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2" d="100"/>
          <a:sy n="72" d="100"/>
        </p:scale>
        <p:origin x="-420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53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12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74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40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5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208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46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62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136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103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3998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55FB2-854A-489E-9A4C-862D4F9DFDBD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1EC19-617C-48C6-B634-B274DEE2D0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46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/>
              <a:t>An </a:t>
            </a:r>
            <a:r>
              <a:rPr lang="en-GB" b="1" dirty="0" smtClean="0"/>
              <a:t>Introduction </a:t>
            </a:r>
            <a:r>
              <a:rPr lang="en-GB" b="1" dirty="0"/>
              <a:t>to 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Working </a:t>
            </a:r>
            <a:r>
              <a:rPr lang="en-GB" b="1" dirty="0"/>
              <a:t>in Adult Learning</a:t>
            </a:r>
            <a:r>
              <a:rPr lang="en-GB" dirty="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Jackie </a:t>
            </a:r>
            <a:r>
              <a:rPr lang="en-GB" dirty="0" smtClean="0"/>
              <a:t>Howie, Learning </a:t>
            </a:r>
            <a:r>
              <a:rPr lang="en-GB" dirty="0" smtClean="0"/>
              <a:t>Link </a:t>
            </a:r>
            <a:r>
              <a:rPr lang="en-GB" dirty="0" smtClean="0"/>
              <a:t>Scotland</a:t>
            </a:r>
          </a:p>
          <a:p>
            <a:r>
              <a:rPr lang="en-GB" dirty="0" smtClean="0"/>
              <a:t>Jane Logue, West Dunbartonshire Council</a:t>
            </a:r>
          </a:p>
          <a:p>
            <a:r>
              <a:rPr lang="en-GB" smtClean="0"/>
              <a:t>Fiona McKenzie, </a:t>
            </a:r>
            <a:r>
              <a:rPr lang="en-GB" dirty="0" smtClean="0"/>
              <a:t>West College Scotland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403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An Introduction to Working in Adult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GB" dirty="0"/>
              <a:t>The proposal is to develop an entry level Professional Development Award for people working in the field of Adult Learning, at SCQF level 6.  </a:t>
            </a:r>
          </a:p>
          <a:p>
            <a:pPr fontAlgn="base"/>
            <a:r>
              <a:rPr lang="en-GB" dirty="0"/>
              <a:t>The 2020 Community Learning and Development Standards Council paper, </a:t>
            </a:r>
            <a:r>
              <a:rPr lang="en-GB" b="1" dirty="0"/>
              <a:t>Review of Career Pathways for Community Learning and </a:t>
            </a:r>
            <a:r>
              <a:rPr lang="en-GB" b="1" dirty="0" smtClean="0"/>
              <a:t>Development</a:t>
            </a:r>
            <a:r>
              <a:rPr lang="en-GB" i="1" dirty="0" smtClean="0"/>
              <a:t>,</a:t>
            </a:r>
            <a:r>
              <a:rPr lang="en-GB" dirty="0" smtClean="0"/>
              <a:t> </a:t>
            </a:r>
            <a:r>
              <a:rPr lang="en-GB" dirty="0"/>
              <a:t>mapped qualifications </a:t>
            </a:r>
            <a:r>
              <a:rPr lang="en-GB" dirty="0" smtClean="0"/>
              <a:t>and </a:t>
            </a:r>
            <a:r>
              <a:rPr lang="en-GB" dirty="0"/>
              <a:t>shows that, whilst there are level 6 awards for specific aspects of Adult Learning such as Literacies and English for Speaker of Other languages, there is no such award for general Adult Learning practice. </a:t>
            </a:r>
          </a:p>
          <a:p>
            <a:pPr fontAlgn="base"/>
            <a:r>
              <a:rPr lang="en-GB" dirty="0"/>
              <a:t>It is intended that this development would provide practitioners with a basic understanding of Adult Learning in terms of:  Scottish policy context, approaches and provision; prevailing theories around practice methodology; and provide an opportunity to test these theories. It would also complement the new </a:t>
            </a:r>
            <a:r>
              <a:rPr lang="en-GB" b="1" dirty="0"/>
              <a:t>Adult Learning Strategy for Scotland</a:t>
            </a:r>
            <a:r>
              <a:rPr lang="en-GB" dirty="0"/>
              <a:t> being published this year.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76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An Introduction to Working in Adult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GB" dirty="0" smtClean="0"/>
              <a:t>The </a:t>
            </a:r>
            <a:r>
              <a:rPr lang="en-GB" dirty="0"/>
              <a:t>qualification </a:t>
            </a:r>
            <a:r>
              <a:rPr lang="en-GB" dirty="0" smtClean="0"/>
              <a:t>will </a:t>
            </a:r>
            <a:r>
              <a:rPr lang="en-GB" dirty="0"/>
              <a:t>provide an opportunity for people who wish to develop their career pathways in CLD and, in particular, Adult Learning.  It </a:t>
            </a:r>
            <a:r>
              <a:rPr lang="en-GB" dirty="0" smtClean="0"/>
              <a:t>will </a:t>
            </a:r>
            <a:r>
              <a:rPr lang="en-GB" dirty="0"/>
              <a:t>be aimed at volunteers, apprentices, part-time tutors, staff who have been re-deployed from other areas of work and learners progressing from community based adult learning. </a:t>
            </a:r>
          </a:p>
          <a:p>
            <a:pPr fontAlgn="base"/>
            <a:r>
              <a:rPr lang="en-GB" dirty="0"/>
              <a:t>As a strand of CLD, the award would fit well with other SQA awards at the same level, for example, Professional Development Awards in </a:t>
            </a:r>
            <a:r>
              <a:rPr lang="en-GB" i="1" dirty="0"/>
              <a:t>Introduction to Tutoring English to Speakers of Other Languages </a:t>
            </a:r>
            <a:r>
              <a:rPr lang="en-GB" dirty="0"/>
              <a:t>and </a:t>
            </a:r>
            <a:r>
              <a:rPr lang="en-GB" i="1" dirty="0"/>
              <a:t>Supporting Adult Literacies Learning</a:t>
            </a:r>
            <a:r>
              <a:rPr lang="en-GB" dirty="0"/>
              <a:t>. There is also a progression pathway within the SQA suite of CLD related awards at levels 7-9, as well as degree level courses at University. 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2992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Market research and evidence of demand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GB" b="1" dirty="0" smtClean="0"/>
              <a:t>The </a:t>
            </a:r>
            <a:r>
              <a:rPr lang="en-GB" b="1" dirty="0"/>
              <a:t>Adult Learning in Scotland, a Statement of Ambition</a:t>
            </a:r>
            <a:r>
              <a:rPr lang="en-GB" dirty="0"/>
              <a:t>, 2014 notes </a:t>
            </a:r>
            <a:endParaRPr lang="en-GB" dirty="0" smtClean="0"/>
          </a:p>
          <a:p>
            <a:pPr marL="457200" lvl="1" indent="0" fontAlgn="base">
              <a:buNone/>
            </a:pPr>
            <a:r>
              <a:rPr lang="en-GB" dirty="0" smtClean="0"/>
              <a:t>‘</a:t>
            </a:r>
            <a:r>
              <a:rPr lang="en-GB" dirty="0"/>
              <a:t>There should be a framework of professional development learning opportunities available for practitioners involved in delivering adult learning. Practitioners will be encouraged to improve their skills through this framework in order to provide high-quality learning experiences for adult learners’. </a:t>
            </a:r>
            <a:endParaRPr lang="en-GB" dirty="0" smtClean="0"/>
          </a:p>
          <a:p>
            <a:pPr fontAlgn="base"/>
            <a:r>
              <a:rPr lang="en-GB" dirty="0" smtClean="0"/>
              <a:t>In </a:t>
            </a:r>
            <a:r>
              <a:rPr lang="en-GB" dirty="0"/>
              <a:t>2017, </a:t>
            </a:r>
            <a:r>
              <a:rPr lang="en-GB" b="1" dirty="0"/>
              <a:t>The professional learning of Scotland’s Adult Educators</a:t>
            </a:r>
            <a:r>
              <a:rPr lang="en-GB" dirty="0"/>
              <a:t> report by the Statement of Ambition Professional Learning Working Group, identified a gap in the entry level to working in the field of adult learning. This qualification plugs the gap in the professional learning framework for adult educators. </a:t>
            </a:r>
          </a:p>
          <a:p>
            <a:pPr fontAlgn="base"/>
            <a:r>
              <a:rPr lang="en-GB" dirty="0" smtClean="0"/>
              <a:t>The </a:t>
            </a:r>
            <a:r>
              <a:rPr lang="en-GB" dirty="0"/>
              <a:t>Community Learning Development Standards Council's </a:t>
            </a:r>
            <a:r>
              <a:rPr lang="en-GB" b="1" dirty="0"/>
              <a:t>Review of Career Pathways for Community Learning and Development</a:t>
            </a:r>
            <a:r>
              <a:rPr lang="en-GB" dirty="0"/>
              <a:t>, June 2020, records that it is still common for employers to fund programmes such as the Professional Development Awards in </a:t>
            </a:r>
            <a:r>
              <a:rPr lang="en-GB" i="1" dirty="0"/>
              <a:t>Supporting Adult Literacies Learning</a:t>
            </a:r>
            <a:r>
              <a:rPr lang="en-GB" dirty="0"/>
              <a:t>, </a:t>
            </a:r>
            <a:r>
              <a:rPr lang="en-GB" i="1" dirty="0"/>
              <a:t>Tutoring English to Speakers of other Languages</a:t>
            </a:r>
            <a:r>
              <a:rPr lang="en-GB" dirty="0"/>
              <a:t> and </a:t>
            </a:r>
            <a:r>
              <a:rPr lang="en-GB" i="1" dirty="0"/>
              <a:t>Youth Work</a:t>
            </a:r>
            <a:r>
              <a:rPr lang="en-GB" dirty="0"/>
              <a:t>. This qualification sits at SCQF level 6, the same level as these </a:t>
            </a:r>
            <a:r>
              <a:rPr lang="en-GB" dirty="0" smtClean="0"/>
              <a:t>awards.</a:t>
            </a:r>
            <a:r>
              <a:rPr lang="en-GB" dirty="0"/>
              <a:t>  </a:t>
            </a:r>
          </a:p>
          <a:p>
            <a:pPr fontAlgn="base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1551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Market research and evidence of demand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en-GB" dirty="0" smtClean="0"/>
              <a:t>In </a:t>
            </a:r>
            <a:r>
              <a:rPr lang="en-GB" dirty="0"/>
              <a:t>April 2021, we asked </a:t>
            </a:r>
            <a:r>
              <a:rPr lang="en-GB" dirty="0" smtClean="0"/>
              <a:t>the adult learning sector</a:t>
            </a:r>
            <a:r>
              <a:rPr lang="en-GB" dirty="0"/>
              <a:t> about the need for this </a:t>
            </a:r>
            <a:r>
              <a:rPr lang="en-GB" dirty="0" smtClean="0"/>
              <a:t>qualification.</a:t>
            </a:r>
            <a:r>
              <a:rPr lang="en-GB" dirty="0"/>
              <a:t> </a:t>
            </a:r>
            <a:endParaRPr lang="en-GB" dirty="0" smtClean="0"/>
          </a:p>
          <a:p>
            <a:pPr fontAlgn="base"/>
            <a:r>
              <a:rPr lang="en-GB" dirty="0"/>
              <a:t>Of the 75 respondents, 61 could identify a need and only 2 respondents thought there was no need, others were not sure. 53 respondents said they would run or consider running the new qualification, highlighting partnership as a way forward for the success of the course. 25 of those respondents said they would run the qualification more than once a year and 17 said they would refer people onto the course if it were available. </a:t>
            </a:r>
            <a:endParaRPr lang="en-GB" dirty="0" smtClean="0"/>
          </a:p>
          <a:p>
            <a:pPr fontAlgn="base"/>
            <a:r>
              <a:rPr lang="en-GB" dirty="0" smtClean="0"/>
              <a:t>Some </a:t>
            </a:r>
            <a:r>
              <a:rPr lang="en-GB" dirty="0"/>
              <a:t>commented: </a:t>
            </a:r>
          </a:p>
          <a:p>
            <a:pPr lvl="1" fontAlgn="base"/>
            <a:r>
              <a:rPr lang="en-GB" dirty="0"/>
              <a:t>Many people end up in Adult Learning without having done a specific qualification, so it could help and it is not too long. </a:t>
            </a:r>
          </a:p>
          <a:p>
            <a:pPr lvl="1" fontAlgn="base"/>
            <a:r>
              <a:rPr lang="en-GB" dirty="0"/>
              <a:t>May be good for volunteers </a:t>
            </a:r>
          </a:p>
          <a:p>
            <a:pPr lvl="1" fontAlgn="base"/>
            <a:r>
              <a:rPr lang="en-GB" dirty="0"/>
              <a:t>Would be really good to have, to give more access to adult learning </a:t>
            </a:r>
          </a:p>
          <a:p>
            <a:pPr lvl="1" fontAlgn="base"/>
            <a:r>
              <a:rPr lang="en-GB" dirty="0"/>
              <a:t>I would like our education mentors to complete the course </a:t>
            </a:r>
          </a:p>
          <a:p>
            <a:pPr lvl="1" fontAlgn="base"/>
            <a:r>
              <a:rPr lang="en-GB" dirty="0"/>
              <a:t>Collaboration would be key </a:t>
            </a:r>
          </a:p>
          <a:p>
            <a:pPr fontAlgn="base"/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new Adult Learning Strategy for </a:t>
            </a:r>
            <a:r>
              <a:rPr lang="en-GB" dirty="0" smtClean="0"/>
              <a:t>Scotland </a:t>
            </a:r>
            <a:r>
              <a:rPr lang="en-GB" dirty="0"/>
              <a:t>has a commitment to developing professional learning for adult educators in Scotland. </a:t>
            </a:r>
          </a:p>
          <a:p>
            <a:pPr fontAlgn="base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361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would this qualification look like?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en-GB" dirty="0" smtClean="0"/>
              <a:t>The </a:t>
            </a:r>
            <a:r>
              <a:rPr lang="en-GB" dirty="0"/>
              <a:t>award would have three units: </a:t>
            </a:r>
          </a:p>
          <a:p>
            <a:pPr marL="0" indent="0" fontAlgn="base">
              <a:buNone/>
            </a:pPr>
            <a:r>
              <a:rPr lang="en-GB" dirty="0"/>
              <a:t>Unit 1 - The </a:t>
            </a:r>
            <a:r>
              <a:rPr lang="en-GB" dirty="0" smtClean="0"/>
              <a:t>Context </a:t>
            </a:r>
            <a:r>
              <a:rPr lang="en-GB" dirty="0"/>
              <a:t>of Adult Learning in Scotland </a:t>
            </a:r>
          </a:p>
          <a:p>
            <a:pPr fontAlgn="base"/>
            <a:r>
              <a:rPr lang="en-GB" dirty="0"/>
              <a:t>Looking at the definition of adult learning; the Statement of Ambition for Adult Learning; provision; the Adult Learning Strategy for Scotland; </a:t>
            </a:r>
            <a:r>
              <a:rPr lang="en-GB" dirty="0" smtClean="0"/>
              <a:t>CLD,</a:t>
            </a:r>
            <a:r>
              <a:rPr lang="en-GB" dirty="0"/>
              <a:t> the Freirean approach to Adult </a:t>
            </a:r>
            <a:r>
              <a:rPr lang="en-GB" dirty="0" smtClean="0"/>
              <a:t>Learning.</a:t>
            </a:r>
            <a:endParaRPr lang="en-GB" dirty="0"/>
          </a:p>
          <a:p>
            <a:pPr marL="0" indent="0" fontAlgn="base">
              <a:buNone/>
            </a:pPr>
            <a:r>
              <a:rPr lang="en-GB" dirty="0"/>
              <a:t>Unit 2 - Effective </a:t>
            </a:r>
            <a:r>
              <a:rPr lang="en-GB" dirty="0" smtClean="0"/>
              <a:t>Adult Learning </a:t>
            </a:r>
            <a:r>
              <a:rPr lang="en-GB" dirty="0"/>
              <a:t>methodology </a:t>
            </a:r>
          </a:p>
          <a:p>
            <a:pPr fontAlgn="base"/>
            <a:r>
              <a:rPr lang="en-GB" dirty="0"/>
              <a:t>Looking at Adult Learning as a methodology; CLD and social practice approaches; the adult </a:t>
            </a:r>
            <a:r>
              <a:rPr lang="en-GB" dirty="0" smtClean="0"/>
              <a:t>learner.</a:t>
            </a:r>
            <a:endParaRPr lang="en-GB" dirty="0"/>
          </a:p>
          <a:p>
            <a:pPr marL="0" indent="0" fontAlgn="base">
              <a:buNone/>
            </a:pPr>
            <a:r>
              <a:rPr lang="en-GB" dirty="0"/>
              <a:t>Unit 3 - Practice </a:t>
            </a:r>
          </a:p>
          <a:p>
            <a:pPr fontAlgn="base"/>
            <a:r>
              <a:rPr lang="en-GB" dirty="0"/>
              <a:t>Reflecting on the participants own experience, thinking about context and theories, observation of </a:t>
            </a:r>
            <a:r>
              <a:rPr lang="en-GB" dirty="0" smtClean="0"/>
              <a:t>learning.</a:t>
            </a:r>
            <a:endParaRPr lang="en-GB" dirty="0"/>
          </a:p>
          <a:p>
            <a:pPr marL="0" indent="0" fontAlgn="base">
              <a:buNone/>
            </a:pPr>
            <a:r>
              <a:rPr lang="en-GB" dirty="0"/>
              <a:t>The unique selling proposition is that there is no other entry qualification into general adult learning in Scotland.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668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Broad aims of the qualification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en-GB" dirty="0" smtClean="0"/>
              <a:t>The </a:t>
            </a:r>
            <a:r>
              <a:rPr lang="en-GB" dirty="0"/>
              <a:t>main purpose of the qualification is to provide an introductory step for people wishing to work in the field of Adult Learning.  It will provide the candidate with:  </a:t>
            </a:r>
          </a:p>
          <a:p>
            <a:pPr lvl="1" fontAlgn="base"/>
            <a:r>
              <a:rPr lang="en-GB" dirty="0"/>
              <a:t>an awareness of the policy context of Adult Learning in Scotland  </a:t>
            </a:r>
          </a:p>
          <a:p>
            <a:pPr lvl="1" fontAlgn="base"/>
            <a:r>
              <a:rPr lang="en-GB" dirty="0"/>
              <a:t>an understanding of the extent of Adult Learning provision </a:t>
            </a:r>
          </a:p>
          <a:p>
            <a:pPr lvl="1" fontAlgn="base"/>
            <a:r>
              <a:rPr lang="en-GB" dirty="0"/>
              <a:t>an introduction to theoretical background </a:t>
            </a:r>
          </a:p>
          <a:p>
            <a:pPr lvl="1" fontAlgn="base"/>
            <a:r>
              <a:rPr lang="en-GB" dirty="0"/>
              <a:t>an introduction to effective methodologies </a:t>
            </a:r>
          </a:p>
          <a:p>
            <a:pPr lvl="1" fontAlgn="base"/>
            <a:r>
              <a:rPr lang="en-GB" dirty="0"/>
              <a:t>an opportunity to develop methods </a:t>
            </a:r>
          </a:p>
          <a:p>
            <a:pPr lvl="1" fontAlgn="base"/>
            <a:r>
              <a:rPr lang="en-GB" dirty="0"/>
              <a:t>an understanding of the planning cycle of learning </a:t>
            </a:r>
          </a:p>
          <a:p>
            <a:pPr lvl="1" fontAlgn="base"/>
            <a:r>
              <a:rPr lang="en-GB" dirty="0"/>
              <a:t>an opportunity to develop their CLD competencies </a:t>
            </a:r>
          </a:p>
          <a:p>
            <a:pPr lvl="1" fontAlgn="base"/>
            <a:r>
              <a:rPr lang="en-GB" dirty="0"/>
              <a:t>an opportunity to reflect on practice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949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Writing team will develop descriptor, assessments and materials.</a:t>
            </a:r>
          </a:p>
          <a:p>
            <a:r>
              <a:rPr lang="en-GB" dirty="0" smtClean="0"/>
              <a:t>Volunteer contributors/reviewers welcome</a:t>
            </a:r>
          </a:p>
          <a:p>
            <a:r>
              <a:rPr lang="en-GB" dirty="0" smtClean="0"/>
              <a:t>First draft November 2021</a:t>
            </a:r>
          </a:p>
          <a:p>
            <a:r>
              <a:rPr lang="en-GB" smtClean="0"/>
              <a:t>Launched January 2022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5218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192</Words>
  <Application>Microsoft Office PowerPoint</Application>
  <PresentationFormat>Custom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An Introduction to  Working in Adult Learning </vt:lpstr>
      <vt:lpstr>An Introduction to Working in Adult Learning</vt:lpstr>
      <vt:lpstr>An Introduction to Working in Adult Learning</vt:lpstr>
      <vt:lpstr>Market research and evidence of demand</vt:lpstr>
      <vt:lpstr>Market research and evidence of demand</vt:lpstr>
      <vt:lpstr>What would this qualification look like?</vt:lpstr>
      <vt:lpstr>Broad aims of the qualification</vt:lpstr>
      <vt:lpstr>Next Steps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 Working in Adult Learning</dc:title>
  <dc:creator>Jackie Howie</dc:creator>
  <cp:lastModifiedBy>Jane Logue</cp:lastModifiedBy>
  <cp:revision>5</cp:revision>
  <dcterms:created xsi:type="dcterms:W3CDTF">2021-06-15T11:05:29Z</dcterms:created>
  <dcterms:modified xsi:type="dcterms:W3CDTF">2021-06-16T15:01:33Z</dcterms:modified>
</cp:coreProperties>
</file>