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64" r:id="rId5"/>
    <p:sldId id="259" r:id="rId6"/>
    <p:sldId id="258" r:id="rId7"/>
    <p:sldId id="266" r:id="rId8"/>
    <p:sldId id="263" r:id="rId9"/>
    <p:sldId id="257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852056-A037-443B-B568-1636EAB4F1F6}" v="3" dt="2022-04-28T09:04:56.7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on Weatherston" userId="S::esaweatherston@glow.gov.uk::6ed40c20-9c01-45a4-9a22-e24452de6784" providerId="AD" clId="Web-{81852056-A037-443B-B568-1636EAB4F1F6}"/>
    <pc:docChg chg="addSld delSld">
      <pc:chgData name="Alison Weatherston" userId="S::esaweatherston@glow.gov.uk::6ed40c20-9c01-45a4-9a22-e24452de6784" providerId="AD" clId="Web-{81852056-A037-443B-B568-1636EAB4F1F6}" dt="2022-04-28T09:04:56.752" v="2"/>
      <pc:docMkLst>
        <pc:docMk/>
      </pc:docMkLst>
      <pc:sldChg chg="new del">
        <pc:chgData name="Alison Weatherston" userId="S::esaweatherston@glow.gov.uk::6ed40c20-9c01-45a4-9a22-e24452de6784" providerId="AD" clId="Web-{81852056-A037-443B-B568-1636EAB4F1F6}" dt="2022-04-28T09:04:56.752" v="2"/>
        <pc:sldMkLst>
          <pc:docMk/>
          <pc:sldMk cId="2537508181" sldId="265"/>
        </pc:sldMkLst>
      </pc:sldChg>
      <pc:sldChg chg="add">
        <pc:chgData name="Alison Weatherston" userId="S::esaweatherston@glow.gov.uk::6ed40c20-9c01-45a4-9a22-e24452de6784" providerId="AD" clId="Web-{81852056-A037-443B-B568-1636EAB4F1F6}" dt="2022-04-28T09:04:53.221" v="1"/>
        <pc:sldMkLst>
          <pc:docMk/>
          <pc:sldMk cId="3793616199" sldId="266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A0BD6-3037-4037-B470-FA472825468A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5BE36-92D7-4A3F-995F-6515F3B33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73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366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911" y="9428164"/>
            <a:ext cx="2946144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4078F9-CD46-4700-B86B-246D30223D15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3668" name="Notes Placeholder 4"/>
          <p:cNvSpPr>
            <a:spLocks noGrp="1"/>
          </p:cNvSpPr>
          <p:nvPr/>
        </p:nvSpPr>
        <p:spPr bwMode="auto">
          <a:xfrm>
            <a:off x="680254" y="4714876"/>
            <a:ext cx="5437168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ALISON</a:t>
            </a:r>
          </a:p>
        </p:txBody>
      </p:sp>
    </p:spTree>
    <p:extLst>
      <p:ext uri="{BB962C8B-B14F-4D97-AF65-F5344CB8AC3E}">
        <p14:creationId xmlns:p14="http://schemas.microsoft.com/office/powerpoint/2010/main" val="2417705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3431"/>
            <a:ext cx="4984962" cy="44687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479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3431"/>
            <a:ext cx="4984962" cy="44687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399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366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911" y="9428164"/>
            <a:ext cx="2946144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4078F9-CD46-4700-B86B-246D30223D15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3668" name="Notes Placeholder 4"/>
          <p:cNvSpPr>
            <a:spLocks noGrp="1"/>
          </p:cNvSpPr>
          <p:nvPr/>
        </p:nvSpPr>
        <p:spPr bwMode="auto">
          <a:xfrm>
            <a:off x="680254" y="4714876"/>
            <a:ext cx="5437168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ALISON</a:t>
            </a:r>
          </a:p>
        </p:txBody>
      </p:sp>
    </p:spTree>
    <p:extLst>
      <p:ext uri="{BB962C8B-B14F-4D97-AF65-F5344CB8AC3E}">
        <p14:creationId xmlns:p14="http://schemas.microsoft.com/office/powerpoint/2010/main" val="3237705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366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911" y="9428164"/>
            <a:ext cx="2946144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4078F9-CD46-4700-B86B-246D30223D15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3668" name="Notes Placeholder 4"/>
          <p:cNvSpPr>
            <a:spLocks noGrp="1"/>
          </p:cNvSpPr>
          <p:nvPr/>
        </p:nvSpPr>
        <p:spPr bwMode="auto">
          <a:xfrm>
            <a:off x="680254" y="4714876"/>
            <a:ext cx="5437168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ALISON</a:t>
            </a:r>
          </a:p>
        </p:txBody>
      </p:sp>
    </p:spTree>
    <p:extLst>
      <p:ext uri="{BB962C8B-B14F-4D97-AF65-F5344CB8AC3E}">
        <p14:creationId xmlns:p14="http://schemas.microsoft.com/office/powerpoint/2010/main" val="3237705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366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911" y="9428164"/>
            <a:ext cx="2946144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4078F9-CD46-4700-B86B-246D30223D15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3668" name="Notes Placeholder 4"/>
          <p:cNvSpPr>
            <a:spLocks noGrp="1"/>
          </p:cNvSpPr>
          <p:nvPr/>
        </p:nvSpPr>
        <p:spPr bwMode="auto">
          <a:xfrm>
            <a:off x="680254" y="4714876"/>
            <a:ext cx="5437168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ALISON</a:t>
            </a:r>
          </a:p>
        </p:txBody>
      </p:sp>
    </p:spTree>
    <p:extLst>
      <p:ext uri="{BB962C8B-B14F-4D97-AF65-F5344CB8AC3E}">
        <p14:creationId xmlns:p14="http://schemas.microsoft.com/office/powerpoint/2010/main" val="1972276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an internal page in </a:t>
            </a:r>
            <a:r>
              <a:rPr lang="en-GB" b="1" dirty="0"/>
              <a:t>blue</a:t>
            </a:r>
            <a:r>
              <a:rPr lang="en-GB" dirty="0"/>
              <a:t> and can be duplicated to</a:t>
            </a:r>
            <a:r>
              <a:rPr lang="en-GB" baseline="0" dirty="0"/>
              <a:t> create additional pages. Always keep the heading and footer as shown. </a:t>
            </a:r>
            <a:r>
              <a:rPr lang="en-US" dirty="0"/>
              <a:t>Use the corresponding</a:t>
            </a:r>
            <a:r>
              <a:rPr lang="en-US" baseline="0" dirty="0"/>
              <a:t> </a:t>
            </a:r>
            <a:r>
              <a:rPr lang="en-US" b="1" baseline="0" dirty="0"/>
              <a:t>blue</a:t>
            </a:r>
            <a:r>
              <a:rPr lang="en-US" baseline="0" dirty="0"/>
              <a:t> internal and back pages if you are using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45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an internal page in </a:t>
            </a:r>
            <a:r>
              <a:rPr lang="en-GB" b="1" dirty="0"/>
              <a:t>blue</a:t>
            </a:r>
            <a:r>
              <a:rPr lang="en-GB" dirty="0"/>
              <a:t> and can be duplicated to</a:t>
            </a:r>
            <a:r>
              <a:rPr lang="en-GB" baseline="0" dirty="0"/>
              <a:t> create additional pages. Always keep the heading and footer as shown. </a:t>
            </a:r>
            <a:r>
              <a:rPr lang="en-US" dirty="0"/>
              <a:t>Use the corresponding</a:t>
            </a:r>
            <a:r>
              <a:rPr lang="en-US" baseline="0" dirty="0"/>
              <a:t> </a:t>
            </a:r>
            <a:r>
              <a:rPr lang="en-US" b="1" baseline="0" dirty="0"/>
              <a:t>blue</a:t>
            </a:r>
            <a:r>
              <a:rPr lang="en-US" baseline="0" dirty="0"/>
              <a:t> internal and back pages if you are using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8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="0" baseline="0"/>
            </a:lvl1pPr>
            <a:lvl2pPr marL="742950" indent="-285750">
              <a:buFont typeface="Arial"/>
              <a:buChar char="•"/>
              <a:defRPr/>
            </a:lvl2pPr>
            <a:lvl3pPr marL="1257300" indent="-342900">
              <a:buFont typeface="Lucida Grande"/>
              <a:buChar char="-"/>
              <a:defRPr/>
            </a:lvl3pPr>
            <a:lvl4pPr marL="1714500" indent="-342900">
              <a:buClr>
                <a:srgbClr val="00ABB5"/>
              </a:buClr>
              <a:buFont typeface="Wingdings" charset="2"/>
              <a:buChar char="Ø"/>
              <a:defRPr/>
            </a:lvl4pPr>
            <a:lvl5pPr marL="2171700" indent="-342900">
              <a:buClr>
                <a:srgbClr val="00ABB5"/>
              </a:buClr>
              <a:buFont typeface="Lucida Grande"/>
              <a:buChar char="-"/>
              <a:defRPr/>
            </a:lvl5pPr>
            <a:lvl6pPr>
              <a:buClr>
                <a:srgbClr val="00ABB5"/>
              </a:buClr>
              <a:defRPr/>
            </a:lvl6pPr>
          </a:lstStyle>
          <a:p>
            <a:pPr lvl="0"/>
            <a:r>
              <a:rPr lang="en-US" dirty="0"/>
              <a:t>Main body style like this and leading into bullets: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7B2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7400253" y="6301465"/>
            <a:ext cx="4223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</p:spTree>
    <p:extLst>
      <p:ext uri="{BB962C8B-B14F-4D97-AF65-F5344CB8AC3E}">
        <p14:creationId xmlns:p14="http://schemas.microsoft.com/office/powerpoint/2010/main" val="470952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1168" y="830264"/>
            <a:ext cx="2747433" cy="4759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751" y="830264"/>
            <a:ext cx="8041216" cy="47593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7B2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056605" y="6301465"/>
            <a:ext cx="3660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</p:spTree>
    <p:extLst>
      <p:ext uri="{BB962C8B-B14F-4D97-AF65-F5344CB8AC3E}">
        <p14:creationId xmlns:p14="http://schemas.microsoft.com/office/powerpoint/2010/main" val="163883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7B2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462966" y="6301465"/>
            <a:ext cx="4144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</p:spTree>
    <p:extLst>
      <p:ext uri="{BB962C8B-B14F-4D97-AF65-F5344CB8AC3E}">
        <p14:creationId xmlns:p14="http://schemas.microsoft.com/office/powerpoint/2010/main" val="2445296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87538"/>
            <a:ext cx="5384800" cy="370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3800" y="1887538"/>
            <a:ext cx="5384800" cy="370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7B2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512908" y="6301465"/>
            <a:ext cx="4204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</p:spTree>
    <p:extLst>
      <p:ext uri="{BB962C8B-B14F-4D97-AF65-F5344CB8AC3E}">
        <p14:creationId xmlns:p14="http://schemas.microsoft.com/office/powerpoint/2010/main" val="881781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7B2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298724" y="6301465"/>
            <a:ext cx="4418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</p:spTree>
    <p:extLst>
      <p:ext uri="{BB962C8B-B14F-4D97-AF65-F5344CB8AC3E}">
        <p14:creationId xmlns:p14="http://schemas.microsoft.com/office/powerpoint/2010/main" val="3394423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7B2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447288" y="6301465"/>
            <a:ext cx="41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</p:spTree>
    <p:extLst>
      <p:ext uri="{BB962C8B-B14F-4D97-AF65-F5344CB8AC3E}">
        <p14:creationId xmlns:p14="http://schemas.microsoft.com/office/powerpoint/2010/main" val="174818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7B2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7447005" y="6301465"/>
            <a:ext cx="4270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</p:spTree>
    <p:extLst>
      <p:ext uri="{BB962C8B-B14F-4D97-AF65-F5344CB8AC3E}">
        <p14:creationId xmlns:p14="http://schemas.microsoft.com/office/powerpoint/2010/main" val="301912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7B2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730314" y="6301465"/>
            <a:ext cx="4987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</p:spTree>
    <p:extLst>
      <p:ext uri="{BB962C8B-B14F-4D97-AF65-F5344CB8AC3E}">
        <p14:creationId xmlns:p14="http://schemas.microsoft.com/office/powerpoint/2010/main" val="1499879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7B2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092778" y="6301465"/>
            <a:ext cx="4624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</p:spTree>
    <p:extLst>
      <p:ext uri="{BB962C8B-B14F-4D97-AF65-F5344CB8AC3E}">
        <p14:creationId xmlns:p14="http://schemas.microsoft.com/office/powerpoint/2010/main" val="2378692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7B2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891849" y="6301465"/>
            <a:ext cx="3825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</p:spTree>
    <p:extLst>
      <p:ext uri="{BB962C8B-B14F-4D97-AF65-F5344CB8AC3E}">
        <p14:creationId xmlns:p14="http://schemas.microsoft.com/office/powerpoint/2010/main" val="2451924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6751" y="830263"/>
            <a:ext cx="1083697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87538"/>
            <a:ext cx="10817923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Main body style like this and leading into bullets: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7127342" y="6304472"/>
            <a:ext cx="451273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  <p:sp>
        <p:nvSpPr>
          <p:cNvPr id="1030" name="Picture 9" descr="Education Scotland White (higher res)"/>
          <p:cNvSpPr>
            <a:spLocks noChangeAspect="1" noChangeArrowheads="1"/>
          </p:cNvSpPr>
          <p:nvPr/>
        </p:nvSpPr>
        <p:spPr bwMode="auto">
          <a:xfrm>
            <a:off x="9359900" y="5892800"/>
            <a:ext cx="2159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1800"/>
          </a:p>
        </p:txBody>
      </p:sp>
      <p:cxnSp>
        <p:nvCxnSpPr>
          <p:cNvPr id="3" name="Straight Connector 2"/>
          <p:cNvCxnSpPr>
            <a:endCxn id="1030" idx="3"/>
          </p:cNvCxnSpPr>
          <p:nvPr/>
        </p:nvCxnSpPr>
        <p:spPr>
          <a:xfrm flipV="1">
            <a:off x="676690" y="6216650"/>
            <a:ext cx="10842210" cy="41072"/>
          </a:xfrm>
          <a:prstGeom prst="line">
            <a:avLst/>
          </a:prstGeom>
          <a:ln w="12700" cmpd="sng">
            <a:solidFill>
              <a:srgbClr val="7B20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87260" y="6304472"/>
            <a:ext cx="451273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Document title</a:t>
            </a:r>
          </a:p>
        </p:txBody>
      </p:sp>
    </p:spTree>
    <p:extLst>
      <p:ext uri="{BB962C8B-B14F-4D97-AF65-F5344CB8AC3E}">
        <p14:creationId xmlns:p14="http://schemas.microsoft.com/office/powerpoint/2010/main" val="322883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51217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/>
        <a:buNone/>
        <a:defRPr sz="20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Arial"/>
        <a:buChar char="•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2pPr>
      <a:lvl3pPr marL="12573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ABB5"/>
        </a:buClr>
        <a:buSzTx/>
        <a:buFont typeface="Lucida Grande"/>
        <a:buChar char="-"/>
        <a:tabLst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3pPr>
      <a:lvl4pPr marL="1714500" indent="-3429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Wingdings" charset="2"/>
        <a:buChar char="Ø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Lucida Grande"/>
        <a:buChar char="-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Tx/>
        <a:buChar char="»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7077" y="515691"/>
            <a:ext cx="8964612" cy="7191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b="1" dirty="0"/>
              <a:t>Looking back … looking forward</a:t>
            </a:r>
            <a:endParaRPr lang="en-US" b="1" dirty="0"/>
          </a:p>
        </p:txBody>
      </p:sp>
      <p:sp>
        <p:nvSpPr>
          <p:cNvPr id="65541" name="TextBox 33"/>
          <p:cNvSpPr txBox="1">
            <a:spLocks noChangeArrowheads="1"/>
          </p:cNvSpPr>
          <p:nvPr/>
        </p:nvSpPr>
        <p:spPr bwMode="auto">
          <a:xfrm>
            <a:off x="2870200" y="8763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8440738" y="2268538"/>
            <a:ext cx="2863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 descr="Course: Facilitating Learning Online - APR2015-O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2" y="2268538"/>
            <a:ext cx="2933700" cy="2628900"/>
          </a:xfrm>
          <a:prstGeom prst="rect">
            <a:avLst/>
          </a:prstGeom>
        </p:spPr>
      </p:pic>
      <p:sp>
        <p:nvSpPr>
          <p:cNvPr id="39" name="Content Placeholder 2"/>
          <p:cNvSpPr txBox="1">
            <a:spLocks/>
          </p:cNvSpPr>
          <p:nvPr/>
        </p:nvSpPr>
        <p:spPr>
          <a:xfrm>
            <a:off x="3486700" y="1577152"/>
            <a:ext cx="8235908" cy="393668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BB5"/>
              </a:buClr>
              <a:buFont typeface="Arial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2pPr>
            <a:lvl3pPr marL="12573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BB5"/>
              </a:buClr>
              <a:buSzTx/>
              <a:buFont typeface="Lucida Grande"/>
              <a:buChar char="-"/>
              <a:tabLst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3pPr>
            <a:lvl4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BB5"/>
              </a:buClr>
              <a:buFont typeface="Wingdings" charset="2"/>
              <a:buChar char="Ø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BB5"/>
              </a:buClr>
              <a:buFont typeface="Lucida Grande"/>
              <a:buChar char="-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BB5"/>
              </a:buClr>
              <a:buFontTx/>
              <a:buChar char="»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lvl="1" indent="0">
              <a:buNone/>
            </a:pPr>
            <a:r>
              <a:rPr lang="en-GB" sz="2400" kern="0" dirty="0">
                <a:solidFill>
                  <a:schemeClr val="accent4">
                    <a:lumMod val="75000"/>
                  </a:schemeClr>
                </a:solidFill>
              </a:rPr>
              <a:t>Reflecting back on the sessions so far, what stands out?</a:t>
            </a:r>
          </a:p>
          <a:p>
            <a:pPr lvl="1" indent="0">
              <a:buNone/>
            </a:pPr>
            <a:endParaRPr lang="en-GB" sz="2400" kern="0" dirty="0">
              <a:solidFill>
                <a:srgbClr val="00ABB5"/>
              </a:solidFill>
            </a:endParaRPr>
          </a:p>
          <a:p>
            <a:pPr marL="1085850" lvl="1" indent="-342900"/>
            <a:r>
              <a:rPr lang="en-GB" sz="2400" kern="0" dirty="0">
                <a:solidFill>
                  <a:srgbClr val="00ABB5"/>
                </a:solidFill>
              </a:rPr>
              <a:t>What has been new learning?</a:t>
            </a:r>
          </a:p>
          <a:p>
            <a:pPr marL="1085850" lvl="1" indent="-342900"/>
            <a:r>
              <a:rPr lang="en-GB" sz="2400" kern="0" dirty="0">
                <a:solidFill>
                  <a:srgbClr val="00ABB5"/>
                </a:solidFill>
              </a:rPr>
              <a:t>What has interrupted your thinking?</a:t>
            </a:r>
          </a:p>
          <a:p>
            <a:pPr marL="1085850" lvl="1" indent="-342900"/>
            <a:r>
              <a:rPr lang="en-GB" sz="2400" kern="0" dirty="0">
                <a:solidFill>
                  <a:srgbClr val="00ABB5"/>
                </a:solidFill>
              </a:rPr>
              <a:t>What has made you think differently?</a:t>
            </a:r>
          </a:p>
          <a:p>
            <a:pPr marL="1085850" lvl="1" indent="-342900"/>
            <a:r>
              <a:rPr lang="en-GB" sz="2400" kern="0" dirty="0">
                <a:solidFill>
                  <a:srgbClr val="00ABB5"/>
                </a:solidFill>
              </a:rPr>
              <a:t>What has made you consider making a change to practice?</a:t>
            </a:r>
          </a:p>
          <a:p>
            <a:pPr marL="1085850" lvl="1" indent="-342900"/>
            <a:endParaRPr lang="en-GB" sz="2400" kern="0" dirty="0">
              <a:solidFill>
                <a:srgbClr val="00ABB5"/>
              </a:solidFill>
            </a:endParaRPr>
          </a:p>
          <a:p>
            <a:pPr marL="1200150" lvl="1" indent="-457200"/>
            <a:endParaRPr lang="en-GB" sz="2400" kern="0" dirty="0">
              <a:solidFill>
                <a:srgbClr val="00ABB5"/>
              </a:solidFill>
            </a:endParaRPr>
          </a:p>
          <a:p>
            <a:pPr marL="1200150" lvl="1" indent="-457200"/>
            <a:endParaRPr lang="en-GB" sz="2400" kern="0" dirty="0">
              <a:solidFill>
                <a:srgbClr val="00ABB5"/>
              </a:solidFill>
            </a:endParaRPr>
          </a:p>
          <a:p>
            <a:pPr lvl="1" indent="0">
              <a:buFont typeface="Arial"/>
              <a:buNone/>
            </a:pPr>
            <a:endParaRPr lang="en-GB" sz="3200" kern="0" dirty="0"/>
          </a:p>
          <a:p>
            <a:pPr algn="ctr">
              <a:buClr>
                <a:srgbClr val="00ABB5"/>
              </a:buClr>
            </a:pPr>
            <a:endParaRPr lang="en-GB" sz="2400" b="1" kern="0" dirty="0"/>
          </a:p>
        </p:txBody>
      </p:sp>
    </p:spTree>
    <p:extLst>
      <p:ext uri="{BB962C8B-B14F-4D97-AF65-F5344CB8AC3E}">
        <p14:creationId xmlns:p14="http://schemas.microsoft.com/office/powerpoint/2010/main" val="261167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4724400" y="2514600"/>
          <a:ext cx="2743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icture" r:id="rId4" imgW="2743200" imgH="1828800" progId="Word.Picture.8">
                  <p:embed/>
                </p:oleObj>
              </mc:Choice>
              <mc:Fallback>
                <p:oleObj name="Picture" r:id="rId4" imgW="2743200" imgH="1828800" progId="Word.Picture.8">
                  <p:embed/>
                  <p:pic>
                    <p:nvPicPr>
                      <p:cNvPr id="102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514600"/>
                        <a:ext cx="27432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7EF5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Oval 4"/>
          <p:cNvSpPr>
            <a:spLocks noChangeArrowheads="1"/>
          </p:cNvSpPr>
          <p:nvPr/>
        </p:nvSpPr>
        <p:spPr bwMode="auto">
          <a:xfrm>
            <a:off x="3733972" y="1942599"/>
            <a:ext cx="3733800" cy="3733800"/>
          </a:xfrm>
          <a:prstGeom prst="ellipse">
            <a:avLst/>
          </a:prstGeom>
          <a:solidFill>
            <a:srgbClr val="00C4C4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222082" y="1409199"/>
            <a:ext cx="91563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21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Career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7276308" y="1942599"/>
            <a:ext cx="169790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121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Relationships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684296" y="3555499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121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6969920" y="5123949"/>
            <a:ext cx="250031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21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 and leisure</a:t>
            </a:r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3040858" y="5127124"/>
            <a:ext cx="88998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121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</a:t>
            </a:r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2040732" y="3485372"/>
            <a:ext cx="142875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121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Happiness</a:t>
            </a:r>
          </a:p>
        </p:txBody>
      </p:sp>
      <p:sp>
        <p:nvSpPr>
          <p:cNvPr id="1035" name="Rectangle 12"/>
          <p:cNvSpPr>
            <a:spLocks noChangeArrowheads="1"/>
          </p:cNvSpPr>
          <p:nvPr/>
        </p:nvSpPr>
        <p:spPr bwMode="auto">
          <a:xfrm>
            <a:off x="3242470" y="1942599"/>
            <a:ext cx="82586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21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</a:p>
        </p:txBody>
      </p:sp>
      <p:sp>
        <p:nvSpPr>
          <p:cNvPr id="1036" name="TextBox 12"/>
          <p:cNvSpPr txBox="1">
            <a:spLocks noChangeArrowheads="1"/>
          </p:cNvSpPr>
          <p:nvPr/>
        </p:nvSpPr>
        <p:spPr bwMode="auto">
          <a:xfrm>
            <a:off x="7167563" y="5500689"/>
            <a:ext cx="2500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</a:t>
            </a:r>
          </a:p>
        </p:txBody>
      </p:sp>
      <p:cxnSp>
        <p:nvCxnSpPr>
          <p:cNvPr id="1037" name="Straight Connector 14"/>
          <p:cNvCxnSpPr>
            <a:cxnSpLocks noChangeShapeType="1"/>
            <a:stCxn id="1028" idx="1"/>
            <a:endCxn id="1028" idx="5"/>
          </p:cNvCxnSpPr>
          <p:nvPr/>
        </p:nvCxnSpPr>
        <p:spPr bwMode="auto">
          <a:xfrm rot="16200000" flipH="1">
            <a:off x="4889500" y="2603500"/>
            <a:ext cx="2641600" cy="2641600"/>
          </a:xfrm>
          <a:prstGeom prst="line">
            <a:avLst/>
          </a:prstGeom>
          <a:noFill/>
          <a:ln w="12700" algn="ctr">
            <a:noFill/>
            <a:round/>
            <a:headEnd/>
            <a:tailEnd/>
          </a:ln>
        </p:spPr>
      </p:cxnSp>
      <p:cxnSp>
        <p:nvCxnSpPr>
          <p:cNvPr id="1038" name="Straight Connector 16"/>
          <p:cNvCxnSpPr>
            <a:cxnSpLocks noChangeShapeType="1"/>
          </p:cNvCxnSpPr>
          <p:nvPr/>
        </p:nvCxnSpPr>
        <p:spPr bwMode="auto">
          <a:xfrm rot="16200000" flipH="1">
            <a:off x="4273997" y="2499001"/>
            <a:ext cx="2641600" cy="26416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39" name="Straight Connector 18"/>
          <p:cNvCxnSpPr>
            <a:cxnSpLocks noChangeShapeType="1"/>
          </p:cNvCxnSpPr>
          <p:nvPr/>
        </p:nvCxnSpPr>
        <p:spPr bwMode="auto">
          <a:xfrm rot="16200000" flipH="1">
            <a:off x="3727897" y="3819801"/>
            <a:ext cx="37338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40" name="Straight Connector 20"/>
          <p:cNvCxnSpPr>
            <a:cxnSpLocks noChangeShapeType="1"/>
          </p:cNvCxnSpPr>
          <p:nvPr/>
        </p:nvCxnSpPr>
        <p:spPr bwMode="auto">
          <a:xfrm rot="10800000" flipH="1">
            <a:off x="3727897" y="3819801"/>
            <a:ext cx="37338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41" name="Straight Connector 22"/>
          <p:cNvCxnSpPr>
            <a:cxnSpLocks noChangeShapeType="1"/>
          </p:cNvCxnSpPr>
          <p:nvPr/>
        </p:nvCxnSpPr>
        <p:spPr bwMode="auto">
          <a:xfrm rot="5400000" flipH="1" flipV="1">
            <a:off x="4273997" y="2499001"/>
            <a:ext cx="2641600" cy="26416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42" name="TextBox 19"/>
          <p:cNvSpPr txBox="1">
            <a:spLocks noChangeArrowheads="1"/>
          </p:cNvSpPr>
          <p:nvPr/>
        </p:nvSpPr>
        <p:spPr bwMode="auto">
          <a:xfrm>
            <a:off x="5053907" y="5664200"/>
            <a:ext cx="12144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121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Personal Growth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30925" y="318685"/>
            <a:ext cx="2609332" cy="163421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AU" b="1" dirty="0"/>
              <a:t>The wheel of life</a:t>
            </a:r>
            <a:endParaRPr lang="en-US" b="1" dirty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79477" y="668091"/>
            <a:ext cx="8964612" cy="7191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b="1" dirty="0"/>
              <a:t>Coaching tools: the success wheel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0274103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4724400" y="2514600"/>
          <a:ext cx="2743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Picture" r:id="rId4" imgW="2743200" imgH="1828800" progId="Word.Picture.8">
                  <p:embed/>
                </p:oleObj>
              </mc:Choice>
              <mc:Fallback>
                <p:oleObj name="Picture" r:id="rId4" imgW="2743200" imgH="1828800" progId="Word.Picture.8">
                  <p:embed/>
                  <p:pic>
                    <p:nvPicPr>
                      <p:cNvPr id="102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514600"/>
                        <a:ext cx="27432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7EF5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TextBox 12"/>
          <p:cNvSpPr txBox="1">
            <a:spLocks noChangeArrowheads="1"/>
          </p:cNvSpPr>
          <p:nvPr/>
        </p:nvSpPr>
        <p:spPr bwMode="auto">
          <a:xfrm>
            <a:off x="7167563" y="5500689"/>
            <a:ext cx="2500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</a:t>
            </a:r>
          </a:p>
        </p:txBody>
      </p:sp>
      <p:cxnSp>
        <p:nvCxnSpPr>
          <p:cNvPr id="1037" name="Straight Connector 14"/>
          <p:cNvCxnSpPr>
            <a:cxnSpLocks noChangeShapeType="1"/>
            <a:stCxn id="1028" idx="1"/>
            <a:endCxn id="1028" idx="5"/>
          </p:cNvCxnSpPr>
          <p:nvPr/>
        </p:nvCxnSpPr>
        <p:spPr bwMode="auto">
          <a:xfrm rot="16200000" flipH="1">
            <a:off x="4889500" y="2603500"/>
            <a:ext cx="2641600" cy="2641600"/>
          </a:xfrm>
          <a:prstGeom prst="line">
            <a:avLst/>
          </a:prstGeom>
          <a:noFill/>
          <a:ln w="12700" algn="ctr">
            <a:noFill/>
            <a:round/>
            <a:headEnd/>
            <a:tailEnd/>
          </a:ln>
        </p:spPr>
      </p:cxnSp>
      <p:sp>
        <p:nvSpPr>
          <p:cNvPr id="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7077" y="515691"/>
            <a:ext cx="8964612" cy="7191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b="1" dirty="0"/>
              <a:t>Coaching tools: the success wheel</a:t>
            </a:r>
            <a:endParaRPr lang="en-US" b="1" dirty="0"/>
          </a:p>
        </p:txBody>
      </p:sp>
      <p:grpSp>
        <p:nvGrpSpPr>
          <p:cNvPr id="33" name="Group 32"/>
          <p:cNvGrpSpPr/>
          <p:nvPr/>
        </p:nvGrpSpPr>
        <p:grpSpPr>
          <a:xfrm>
            <a:off x="3733972" y="1942599"/>
            <a:ext cx="3733800" cy="3733800"/>
            <a:chOff x="3733972" y="1942599"/>
            <a:chExt cx="3733800" cy="3733800"/>
          </a:xfrm>
        </p:grpSpPr>
        <p:sp>
          <p:nvSpPr>
            <p:cNvPr id="1028" name="Oval 4"/>
            <p:cNvSpPr>
              <a:spLocks noChangeArrowheads="1"/>
            </p:cNvSpPr>
            <p:nvPr/>
          </p:nvSpPr>
          <p:spPr bwMode="auto">
            <a:xfrm>
              <a:off x="3733972" y="1942599"/>
              <a:ext cx="3733800" cy="3733800"/>
            </a:xfrm>
            <a:prstGeom prst="ellipse">
              <a:avLst/>
            </a:prstGeom>
            <a:solidFill>
              <a:srgbClr val="00C4C4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1038" name="Straight Connector 16"/>
            <p:cNvCxnSpPr>
              <a:cxnSpLocks noChangeShapeType="1"/>
              <a:stCxn id="1028" idx="1"/>
            </p:cNvCxnSpPr>
            <p:nvPr/>
          </p:nvCxnSpPr>
          <p:spPr bwMode="auto">
            <a:xfrm>
              <a:off x="4280774" y="2489401"/>
              <a:ext cx="1347354" cy="1337911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16"/>
            <p:cNvCxnSpPr>
              <a:cxnSpLocks noChangeShapeType="1"/>
            </p:cNvCxnSpPr>
            <p:nvPr/>
          </p:nvCxnSpPr>
          <p:spPr bwMode="auto">
            <a:xfrm>
              <a:off x="5639835" y="3827312"/>
              <a:ext cx="1701338" cy="621894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16"/>
            <p:cNvCxnSpPr>
              <a:cxnSpLocks noChangeShapeType="1"/>
            </p:cNvCxnSpPr>
            <p:nvPr/>
          </p:nvCxnSpPr>
          <p:spPr bwMode="auto">
            <a:xfrm flipH="1">
              <a:off x="5628128" y="2320423"/>
              <a:ext cx="1077725" cy="1506889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Straight Connector 16"/>
            <p:cNvCxnSpPr>
              <a:cxnSpLocks noChangeShapeType="1"/>
            </p:cNvCxnSpPr>
            <p:nvPr/>
          </p:nvCxnSpPr>
          <p:spPr bwMode="auto">
            <a:xfrm flipV="1">
              <a:off x="3921820" y="3831608"/>
              <a:ext cx="1706308" cy="74627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Straight Connector 16"/>
            <p:cNvCxnSpPr>
              <a:cxnSpLocks noChangeShapeType="1"/>
            </p:cNvCxnSpPr>
            <p:nvPr/>
          </p:nvCxnSpPr>
          <p:spPr bwMode="auto">
            <a:xfrm>
              <a:off x="5628128" y="3827312"/>
              <a:ext cx="1" cy="183259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30925" y="318685"/>
            <a:ext cx="2609332" cy="163421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AU" b="1" dirty="0"/>
              <a:t>The wheel of learning</a:t>
            </a:r>
            <a:endParaRPr lang="en-US" b="1" dirty="0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893751" y="3429000"/>
            <a:ext cx="2746506" cy="173932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AU" b="0" dirty="0">
                <a:solidFill>
                  <a:schemeClr val="accent5">
                    <a:lumMod val="75000"/>
                  </a:schemeClr>
                </a:solidFill>
              </a:rPr>
              <a:t>How will you populate your wheel of learning?</a:t>
            </a:r>
            <a:endParaRPr 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89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587" y="156122"/>
            <a:ext cx="8964612" cy="7191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b="1" dirty="0"/>
              <a:t>Coaching Demo</a:t>
            </a:r>
            <a:endParaRPr lang="en-US" b="1" dirty="0"/>
          </a:p>
        </p:txBody>
      </p:sp>
      <p:sp>
        <p:nvSpPr>
          <p:cNvPr id="65541" name="TextBox 33"/>
          <p:cNvSpPr txBox="1">
            <a:spLocks noChangeArrowheads="1"/>
          </p:cNvSpPr>
          <p:nvPr/>
        </p:nvSpPr>
        <p:spPr bwMode="auto">
          <a:xfrm>
            <a:off x="2870200" y="8763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8440738" y="2268538"/>
            <a:ext cx="2863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 descr="Icon People Talk · Free vector graphic o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229" y="875260"/>
            <a:ext cx="4852916" cy="485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1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7077" y="515691"/>
            <a:ext cx="8964612" cy="7191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b="1" dirty="0"/>
              <a:t>Coaching Conversations</a:t>
            </a:r>
            <a:endParaRPr lang="en-US" b="1" dirty="0"/>
          </a:p>
        </p:txBody>
      </p:sp>
      <p:sp>
        <p:nvSpPr>
          <p:cNvPr id="65541" name="TextBox 33"/>
          <p:cNvSpPr txBox="1">
            <a:spLocks noChangeArrowheads="1"/>
          </p:cNvSpPr>
          <p:nvPr/>
        </p:nvSpPr>
        <p:spPr bwMode="auto">
          <a:xfrm>
            <a:off x="2870200" y="8763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8440738" y="2268538"/>
            <a:ext cx="2863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621825" y="2036909"/>
            <a:ext cx="1450676" cy="1330953"/>
            <a:chOff x="3733972" y="1942599"/>
            <a:chExt cx="3733800" cy="3733800"/>
          </a:xfrm>
        </p:grpSpPr>
        <p:sp>
          <p:nvSpPr>
            <p:cNvPr id="38" name="Oval 4"/>
            <p:cNvSpPr>
              <a:spLocks noChangeArrowheads="1"/>
            </p:cNvSpPr>
            <p:nvPr/>
          </p:nvSpPr>
          <p:spPr bwMode="auto">
            <a:xfrm>
              <a:off x="3733972" y="1942599"/>
              <a:ext cx="3733800" cy="3733800"/>
            </a:xfrm>
            <a:prstGeom prst="ellipse">
              <a:avLst/>
            </a:prstGeom>
            <a:solidFill>
              <a:srgbClr val="00C4C4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39" name="Straight Connector 16"/>
            <p:cNvCxnSpPr>
              <a:cxnSpLocks noChangeShapeType="1"/>
              <a:stCxn id="38" idx="1"/>
            </p:cNvCxnSpPr>
            <p:nvPr/>
          </p:nvCxnSpPr>
          <p:spPr bwMode="auto">
            <a:xfrm>
              <a:off x="4280774" y="2489401"/>
              <a:ext cx="1347354" cy="131700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0" name="Straight Connector 16"/>
            <p:cNvCxnSpPr>
              <a:cxnSpLocks noChangeShapeType="1"/>
            </p:cNvCxnSpPr>
            <p:nvPr/>
          </p:nvCxnSpPr>
          <p:spPr bwMode="auto">
            <a:xfrm>
              <a:off x="5639835" y="3827312"/>
              <a:ext cx="1701338" cy="621894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1" name="Straight Connector 16"/>
            <p:cNvCxnSpPr>
              <a:cxnSpLocks noChangeShapeType="1"/>
            </p:cNvCxnSpPr>
            <p:nvPr/>
          </p:nvCxnSpPr>
          <p:spPr bwMode="auto">
            <a:xfrm flipH="1">
              <a:off x="5661125" y="2320423"/>
              <a:ext cx="1044727" cy="1478774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2" name="Straight Connector 16"/>
            <p:cNvCxnSpPr>
              <a:cxnSpLocks noChangeShapeType="1"/>
            </p:cNvCxnSpPr>
            <p:nvPr/>
          </p:nvCxnSpPr>
          <p:spPr bwMode="auto">
            <a:xfrm flipV="1">
              <a:off x="3921820" y="3831608"/>
              <a:ext cx="1706308" cy="74627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3" name="Straight Connector 16"/>
            <p:cNvCxnSpPr>
              <a:cxnSpLocks noChangeShapeType="1"/>
            </p:cNvCxnSpPr>
            <p:nvPr/>
          </p:nvCxnSpPr>
          <p:spPr bwMode="auto">
            <a:xfrm flipH="1">
              <a:off x="5628128" y="3813621"/>
              <a:ext cx="23415" cy="1846283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44" name="Content Placeholder 2"/>
          <p:cNvSpPr txBox="1">
            <a:spLocks/>
          </p:cNvSpPr>
          <p:nvPr/>
        </p:nvSpPr>
        <p:spPr>
          <a:xfrm>
            <a:off x="2067161" y="2062609"/>
            <a:ext cx="8320423" cy="301704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BB5"/>
              </a:buClr>
              <a:buFont typeface="Arial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2pPr>
            <a:lvl3pPr marL="12573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BB5"/>
              </a:buClr>
              <a:buSzTx/>
              <a:buFont typeface="Lucida Grande"/>
              <a:buChar char="-"/>
              <a:tabLst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3pPr>
            <a:lvl4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BB5"/>
              </a:buClr>
              <a:buFont typeface="Wingdings" charset="2"/>
              <a:buChar char="Ø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BB5"/>
              </a:buClr>
              <a:buFont typeface="Lucida Grande"/>
              <a:buChar char="-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BB5"/>
              </a:buClr>
              <a:buFontTx/>
              <a:buChar char="»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1200150" lvl="1" indent="-457200"/>
            <a:r>
              <a:rPr lang="en-GB" sz="2400" kern="0" dirty="0">
                <a:solidFill>
                  <a:srgbClr val="00ABB5"/>
                </a:solidFill>
              </a:rPr>
              <a:t>Coachee describes wheel, supported by coach</a:t>
            </a:r>
          </a:p>
          <a:p>
            <a:pPr marL="1200150" lvl="1" indent="-457200"/>
            <a:r>
              <a:rPr lang="en-GB" sz="2400" kern="0" dirty="0">
                <a:solidFill>
                  <a:srgbClr val="00ABB5"/>
                </a:solidFill>
              </a:rPr>
              <a:t>Coach reflects back what they heard</a:t>
            </a:r>
          </a:p>
          <a:p>
            <a:pPr marL="1200150" lvl="1" indent="-457200"/>
            <a:r>
              <a:rPr lang="en-GB" sz="2400" kern="0" dirty="0">
                <a:solidFill>
                  <a:srgbClr val="00ABB5"/>
                </a:solidFill>
              </a:rPr>
              <a:t>Agree one area of focus</a:t>
            </a:r>
          </a:p>
          <a:p>
            <a:pPr marL="1200150" lvl="1" indent="-457200"/>
            <a:r>
              <a:rPr lang="en-GB" sz="2400" kern="0" dirty="0">
                <a:solidFill>
                  <a:srgbClr val="00ABB5"/>
                </a:solidFill>
              </a:rPr>
              <a:t>Work together towards coachee identifying an action and first steps</a:t>
            </a:r>
          </a:p>
          <a:p>
            <a:pPr marL="1200150" lvl="1" indent="-457200"/>
            <a:endParaRPr lang="en-GB" sz="2400" kern="0" dirty="0">
              <a:solidFill>
                <a:srgbClr val="00ABB5"/>
              </a:solidFill>
            </a:endParaRPr>
          </a:p>
          <a:p>
            <a:pPr marL="1200150" lvl="1" indent="-457200"/>
            <a:endParaRPr lang="en-GB" sz="2400" kern="0" dirty="0">
              <a:solidFill>
                <a:srgbClr val="00ABB5"/>
              </a:solidFill>
            </a:endParaRPr>
          </a:p>
          <a:p>
            <a:pPr lvl="1" indent="0">
              <a:buFont typeface="Arial"/>
              <a:buNone/>
            </a:pPr>
            <a:endParaRPr lang="en-GB" sz="3200" kern="0" dirty="0"/>
          </a:p>
          <a:p>
            <a:pPr algn="ctr">
              <a:buClr>
                <a:srgbClr val="00ABB5"/>
              </a:buClr>
            </a:pPr>
            <a:endParaRPr lang="en-GB" sz="2400" b="1" kern="0" dirty="0"/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3421509" y="4997359"/>
            <a:ext cx="89646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1217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AU" kern="0" dirty="0"/>
              <a:t>30 / 20 </a:t>
            </a:r>
            <a:r>
              <a:rPr lang="en-AU" kern="0" dirty="0" err="1"/>
              <a:t>mins</a:t>
            </a:r>
            <a:r>
              <a:rPr lang="en-AU" kern="0" dirty="0"/>
              <a:t> each way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3358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7077" y="515691"/>
            <a:ext cx="8964612" cy="7191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b="1" dirty="0"/>
              <a:t>Coaching structure</a:t>
            </a:r>
            <a:br>
              <a:rPr lang="en-AU" b="1" dirty="0"/>
            </a:br>
            <a:r>
              <a:rPr lang="en-AU" b="1" dirty="0"/>
              <a:t>The GROW Model</a:t>
            </a:r>
            <a:endParaRPr lang="en-US" b="1" dirty="0"/>
          </a:p>
        </p:txBody>
      </p:sp>
      <p:grpSp>
        <p:nvGrpSpPr>
          <p:cNvPr id="65540" name="Group 3"/>
          <p:cNvGrpSpPr>
            <a:grpSpLocks/>
          </p:cNvGrpSpPr>
          <p:nvPr/>
        </p:nvGrpSpPr>
        <p:grpSpPr bwMode="auto">
          <a:xfrm>
            <a:off x="2333626" y="1785938"/>
            <a:ext cx="8334375" cy="3761164"/>
            <a:chOff x="510" y="1048"/>
            <a:chExt cx="5250" cy="2461"/>
          </a:xfrm>
        </p:grpSpPr>
        <p:grpSp>
          <p:nvGrpSpPr>
            <p:cNvPr id="65543" name="Group 4"/>
            <p:cNvGrpSpPr>
              <a:grpSpLocks/>
            </p:cNvGrpSpPr>
            <p:nvPr/>
          </p:nvGrpSpPr>
          <p:grpSpPr bwMode="auto">
            <a:xfrm>
              <a:off x="510" y="1405"/>
              <a:ext cx="430" cy="1865"/>
              <a:chOff x="510" y="1405"/>
              <a:chExt cx="430" cy="1865"/>
            </a:xfrm>
          </p:grpSpPr>
          <p:sp>
            <p:nvSpPr>
              <p:cNvPr id="65562" name="AutoShape 5"/>
              <p:cNvSpPr>
                <a:spLocks noChangeArrowheads="1"/>
              </p:cNvSpPr>
              <p:nvPr/>
            </p:nvSpPr>
            <p:spPr bwMode="auto">
              <a:xfrm>
                <a:off x="510" y="1444"/>
                <a:ext cx="420" cy="355"/>
              </a:xfrm>
              <a:prstGeom prst="flowChartDecision">
                <a:avLst/>
              </a:prstGeom>
              <a:solidFill>
                <a:srgbClr val="7B207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F67924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5563" name="Text Box 6"/>
              <p:cNvSpPr txBox="1">
                <a:spLocks noChangeArrowheads="1"/>
              </p:cNvSpPr>
              <p:nvPr/>
            </p:nvSpPr>
            <p:spPr bwMode="auto">
              <a:xfrm>
                <a:off x="594" y="1405"/>
                <a:ext cx="315" cy="3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g</a:t>
                </a:r>
              </a:p>
            </p:txBody>
          </p:sp>
          <p:sp>
            <p:nvSpPr>
              <p:cNvPr id="65564" name="AutoShape 7"/>
              <p:cNvSpPr>
                <a:spLocks noChangeArrowheads="1"/>
              </p:cNvSpPr>
              <p:nvPr/>
            </p:nvSpPr>
            <p:spPr bwMode="auto">
              <a:xfrm>
                <a:off x="510" y="1799"/>
                <a:ext cx="420" cy="355"/>
              </a:xfrm>
              <a:prstGeom prst="flowChartDecision">
                <a:avLst/>
              </a:prstGeom>
              <a:solidFill>
                <a:srgbClr val="7B207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F67924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5565" name="Text Box 8"/>
              <p:cNvSpPr txBox="1">
                <a:spLocks noChangeArrowheads="1"/>
              </p:cNvSpPr>
              <p:nvPr/>
            </p:nvSpPr>
            <p:spPr bwMode="auto">
              <a:xfrm>
                <a:off x="615" y="1767"/>
                <a:ext cx="315" cy="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</a:t>
                </a:r>
              </a:p>
            </p:txBody>
          </p:sp>
          <p:grpSp>
            <p:nvGrpSpPr>
              <p:cNvPr id="65566" name="Group 9"/>
              <p:cNvGrpSpPr>
                <a:grpSpLocks/>
              </p:cNvGrpSpPr>
              <p:nvPr/>
            </p:nvGrpSpPr>
            <p:grpSpPr bwMode="auto">
              <a:xfrm>
                <a:off x="510" y="2162"/>
                <a:ext cx="420" cy="386"/>
                <a:chOff x="624" y="816"/>
                <a:chExt cx="480" cy="470"/>
              </a:xfrm>
            </p:grpSpPr>
            <p:sp>
              <p:nvSpPr>
                <p:cNvPr id="65570" name="AutoShape 10"/>
                <p:cNvSpPr>
                  <a:spLocks noChangeArrowheads="1"/>
                </p:cNvSpPr>
                <p:nvPr/>
              </p:nvSpPr>
              <p:spPr bwMode="auto">
                <a:xfrm>
                  <a:off x="624" y="854"/>
                  <a:ext cx="480" cy="432"/>
                </a:xfrm>
                <a:prstGeom prst="flowChartDecision">
                  <a:avLst/>
                </a:prstGeom>
                <a:solidFill>
                  <a:srgbClr val="7B207F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F67924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57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704" y="816"/>
                  <a:ext cx="360" cy="4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o</a:t>
                  </a:r>
                </a:p>
              </p:txBody>
            </p:sp>
          </p:grpSp>
          <p:sp>
            <p:nvSpPr>
              <p:cNvPr id="65567" name="AutoShape 12"/>
              <p:cNvSpPr>
                <a:spLocks noChangeArrowheads="1"/>
              </p:cNvSpPr>
              <p:nvPr/>
            </p:nvSpPr>
            <p:spPr bwMode="auto">
              <a:xfrm>
                <a:off x="510" y="2548"/>
                <a:ext cx="420" cy="355"/>
              </a:xfrm>
              <a:prstGeom prst="flowChartDecision">
                <a:avLst/>
              </a:prstGeom>
              <a:solidFill>
                <a:srgbClr val="7B207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F67924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5568" name="Text Box 13"/>
              <p:cNvSpPr txBox="1">
                <a:spLocks noChangeArrowheads="1"/>
              </p:cNvSpPr>
              <p:nvPr/>
            </p:nvSpPr>
            <p:spPr bwMode="auto">
              <a:xfrm>
                <a:off x="562" y="2537"/>
                <a:ext cx="315" cy="3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</a:t>
                </a:r>
              </a:p>
            </p:txBody>
          </p:sp>
          <p:sp>
            <p:nvSpPr>
              <p:cNvPr id="65569" name="Text Box 15"/>
              <p:cNvSpPr txBox="1">
                <a:spLocks noChangeArrowheads="1"/>
              </p:cNvSpPr>
              <p:nvPr/>
            </p:nvSpPr>
            <p:spPr bwMode="auto">
              <a:xfrm>
                <a:off x="625" y="2891"/>
                <a:ext cx="315" cy="3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</a:t>
                </a:r>
              </a:p>
            </p:txBody>
          </p:sp>
        </p:grpSp>
        <p:sp>
          <p:nvSpPr>
            <p:cNvPr id="65544" name="Text Box 19"/>
            <p:cNvSpPr txBox="1">
              <a:spLocks noChangeArrowheads="1"/>
            </p:cNvSpPr>
            <p:nvPr/>
          </p:nvSpPr>
          <p:spPr bwMode="auto">
            <a:xfrm>
              <a:off x="2472" y="1117"/>
              <a:ext cx="2304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512178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building the trust</a:t>
              </a:r>
            </a:p>
          </p:txBody>
        </p:sp>
        <p:grpSp>
          <p:nvGrpSpPr>
            <p:cNvPr id="65545" name="Group 20"/>
            <p:cNvGrpSpPr>
              <a:grpSpLocks/>
            </p:cNvGrpSpPr>
            <p:nvPr/>
          </p:nvGrpSpPr>
          <p:grpSpPr bwMode="auto">
            <a:xfrm>
              <a:off x="1248" y="1048"/>
              <a:ext cx="1248" cy="432"/>
              <a:chOff x="1248" y="1048"/>
              <a:chExt cx="1248" cy="432"/>
            </a:xfrm>
          </p:grpSpPr>
          <p:sp>
            <p:nvSpPr>
              <p:cNvPr id="65560" name="AutoShape 21"/>
              <p:cNvSpPr>
                <a:spLocks noChangeArrowheads="1"/>
              </p:cNvSpPr>
              <p:nvPr/>
            </p:nvSpPr>
            <p:spPr bwMode="auto">
              <a:xfrm>
                <a:off x="1248" y="1048"/>
                <a:ext cx="1061" cy="432"/>
              </a:xfrm>
              <a:prstGeom prst="leftRightArrow">
                <a:avLst>
                  <a:gd name="adj1" fmla="val 50000"/>
                  <a:gd name="adj2" fmla="val 49120"/>
                </a:avLst>
              </a:prstGeom>
              <a:solidFill>
                <a:srgbClr val="00C4C4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5561" name="Text Box 22"/>
              <p:cNvSpPr txBox="1">
                <a:spLocks noChangeArrowheads="1"/>
              </p:cNvSpPr>
              <p:nvPr/>
            </p:nvSpPr>
            <p:spPr bwMode="auto">
              <a:xfrm>
                <a:off x="1248" y="1144"/>
                <a:ext cx="1248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relationships</a:t>
                </a:r>
              </a:p>
            </p:txBody>
          </p:sp>
        </p:grpSp>
        <p:grpSp>
          <p:nvGrpSpPr>
            <p:cNvPr id="65546" name="Group 23"/>
            <p:cNvGrpSpPr>
              <a:grpSpLocks/>
            </p:cNvGrpSpPr>
            <p:nvPr/>
          </p:nvGrpSpPr>
          <p:grpSpPr bwMode="auto">
            <a:xfrm>
              <a:off x="1287" y="2979"/>
              <a:ext cx="1010" cy="432"/>
              <a:chOff x="1287" y="2979"/>
              <a:chExt cx="1010" cy="432"/>
            </a:xfrm>
          </p:grpSpPr>
          <p:sp>
            <p:nvSpPr>
              <p:cNvPr id="65558" name="AutoShape 24"/>
              <p:cNvSpPr>
                <a:spLocks noChangeArrowheads="1"/>
              </p:cNvSpPr>
              <p:nvPr/>
            </p:nvSpPr>
            <p:spPr bwMode="auto">
              <a:xfrm>
                <a:off x="1287" y="2979"/>
                <a:ext cx="949" cy="432"/>
              </a:xfrm>
              <a:prstGeom prst="leftRightArrow">
                <a:avLst>
                  <a:gd name="adj1" fmla="val 50000"/>
                  <a:gd name="adj2" fmla="val 43935"/>
                </a:avLst>
              </a:prstGeom>
              <a:solidFill>
                <a:srgbClr val="00C4C4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5559" name="Text Box 25"/>
              <p:cNvSpPr txBox="1">
                <a:spLocks noChangeArrowheads="1"/>
              </p:cNvSpPr>
              <p:nvPr/>
            </p:nvSpPr>
            <p:spPr bwMode="auto">
              <a:xfrm>
                <a:off x="1467" y="3058"/>
                <a:ext cx="830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results</a:t>
                </a:r>
              </a:p>
            </p:txBody>
          </p:sp>
        </p:grpSp>
        <p:sp>
          <p:nvSpPr>
            <p:cNvPr id="65547" name="Text Box 26"/>
            <p:cNvSpPr txBox="1">
              <a:spLocks noChangeArrowheads="1"/>
            </p:cNvSpPr>
            <p:nvPr/>
          </p:nvSpPr>
          <p:spPr bwMode="auto">
            <a:xfrm>
              <a:off x="1029" y="1461"/>
              <a:ext cx="4320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goals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               	what do you need to achieve?</a:t>
              </a:r>
            </a:p>
          </p:txBody>
        </p:sp>
        <p:sp>
          <p:nvSpPr>
            <p:cNvPr id="65548" name="Text Box 27"/>
            <p:cNvSpPr txBox="1">
              <a:spLocks noChangeArrowheads="1"/>
            </p:cNvSpPr>
            <p:nvPr/>
          </p:nvSpPr>
          <p:spPr bwMode="auto">
            <a:xfrm>
              <a:off x="1020" y="1815"/>
              <a:ext cx="4128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reality          	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what is happening now?</a:t>
              </a:r>
            </a:p>
          </p:txBody>
        </p:sp>
        <p:sp>
          <p:nvSpPr>
            <p:cNvPr id="65549" name="Text Box 28"/>
            <p:cNvSpPr txBox="1">
              <a:spLocks noChangeArrowheads="1"/>
            </p:cNvSpPr>
            <p:nvPr/>
          </p:nvSpPr>
          <p:spPr bwMode="auto">
            <a:xfrm>
              <a:off x="1048" y="2205"/>
              <a:ext cx="3504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options        	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what could you do?</a:t>
              </a:r>
            </a:p>
          </p:txBody>
        </p:sp>
        <p:sp>
          <p:nvSpPr>
            <p:cNvPr id="65550" name="Text Box 29"/>
            <p:cNvSpPr txBox="1">
              <a:spLocks noChangeArrowheads="1"/>
            </p:cNvSpPr>
            <p:nvPr/>
          </p:nvSpPr>
          <p:spPr bwMode="auto">
            <a:xfrm>
              <a:off x="1071" y="2559"/>
              <a:ext cx="3120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way ahead  	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what will you do?</a:t>
              </a:r>
            </a:p>
          </p:txBody>
        </p:sp>
        <p:sp>
          <p:nvSpPr>
            <p:cNvPr id="65551" name="Text Box 30"/>
            <p:cNvSpPr txBox="1">
              <a:spLocks noChangeArrowheads="1"/>
            </p:cNvSpPr>
            <p:nvPr/>
          </p:nvSpPr>
          <p:spPr bwMode="auto">
            <a:xfrm>
              <a:off x="1065" y="2916"/>
              <a:ext cx="408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5552" name="Text Box 31"/>
            <p:cNvSpPr txBox="1">
              <a:spLocks noChangeArrowheads="1"/>
            </p:cNvSpPr>
            <p:nvPr/>
          </p:nvSpPr>
          <p:spPr bwMode="auto">
            <a:xfrm>
              <a:off x="1057" y="3267"/>
              <a:ext cx="4608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5553" name="Text Box 32"/>
            <p:cNvSpPr txBox="1">
              <a:spLocks noChangeArrowheads="1"/>
            </p:cNvSpPr>
            <p:nvPr/>
          </p:nvSpPr>
          <p:spPr bwMode="auto">
            <a:xfrm>
              <a:off x="2309" y="3058"/>
              <a:ext cx="345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 </a:t>
              </a:r>
              <a:r>
                <a:rPr kumimoji="0" lang="en-US" alt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512178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celebrating the results </a:t>
              </a:r>
            </a:p>
          </p:txBody>
        </p:sp>
        <p:sp>
          <p:nvSpPr>
            <p:cNvPr id="65554" name="Line 33"/>
            <p:cNvSpPr>
              <a:spLocks noChangeShapeType="1"/>
            </p:cNvSpPr>
            <p:nvPr/>
          </p:nvSpPr>
          <p:spPr bwMode="auto">
            <a:xfrm flipH="1">
              <a:off x="720" y="1267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555" name="Line 34"/>
            <p:cNvSpPr>
              <a:spLocks noChangeShapeType="1"/>
            </p:cNvSpPr>
            <p:nvPr/>
          </p:nvSpPr>
          <p:spPr bwMode="auto">
            <a:xfrm>
              <a:off x="720" y="1267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556" name="Line 35"/>
            <p:cNvSpPr>
              <a:spLocks noChangeShapeType="1"/>
            </p:cNvSpPr>
            <p:nvPr/>
          </p:nvSpPr>
          <p:spPr bwMode="auto">
            <a:xfrm flipH="1">
              <a:off x="702" y="3212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557" name="Line 36"/>
            <p:cNvSpPr>
              <a:spLocks noChangeShapeType="1"/>
            </p:cNvSpPr>
            <p:nvPr/>
          </p:nvSpPr>
          <p:spPr bwMode="auto">
            <a:xfrm flipV="1">
              <a:off x="702" y="2932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5541" name="TextBox 33"/>
          <p:cNvSpPr txBox="1">
            <a:spLocks noChangeArrowheads="1"/>
          </p:cNvSpPr>
          <p:nvPr/>
        </p:nvSpPr>
        <p:spPr bwMode="auto">
          <a:xfrm>
            <a:off x="2870200" y="8763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8440738" y="2268538"/>
            <a:ext cx="2863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01" y="525849"/>
            <a:ext cx="11049507" cy="782320"/>
          </a:xfrm>
        </p:spPr>
        <p:txBody>
          <a:bodyPr/>
          <a:lstStyle/>
          <a:p>
            <a:r>
              <a:rPr lang="en-GB" dirty="0"/>
              <a:t>Listening Spectrum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  <p:pic>
        <p:nvPicPr>
          <p:cNvPr id="7" name="Picture 6" descr="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8633"/>
            <a:ext cx="12209380" cy="1029367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7162800" y="628467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259715" algn="r">
              <a:spcAft>
                <a:spcPts val="0"/>
              </a:spcAft>
              <a:tabLst>
                <a:tab pos="3330575" algn="l"/>
              </a:tabLst>
            </a:pPr>
            <a:r>
              <a:rPr lang="en-GB" sz="1400" dirty="0">
                <a:solidFill>
                  <a:srgbClr val="FFFFFF"/>
                </a:solidFill>
                <a:effectLst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lang="en-GB" sz="1200" dirty="0">
              <a:solidFill>
                <a:srgbClr val="595959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31573" y="1308169"/>
            <a:ext cx="6196012" cy="4726404"/>
            <a:chOff x="3276601" y="1133475"/>
            <a:chExt cx="6196012" cy="4726404"/>
          </a:xfrm>
        </p:grpSpPr>
        <p:sp>
          <p:nvSpPr>
            <p:cNvPr id="11" name="Arc 2"/>
            <p:cNvSpPr>
              <a:spLocks/>
            </p:cNvSpPr>
            <p:nvPr/>
          </p:nvSpPr>
          <p:spPr bwMode="auto">
            <a:xfrm>
              <a:off x="6672263" y="1989138"/>
              <a:ext cx="2800350" cy="1479550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0 h 21600"/>
                <a:gd name="T4" fmla="*/ 2147483647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577"/>
                  </a:moveTo>
                  <a:cubicBezTo>
                    <a:pt x="12" y="9661"/>
                    <a:pt x="9672" y="6"/>
                    <a:pt x="21588" y="0"/>
                  </a:cubicBezTo>
                </a:path>
                <a:path w="21600" h="21600" stroke="0" extrusionOk="0">
                  <a:moveTo>
                    <a:pt x="0" y="21577"/>
                  </a:moveTo>
                  <a:cubicBezTo>
                    <a:pt x="12" y="9661"/>
                    <a:pt x="9672" y="6"/>
                    <a:pt x="21588" y="0"/>
                  </a:cubicBezTo>
                  <a:lnTo>
                    <a:pt x="21600" y="21600"/>
                  </a:lnTo>
                  <a:lnTo>
                    <a:pt x="0" y="2157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Arc 3"/>
            <p:cNvSpPr>
              <a:spLocks/>
            </p:cNvSpPr>
            <p:nvPr/>
          </p:nvSpPr>
          <p:spPr bwMode="auto">
            <a:xfrm>
              <a:off x="3763964" y="3473450"/>
              <a:ext cx="2884487" cy="1479550"/>
            </a:xfrm>
            <a:custGeom>
              <a:avLst/>
              <a:gdLst>
                <a:gd name="T0" fmla="*/ 2147483647 w 21612"/>
                <a:gd name="T1" fmla="*/ 0 h 21623"/>
                <a:gd name="T2" fmla="*/ 0 w 21612"/>
                <a:gd name="T3" fmla="*/ 2147483647 h 21623"/>
                <a:gd name="T4" fmla="*/ 2147483647 w 21612"/>
                <a:gd name="T5" fmla="*/ 2147483647 h 21623"/>
                <a:gd name="T6" fmla="*/ 0 60000 65536"/>
                <a:gd name="T7" fmla="*/ 0 60000 65536"/>
                <a:gd name="T8" fmla="*/ 0 60000 65536"/>
                <a:gd name="T9" fmla="*/ 0 w 21612"/>
                <a:gd name="T10" fmla="*/ 0 h 21623"/>
                <a:gd name="T11" fmla="*/ 21612 w 21612"/>
                <a:gd name="T12" fmla="*/ 21623 h 216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12" h="21623" fill="none" extrusionOk="0">
                  <a:moveTo>
                    <a:pt x="21611" y="0"/>
                  </a:moveTo>
                  <a:cubicBezTo>
                    <a:pt x="21611" y="7"/>
                    <a:pt x="21612" y="15"/>
                    <a:pt x="21612" y="23"/>
                  </a:cubicBezTo>
                  <a:cubicBezTo>
                    <a:pt x="21612" y="11952"/>
                    <a:pt x="11941" y="21623"/>
                    <a:pt x="12" y="21623"/>
                  </a:cubicBezTo>
                  <a:cubicBezTo>
                    <a:pt x="8" y="21623"/>
                    <a:pt x="4" y="21622"/>
                    <a:pt x="0" y="21622"/>
                  </a:cubicBezTo>
                </a:path>
                <a:path w="21612" h="21623" stroke="0" extrusionOk="0">
                  <a:moveTo>
                    <a:pt x="21611" y="0"/>
                  </a:moveTo>
                  <a:cubicBezTo>
                    <a:pt x="21611" y="7"/>
                    <a:pt x="21612" y="15"/>
                    <a:pt x="21612" y="23"/>
                  </a:cubicBezTo>
                  <a:cubicBezTo>
                    <a:pt x="21612" y="11952"/>
                    <a:pt x="11941" y="21623"/>
                    <a:pt x="12" y="21623"/>
                  </a:cubicBezTo>
                  <a:cubicBezTo>
                    <a:pt x="8" y="21623"/>
                    <a:pt x="4" y="21622"/>
                    <a:pt x="0" y="21622"/>
                  </a:cubicBezTo>
                  <a:lnTo>
                    <a:pt x="12" y="23"/>
                  </a:lnTo>
                  <a:lnTo>
                    <a:pt x="21611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Line 4"/>
            <p:cNvSpPr>
              <a:spLocks noChangeShapeType="1"/>
            </p:cNvSpPr>
            <p:nvPr/>
          </p:nvSpPr>
          <p:spPr bwMode="auto">
            <a:xfrm flipH="1" flipV="1">
              <a:off x="3792538" y="3467101"/>
              <a:ext cx="0" cy="1800225"/>
            </a:xfrm>
            <a:prstGeom prst="line">
              <a:avLst/>
            </a:prstGeom>
            <a:noFill/>
            <a:ln w="57150">
              <a:solidFill>
                <a:srgbClr val="00ABB5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5832910" y="4480925"/>
              <a:ext cx="1935162" cy="286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600" dirty="0" err="1">
                  <a:solidFill>
                    <a:srgbClr val="00ABB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Analyse</a:t>
              </a:r>
              <a:endParaRPr lang="en-US" altLang="en-US" sz="1600" dirty="0">
                <a:solidFill>
                  <a:srgbClr val="00ABB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4221163" y="5002416"/>
              <a:ext cx="1970087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600" dirty="0">
                  <a:solidFill>
                    <a:srgbClr val="00ABB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Problem-solve</a:t>
              </a:r>
            </a:p>
          </p:txBody>
        </p:sp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6456364" y="3933826"/>
              <a:ext cx="2306637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600" dirty="0">
                  <a:solidFill>
                    <a:srgbClr val="00ABB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Agree/disagree</a:t>
              </a:r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6290797" y="2140950"/>
              <a:ext cx="1962150" cy="286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600" dirty="0">
                  <a:solidFill>
                    <a:srgbClr val="00ABB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</a:t>
              </a: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5232400" y="2713039"/>
              <a:ext cx="1682750" cy="286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600" dirty="0">
                  <a:solidFill>
                    <a:srgbClr val="00ABB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Understand</a:t>
              </a: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7378701" y="1617958"/>
              <a:ext cx="1387475" cy="286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600" dirty="0">
                  <a:solidFill>
                    <a:srgbClr val="00ABB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Challenge</a:t>
              </a: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3276601" y="5521325"/>
              <a:ext cx="9957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1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Criticise</a:t>
              </a: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8610601" y="1133475"/>
              <a:ext cx="7889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1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Listen</a:t>
              </a:r>
            </a:p>
          </p:txBody>
        </p:sp>
      </p:grpSp>
      <p:sp>
        <p:nvSpPr>
          <p:cNvPr id="22" name="Line 4"/>
          <p:cNvSpPr>
            <a:spLocks noChangeShapeType="1"/>
          </p:cNvSpPr>
          <p:nvPr/>
        </p:nvSpPr>
        <p:spPr bwMode="auto">
          <a:xfrm>
            <a:off x="8427585" y="1841570"/>
            <a:ext cx="0" cy="1800225"/>
          </a:xfrm>
          <a:prstGeom prst="line">
            <a:avLst/>
          </a:prstGeom>
          <a:noFill/>
          <a:ln w="57150">
            <a:solidFill>
              <a:srgbClr val="00ABB5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18596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01" y="525849"/>
            <a:ext cx="11049507" cy="782320"/>
          </a:xfrm>
        </p:spPr>
        <p:txBody>
          <a:bodyPr/>
          <a:lstStyle/>
          <a:p>
            <a:r>
              <a:rPr lang="en-GB" dirty="0"/>
              <a:t>Levels of Listening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801" y="1559689"/>
            <a:ext cx="10521292" cy="2967488"/>
          </a:xfrm>
        </p:spPr>
        <p:txBody>
          <a:bodyPr/>
          <a:lstStyle/>
          <a:p>
            <a:pPr lvl="1" indent="0">
              <a:buNone/>
            </a:pPr>
            <a:r>
              <a:rPr lang="en-GB" sz="3200" dirty="0"/>
              <a:t>Active listening involves:</a:t>
            </a:r>
          </a:p>
          <a:p>
            <a:pPr marL="1200150" lvl="1" indent="-457200"/>
            <a:r>
              <a:rPr lang="en-GB" sz="2400" dirty="0">
                <a:solidFill>
                  <a:srgbClr val="00ABB5"/>
                </a:solidFill>
              </a:rPr>
              <a:t>Listening for the context of the words</a:t>
            </a:r>
          </a:p>
          <a:p>
            <a:pPr marL="1200150" lvl="1" indent="-457200"/>
            <a:r>
              <a:rPr lang="en-GB" sz="2400" dirty="0">
                <a:solidFill>
                  <a:srgbClr val="00ABB5"/>
                </a:solidFill>
              </a:rPr>
              <a:t>Listening for the feelings behind the message</a:t>
            </a:r>
          </a:p>
          <a:p>
            <a:pPr marL="1200150" lvl="1" indent="-457200"/>
            <a:r>
              <a:rPr lang="en-GB" sz="2400" dirty="0">
                <a:solidFill>
                  <a:srgbClr val="00ABB5"/>
                </a:solidFill>
              </a:rPr>
              <a:t>Indicating to the speaker that the message is understood</a:t>
            </a:r>
          </a:p>
          <a:p>
            <a:pPr marL="1200150" lvl="1" indent="-457200"/>
            <a:r>
              <a:rPr lang="en-GB" sz="2400" dirty="0">
                <a:solidFill>
                  <a:srgbClr val="00ABB5"/>
                </a:solidFill>
              </a:rPr>
              <a:t>Giving non-verbal clues that you are listening</a:t>
            </a:r>
          </a:p>
          <a:p>
            <a:pPr marL="1200150" lvl="1" indent="-457200"/>
            <a:r>
              <a:rPr lang="en-GB" sz="2400" dirty="0">
                <a:solidFill>
                  <a:srgbClr val="00ABB5"/>
                </a:solidFill>
              </a:rPr>
              <a:t>Receiving the message with care and respect</a:t>
            </a:r>
          </a:p>
          <a:p>
            <a:pPr marL="1200150" lvl="1" indent="-457200"/>
            <a:endParaRPr lang="en-GB" sz="2400" dirty="0">
              <a:solidFill>
                <a:srgbClr val="00ABB5"/>
              </a:solidFill>
            </a:endParaRPr>
          </a:p>
          <a:p>
            <a:pPr lvl="1" indent="0">
              <a:buNone/>
            </a:pPr>
            <a:r>
              <a:rPr lang="en-GB" sz="2400" b="1" i="1" dirty="0">
                <a:solidFill>
                  <a:srgbClr val="7030A0"/>
                </a:solidFill>
              </a:rPr>
              <a:t>“Most people listen with the intent to reply, not to understand.”</a:t>
            </a:r>
          </a:p>
          <a:p>
            <a:pPr lvl="1" indent="0" algn="ctr">
              <a:buNone/>
            </a:pPr>
            <a:r>
              <a:rPr lang="en-GB" sz="2400" b="1" i="1" dirty="0">
                <a:solidFill>
                  <a:srgbClr val="7030A0"/>
                </a:solidFill>
              </a:rPr>
              <a:t>Steven Covey</a:t>
            </a:r>
          </a:p>
          <a:p>
            <a:pPr marL="1200150" lvl="1" indent="-457200"/>
            <a:endParaRPr lang="en-GB" sz="2400" dirty="0">
              <a:solidFill>
                <a:srgbClr val="00ABB5"/>
              </a:solidFill>
            </a:endParaRPr>
          </a:p>
          <a:p>
            <a:pPr lvl="1" indent="0">
              <a:buNone/>
            </a:pPr>
            <a:endParaRPr lang="en-GB" sz="3200" dirty="0"/>
          </a:p>
          <a:p>
            <a:pPr algn="ctr">
              <a:buClr>
                <a:srgbClr val="00ABB5"/>
              </a:buClr>
            </a:pPr>
            <a:endParaRPr lang="en-GB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  <p:pic>
        <p:nvPicPr>
          <p:cNvPr id="7" name="Picture 6" descr="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8633"/>
            <a:ext cx="12209380" cy="1029367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7162800" y="628467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259715" algn="r">
              <a:spcAft>
                <a:spcPts val="0"/>
              </a:spcAft>
              <a:tabLst>
                <a:tab pos="3330575" algn="l"/>
              </a:tabLst>
            </a:pPr>
            <a:r>
              <a:rPr lang="en-GB" sz="1400" dirty="0">
                <a:solidFill>
                  <a:srgbClr val="FFFFFF"/>
                </a:solidFill>
                <a:effectLst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lang="en-GB" sz="1200" dirty="0">
              <a:solidFill>
                <a:srgbClr val="595959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409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Powerpoint_template">
  <a:themeElements>
    <a:clrScheme name="SCEL E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A894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009BAA"/>
        </a:accent1>
        <a:accent2>
          <a:srgbClr val="B2D235"/>
        </a:accent2>
        <a:accent3>
          <a:srgbClr val="FFFFFF"/>
        </a:accent3>
        <a:accent4>
          <a:srgbClr val="DADADA"/>
        </a:accent4>
        <a:accent5>
          <a:srgbClr val="AACBD2"/>
        </a:accent5>
        <a:accent6>
          <a:srgbClr val="A1BE2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 PP Template [Read-Only]" id="{E55B8936-238F-4F77-8005-0E2AAAB176B4}" vid="{4D095C7D-278B-4A8B-99B7-885BFCD3B2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241DE6B53EA449AD14800C8827B6DE" ma:contentTypeVersion="9" ma:contentTypeDescription="Create a new document." ma:contentTypeScope="" ma:versionID="a07eb63132bd720b3256340c424fd7fe">
  <xsd:schema xmlns:xsd="http://www.w3.org/2001/XMLSchema" xmlns:xs="http://www.w3.org/2001/XMLSchema" xmlns:p="http://schemas.microsoft.com/office/2006/metadata/properties" xmlns:ns2="266989af-9799-4851-bdf5-f0f3d97785b5" targetNamespace="http://schemas.microsoft.com/office/2006/metadata/properties" ma:root="true" ma:fieldsID="51a7ce14ff1a76039164912332a2973e" ns2:_="">
    <xsd:import namespace="266989af-9799-4851-bdf5-f0f3d97785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6989af-9799-4851-bdf5-f0f3d97785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A395E0-E0BB-4C0C-AAD6-05C7FAE4B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2B9059-CE37-4E8C-A56B-CB8FB0164895}">
  <ds:schemaRefs>
    <ds:schemaRef ds:uri="http://schemas.openxmlformats.org/package/2006/metadata/core-properties"/>
    <ds:schemaRef ds:uri="http://purl.org/dc/terms/"/>
    <ds:schemaRef ds:uri="266989af-9799-4851-bdf5-f0f3d97785b5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0DED913-95A8-49EE-B328-6C6ED9DC7E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6989af-9799-4851-bdf5-f0f3d97785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354</Words>
  <Application>Microsoft Office PowerPoint</Application>
  <PresentationFormat>Widescreen</PresentationFormat>
  <Paragraphs>82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MS PGothic</vt:lpstr>
      <vt:lpstr>Arial</vt:lpstr>
      <vt:lpstr>Arial Bold</vt:lpstr>
      <vt:lpstr>Calibri</vt:lpstr>
      <vt:lpstr>Lucida Grande</vt:lpstr>
      <vt:lpstr>ＭＳ 明朝</vt:lpstr>
      <vt:lpstr>Times New Roman</vt:lpstr>
      <vt:lpstr>Wingdings</vt:lpstr>
      <vt:lpstr>Powerpoint_template</vt:lpstr>
      <vt:lpstr>Picture</vt:lpstr>
      <vt:lpstr>Looking back … looking forward</vt:lpstr>
      <vt:lpstr>The wheel of life</vt:lpstr>
      <vt:lpstr>Coaching tools: the success wheel</vt:lpstr>
      <vt:lpstr>Coaching Demo</vt:lpstr>
      <vt:lpstr>Coaching Conversations</vt:lpstr>
      <vt:lpstr>Coaching structure The GROW Model</vt:lpstr>
      <vt:lpstr>Listening Spectrum</vt:lpstr>
      <vt:lpstr>Levels of Listening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Weatherston</dc:creator>
  <cp:lastModifiedBy>Epsworth S (Susan)</cp:lastModifiedBy>
  <cp:revision>10</cp:revision>
  <dcterms:created xsi:type="dcterms:W3CDTF">2022-04-25T13:35:33Z</dcterms:created>
  <dcterms:modified xsi:type="dcterms:W3CDTF">2022-04-28T13:47:54Z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0x010100E5241DE6B53EA449AD14800C8827B6DE</vt:lpwstr>
  </property>
</Properties>
</file>