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notesSlides/notesSlide8.xml" ContentType="application/vnd.openxmlformats-officedocument.presentationml.notesSlide+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2.xml" ContentType="application/vnd.openxmlformats-officedocument.presentationml.notesSlide+xml"/>
  <Override PartName="/ppt/tags/tag41.xml" ContentType="application/vnd.openxmlformats-officedocument.presentationml.tags+xml"/>
  <Override PartName="/ppt/notesSlides/notesSlide13.xml" ContentType="application/vnd.openxmlformats-officedocument.presentationml.notesSlide+xml"/>
  <Override PartName="/ppt/tags/tag42.xml" ContentType="application/vnd.openxmlformats-officedocument.presentationml.tags+xml"/>
  <Override PartName="/ppt/notesSlides/notesSlide14.xml" ContentType="application/vnd.openxmlformats-officedocument.presentationml.notesSlide+xml"/>
  <Override PartName="/ppt/tags/tag43.xml" ContentType="application/vnd.openxmlformats-officedocument.presentationml.tags+xml"/>
  <Override PartName="/ppt/notesSlides/notesSlide15.xml" ContentType="application/vnd.openxmlformats-officedocument.presentationml.notesSlide+xml"/>
  <Override PartName="/ppt/tags/tag44.xml" ContentType="application/vnd.openxmlformats-officedocument.presentationml.tags+xml"/>
  <Override PartName="/ppt/notesSlides/notesSlide16.xml" ContentType="application/vnd.openxmlformats-officedocument.presentationml.notesSlide+xml"/>
  <Override PartName="/ppt/tags/tag45.xml" ContentType="application/vnd.openxmlformats-officedocument.presentationml.tags+xml"/>
  <Override PartName="/ppt/notesSlides/notesSlide17.xml" ContentType="application/vnd.openxmlformats-officedocument.presentationml.notesSlide+xml"/>
  <Override PartName="/ppt/tags/tag46.xml" ContentType="application/vnd.openxmlformats-officedocument.presentationml.tags+xml"/>
  <Override PartName="/ppt/notesSlides/notesSlide18.xml" ContentType="application/vnd.openxmlformats-officedocument.presentationml.notesSlide+xml"/>
  <Override PartName="/ppt/tags/tag47.xml" ContentType="application/vnd.openxmlformats-officedocument.presentationml.tags+xml"/>
  <Override PartName="/ppt/notesSlides/notesSlide19.xml" ContentType="application/vnd.openxmlformats-officedocument.presentationml.notesSlide+xml"/>
  <Override PartName="/ppt/tags/tag48.xml" ContentType="application/vnd.openxmlformats-officedocument.presentationml.tags+xml"/>
  <Override PartName="/ppt/notesSlides/notesSlide20.xml" ContentType="application/vnd.openxmlformats-officedocument.presentationml.notesSlide+xml"/>
  <Override PartName="/ppt/tags/tag49.xml" ContentType="application/vnd.openxmlformats-officedocument.presentationml.tags+xml"/>
  <Override PartName="/ppt/notesSlides/notesSlide21.xml" ContentType="application/vnd.openxmlformats-officedocument.presentationml.notesSlide+xml"/>
  <Override PartName="/ppt/tags/tag50.xml" ContentType="application/vnd.openxmlformats-officedocument.presentationml.tags+xml"/>
  <Override PartName="/ppt/notesSlides/notesSlide22.xml" ContentType="application/vnd.openxmlformats-officedocument.presentationml.notesSlide+xml"/>
  <Override PartName="/ppt/tags/tag51.xml" ContentType="application/vnd.openxmlformats-officedocument.presentationml.tags+xml"/>
  <Override PartName="/ppt/notesSlides/notesSlide23.xml" ContentType="application/vnd.openxmlformats-officedocument.presentationml.notesSlide+xml"/>
  <Override PartName="/ppt/tags/tag52.xml" ContentType="application/vnd.openxmlformats-officedocument.presentationml.tags+xml"/>
  <Override PartName="/ppt/notesSlides/notesSlide24.xml" ContentType="application/vnd.openxmlformats-officedocument.presentationml.notesSlide+xml"/>
  <Override PartName="/ppt/tags/tag53.xml" ContentType="application/vnd.openxmlformats-officedocument.presentationml.tags+xml"/>
  <Override PartName="/ppt/notesSlides/notesSlide25.xml" ContentType="application/vnd.openxmlformats-officedocument.presentationml.notesSlide+xml"/>
  <Override PartName="/ppt/tags/tag54.xml" ContentType="application/vnd.openxmlformats-officedocument.presentationml.tags+xml"/>
  <Override PartName="/ppt/notesSlides/notesSlide26.xml" ContentType="application/vnd.openxmlformats-officedocument.presentationml.notesSlide+xml"/>
  <Override PartName="/ppt/tags/tag55.xml" ContentType="application/vnd.openxmlformats-officedocument.presentationml.tags+xml"/>
  <Override PartName="/ppt/notesSlides/notesSlide27.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63" r:id="rId2"/>
    <p:sldId id="264" r:id="rId3"/>
    <p:sldId id="265" r:id="rId4"/>
    <p:sldId id="256" r:id="rId5"/>
    <p:sldId id="257" r:id="rId6"/>
    <p:sldId id="315" r:id="rId7"/>
    <p:sldId id="258" r:id="rId8"/>
    <p:sldId id="259" r:id="rId9"/>
    <p:sldId id="266"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69" r:id="rId48"/>
    <p:sldId id="273" r:id="rId49"/>
    <p:sldId id="316" r:id="rId50"/>
    <p:sldId id="271" r:id="rId51"/>
    <p:sldId id="272" r:id="rId52"/>
    <p:sldId id="274" r:id="rId53"/>
    <p:sldId id="260" r:id="rId54"/>
    <p:sldId id="261" r:id="rId55"/>
    <p:sldId id="262" r:id="rId56"/>
    <p:sldId id="275" r:id="rId57"/>
    <p:sldId id="313" r:id="rId58"/>
  </p:sldIdLst>
  <p:sldSz cx="9144000" cy="6858000" type="screen4x3"/>
  <p:notesSz cx="6858000" cy="91440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60"/>
  </p:normalViewPr>
  <p:slideViewPr>
    <p:cSldViewPr>
      <p:cViewPr varScale="1">
        <p:scale>
          <a:sx n="69" d="100"/>
          <a:sy n="69" d="100"/>
        </p:scale>
        <p:origin x="-52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20AE24-A2B5-46B9-A3D3-75C922675966}" type="datetimeFigureOut">
              <a:rPr lang="en-GB" smtClean="0"/>
              <a:t>30/05/2017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BEEDF5-9115-40B1-B738-2DF36A45ED3B}" type="slidenum">
              <a:rPr lang="en-GB" smtClean="0"/>
              <a:t>‹#›</a:t>
            </a:fld>
            <a:endParaRPr lang="en-GB"/>
          </a:p>
        </p:txBody>
      </p:sp>
    </p:spTree>
    <p:extLst>
      <p:ext uri="{BB962C8B-B14F-4D97-AF65-F5344CB8AC3E}">
        <p14:creationId xmlns:p14="http://schemas.microsoft.com/office/powerpoint/2010/main" val="314896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AFC2272E-7D7A-4766-9B95-DC63C74122EC}" type="slidenum">
              <a:rPr lang="en-GB" sz="1800" kern="0">
                <a:solidFill>
                  <a:sysClr val="windowText" lastClr="000000"/>
                </a:solidFill>
              </a:rPr>
              <a:pPr fontAlgn="auto">
                <a:spcBef>
                  <a:spcPts val="0"/>
                </a:spcBef>
                <a:spcAft>
                  <a:spcPts val="0"/>
                </a:spcAft>
                <a:defRPr/>
              </a:pPr>
              <a:t>10</a:t>
            </a:fld>
            <a:endParaRPr lang="en-GB" sz="1800" kern="0" dirty="0">
              <a:solidFill>
                <a:sysClr val="windowText" lastClr="000000"/>
              </a:solidFill>
            </a:endParaRPr>
          </a:p>
        </p:txBody>
      </p:sp>
      <p:sp>
        <p:nvSpPr>
          <p:cNvPr id="5" name="Rectangle 4"/>
          <p:cNvSpPr/>
          <p:nvPr/>
        </p:nvSpPr>
        <p:spPr>
          <a:xfrm>
            <a:off x="1643307" y="4526791"/>
            <a:ext cx="3288215" cy="369370"/>
          </a:xfrm>
          <a:prstGeom prst="rect">
            <a:avLst/>
          </a:prstGeom>
        </p:spPr>
        <p:txBody>
          <a:bodyPr lIns="90433" tIns="45218" rIns="90433" bIns="45218">
            <a:spAutoFit/>
          </a:bodyPr>
          <a:lstStyle/>
          <a:p>
            <a:pPr eaLnBrk="1" fontAlgn="auto" hangingPunct="1">
              <a:spcBef>
                <a:spcPts val="0"/>
              </a:spcBef>
              <a:spcAft>
                <a:spcPts val="0"/>
              </a:spcAft>
              <a:defRPr/>
            </a:pPr>
            <a:endParaRPr lang="en-GB" sz="1800" i="1" kern="0" dirty="0">
              <a:solidFill>
                <a:sysClr val="windowText" lastClr="000000"/>
              </a:solidFill>
            </a:endParaRPr>
          </a:p>
        </p:txBody>
      </p:sp>
      <p:sp>
        <p:nvSpPr>
          <p:cNvPr id="6" name="Rectangle 5"/>
          <p:cNvSpPr/>
          <p:nvPr/>
        </p:nvSpPr>
        <p:spPr>
          <a:xfrm>
            <a:off x="1643307" y="4526791"/>
            <a:ext cx="3288215" cy="369370"/>
          </a:xfrm>
          <a:prstGeom prst="rect">
            <a:avLst/>
          </a:prstGeom>
        </p:spPr>
        <p:txBody>
          <a:bodyPr lIns="90433" tIns="45218" rIns="90433" bIns="45218">
            <a:spAutoFit/>
          </a:bodyPr>
          <a:lstStyle/>
          <a:p>
            <a:pPr eaLnBrk="1" fontAlgn="auto" hangingPunct="1">
              <a:spcBef>
                <a:spcPts val="0"/>
              </a:spcBef>
              <a:spcAft>
                <a:spcPts val="0"/>
              </a:spcAft>
              <a:defRPr/>
            </a:pPr>
            <a:endParaRPr lang="en-GB" sz="1800" i="1" kern="0" dirty="0">
              <a:solidFill>
                <a:sysClr val="windowText" lastClr="000000"/>
              </a:solidFill>
            </a:endParaRPr>
          </a:p>
        </p:txBody>
      </p:sp>
      <p:sp>
        <p:nvSpPr>
          <p:cNvPr id="7" name="Date Placeholder 6"/>
          <p:cNvSpPr>
            <a:spLocks noGrp="1"/>
          </p:cNvSpPr>
          <p:nvPr>
            <p:ph type="dt" sz="quarter" idx="1"/>
          </p:nvPr>
        </p:nvSpPr>
        <p:spPr/>
        <p:txBody>
          <a:bodyPr/>
          <a:lstStyle/>
          <a:p>
            <a:pPr fontAlgn="auto">
              <a:spcBef>
                <a:spcPts val="0"/>
              </a:spcBef>
              <a:spcAft>
                <a:spcPts val="0"/>
              </a:spcAft>
              <a:defRPr/>
            </a:pPr>
            <a:fld id="{B8FB74D5-17D2-4E1B-AF15-9F51237EDBCF}" type="datetime1">
              <a:rPr lang="en-GB" sz="1800" kern="0">
                <a:solidFill>
                  <a:sysClr val="windowText" lastClr="000000"/>
                </a:solidFill>
              </a:rPr>
              <a:pPr fontAlgn="auto">
                <a:spcBef>
                  <a:spcPts val="0"/>
                </a:spcBef>
                <a:spcAft>
                  <a:spcPts val="0"/>
                </a:spcAft>
                <a:defRPr/>
              </a:pPr>
              <a:t>30/05/2017</a:t>
            </a:fld>
            <a:endParaRPr lang="en-GB" sz="1800" kern="0">
              <a:solidFill>
                <a:sysClr val="windowText" lastClr="000000"/>
              </a:solidFill>
            </a:endParaRPr>
          </a:p>
        </p:txBody>
      </p:sp>
      <p:sp>
        <p:nvSpPr>
          <p:cNvPr id="8" name="Footer Placeholder 7"/>
          <p:cNvSpPr>
            <a:spLocks noGrp="1"/>
          </p:cNvSpPr>
          <p:nvPr>
            <p:ph type="ftr" sz="quarter" idx="4"/>
          </p:nvPr>
        </p:nvSpPr>
        <p:spPr/>
        <p:txBody>
          <a:bodyPr/>
          <a:lstStyle/>
          <a:p>
            <a:pPr fontAlgn="auto">
              <a:spcBef>
                <a:spcPts val="0"/>
              </a:spcBef>
              <a:spcAft>
                <a:spcPts val="0"/>
              </a:spcAft>
              <a:defRPr/>
            </a:pPr>
            <a:endParaRPr lang="en-GB" sz="1800" kern="0">
              <a:solidFill>
                <a:sysClr val="windowText" lastClr="000000"/>
              </a:solidFill>
            </a:endParaRPr>
          </a:p>
        </p:txBody>
      </p:sp>
    </p:spTree>
    <p:extLst>
      <p:ext uri="{BB962C8B-B14F-4D97-AF65-F5344CB8AC3E}">
        <p14:creationId xmlns:p14="http://schemas.microsoft.com/office/powerpoint/2010/main" val="3889481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9528618-F349-443D-AF71-EEFEBA983D4B}" type="slidenum">
              <a:rPr lang="en-GB" smtClean="0"/>
              <a:pPr/>
              <a:t>22</a:t>
            </a:fld>
            <a:endParaRPr lang="en-GB" dirty="0"/>
          </a:p>
        </p:txBody>
      </p:sp>
    </p:spTree>
    <p:extLst>
      <p:ext uri="{BB962C8B-B14F-4D97-AF65-F5344CB8AC3E}">
        <p14:creationId xmlns:p14="http://schemas.microsoft.com/office/powerpoint/2010/main" val="3196183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7DC71DE-F85B-4097-9A2B-E32952A6C799}" type="slidenum">
              <a:rPr lang="en-GB" altLang="en-US"/>
              <a:pPr eaLnBrk="1" hangingPunct="1"/>
              <a:t>29</a:t>
            </a:fld>
            <a:endParaRPr lang="en-GB" altLang="en-US"/>
          </a:p>
        </p:txBody>
      </p:sp>
    </p:spTree>
    <p:extLst>
      <p:ext uri="{BB962C8B-B14F-4D97-AF65-F5344CB8AC3E}">
        <p14:creationId xmlns:p14="http://schemas.microsoft.com/office/powerpoint/2010/main" val="2856738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8178CDBB-7895-4AF5-BCCF-C362FAC083EB}" type="datetime1">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55B2A5-CE06-4E77-87CD-6A14E275FEC6}" type="slidenum">
              <a:rPr lang="en-GB" smtClean="0"/>
              <a:pPr/>
              <a:t>31</a:t>
            </a:fld>
            <a:endParaRPr lang="en-GB"/>
          </a:p>
        </p:txBody>
      </p:sp>
    </p:spTree>
    <p:extLst>
      <p:ext uri="{BB962C8B-B14F-4D97-AF65-F5344CB8AC3E}">
        <p14:creationId xmlns:p14="http://schemas.microsoft.com/office/powerpoint/2010/main" val="1067062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GB" dirty="0" smtClean="0"/>
              <a:t>The policy picture</a:t>
            </a:r>
          </a:p>
          <a:p>
            <a:pPr marL="514350" indent="-514350">
              <a:buFont typeface="+mj-lt"/>
              <a:buAutoNum type="arabicPeriod"/>
            </a:pPr>
            <a:endParaRPr lang="en-GB" dirty="0" smtClean="0"/>
          </a:p>
          <a:p>
            <a:pPr marL="514350" indent="-514350">
              <a:buFont typeface="+mj-lt"/>
              <a:buAutoNum type="arabicPeriod"/>
            </a:pPr>
            <a:r>
              <a:rPr lang="en-GB" dirty="0" smtClean="0"/>
              <a:t>Feedback from recent inspection and review:</a:t>
            </a:r>
          </a:p>
          <a:p>
            <a:pPr marL="914400" lvl="1" indent="-514350">
              <a:buFont typeface="Arial" panose="020B0604020202020204" pitchFamily="34" charset="0"/>
              <a:buChar char="•"/>
            </a:pPr>
            <a:r>
              <a:rPr lang="en-GB" dirty="0" smtClean="0"/>
              <a:t>HMI reviews of Development Trusts</a:t>
            </a:r>
          </a:p>
          <a:p>
            <a:pPr marL="914400" lvl="1" indent="-514350">
              <a:buFont typeface="Arial" panose="020B0604020202020204" pitchFamily="34" charset="0"/>
              <a:buChar char="•"/>
            </a:pPr>
            <a:r>
              <a:rPr lang="en-GB" dirty="0" smtClean="0"/>
              <a:t>‘</a:t>
            </a:r>
            <a:r>
              <a:rPr lang="en-GB" dirty="0" err="1" smtClean="0"/>
              <a:t>QUISE</a:t>
            </a:r>
            <a:r>
              <a:rPr lang="en-GB" dirty="0" smtClean="0"/>
              <a:t>’ Report</a:t>
            </a:r>
          </a:p>
          <a:p>
            <a:pPr marL="914400" lvl="1" indent="-514350">
              <a:buFont typeface="Arial" panose="020B0604020202020204" pitchFamily="34" charset="0"/>
              <a:buChar char="•"/>
            </a:pPr>
            <a:r>
              <a:rPr lang="en-GB" dirty="0" smtClean="0"/>
              <a:t>Aspect Review on CLD Planning</a:t>
            </a:r>
          </a:p>
          <a:p>
            <a:pPr marL="914400" lvl="1" indent="-514350">
              <a:buFont typeface="Arial" panose="020B0604020202020204" pitchFamily="34" charset="0"/>
              <a:buChar char="•"/>
            </a:pPr>
            <a:r>
              <a:rPr lang="en-GB" dirty="0" smtClean="0"/>
              <a:t>CLD Inspections</a:t>
            </a:r>
          </a:p>
          <a:p>
            <a:pPr marL="514350" indent="-514350">
              <a:buFont typeface="+mj-lt"/>
              <a:buAutoNum type="arabicPeriod"/>
            </a:pPr>
            <a:endParaRPr lang="en-GB" dirty="0" smtClean="0"/>
          </a:p>
          <a:p>
            <a:pPr marL="514350" indent="-514350">
              <a:buFont typeface="+mj-lt"/>
              <a:buAutoNum type="arabicPeriod"/>
            </a:pPr>
            <a:r>
              <a:rPr lang="en-GB" dirty="0" smtClean="0"/>
              <a:t>Next steps for Education Scotland</a:t>
            </a:r>
          </a:p>
          <a:p>
            <a:endParaRPr lang="en-GB" dirty="0"/>
          </a:p>
        </p:txBody>
      </p:sp>
      <p:sp>
        <p:nvSpPr>
          <p:cNvPr id="4" name="Slide Number Placeholder 3"/>
          <p:cNvSpPr>
            <a:spLocks noGrp="1"/>
          </p:cNvSpPr>
          <p:nvPr>
            <p:ph type="sldNum" sz="quarter" idx="10"/>
          </p:nvPr>
        </p:nvSpPr>
        <p:spPr/>
        <p:txBody>
          <a:bodyPr/>
          <a:lstStyle/>
          <a:p>
            <a:fld id="{009C27F3-154D-4A23-9BDD-1FDCC6950614}" type="slidenum">
              <a:rPr lang="en-GB" smtClean="0"/>
              <a:t>32</a:t>
            </a:fld>
            <a:endParaRPr lang="en-GB"/>
          </a:p>
        </p:txBody>
      </p:sp>
    </p:spTree>
    <p:extLst>
      <p:ext uri="{BB962C8B-B14F-4D97-AF65-F5344CB8AC3E}">
        <p14:creationId xmlns:p14="http://schemas.microsoft.com/office/powerpoint/2010/main" val="1267834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GB" altLang="en-US" dirty="0" err="1" smtClean="0"/>
              <a:t>CPPs</a:t>
            </a:r>
            <a:r>
              <a:rPr lang="en-GB" altLang="en-US" dirty="0" smtClean="0"/>
              <a:t> should ensure CLD has a core role in delivering identified outcomes for</a:t>
            </a:r>
            <a:br>
              <a:rPr lang="en-GB" altLang="en-US" dirty="0" smtClean="0"/>
            </a:br>
            <a:r>
              <a:rPr lang="en-GB" altLang="en-US" dirty="0" smtClean="0"/>
              <a:t>communities. This will depend on maximising the contribution of the following partners:</a:t>
            </a:r>
          </a:p>
          <a:p>
            <a:pPr>
              <a:defRPr/>
            </a:pPr>
            <a:r>
              <a:rPr lang="en-GB" altLang="en-US" dirty="0" smtClean="0"/>
              <a:t>services in local authorities and government bodies with an identified CLD remit, and in</a:t>
            </a:r>
          </a:p>
          <a:p>
            <a:pPr>
              <a:defRPr/>
            </a:pPr>
            <a:r>
              <a:rPr lang="en-GB" altLang="en-US" dirty="0" smtClean="0"/>
              <a:t>voluntary sector organisations publicly funded for this purpose. These services should be</a:t>
            </a:r>
          </a:p>
          <a:p>
            <a:pPr>
              <a:defRPr/>
            </a:pPr>
            <a:r>
              <a:rPr lang="en-GB" altLang="en-US" dirty="0" smtClean="0"/>
              <a:t>closely aligned with education, culture, sport, leisure and library services and should use</a:t>
            </a:r>
          </a:p>
          <a:p>
            <a:pPr>
              <a:defRPr/>
            </a:pPr>
            <a:r>
              <a:rPr lang="en-GB" altLang="en-US" dirty="0" smtClean="0"/>
              <a:t>the resulting synergies to deliver agreed outcomes;</a:t>
            </a:r>
          </a:p>
          <a:p>
            <a:pPr>
              <a:defRPr/>
            </a:pPr>
            <a:r>
              <a:rPr lang="en-GB" altLang="en-US" dirty="0" smtClean="0"/>
              <a:t>those - often in the voluntary sector - in settings such as community health, housing,</a:t>
            </a:r>
          </a:p>
          <a:p>
            <a:pPr>
              <a:defRPr/>
            </a:pPr>
            <a:r>
              <a:rPr lang="en-GB" altLang="en-US" dirty="0" smtClean="0"/>
              <a:t>social enterprise, anti-poverty work, equalities or sustainable development;</a:t>
            </a:r>
          </a:p>
          <a:p>
            <a:pPr>
              <a:defRPr/>
            </a:pPr>
            <a:r>
              <a:rPr lang="en-GB" altLang="en-US" dirty="0" smtClean="0"/>
              <a:t>other public service organisations such as colleges and universities, the NHS and Skills</a:t>
            </a:r>
          </a:p>
          <a:p>
            <a:pPr>
              <a:defRPr/>
            </a:pPr>
            <a:r>
              <a:rPr lang="en-GB" altLang="en-US" dirty="0" smtClean="0"/>
              <a:t>Development Scotland;</a:t>
            </a:r>
          </a:p>
          <a:p>
            <a:pPr>
              <a:defRPr/>
            </a:pPr>
            <a:r>
              <a:rPr lang="en-GB" altLang="en-US" dirty="0" smtClean="0"/>
              <a:t>local communities or communities of interest, for example ethnic minorities or people</a:t>
            </a:r>
          </a:p>
          <a:p>
            <a:pPr>
              <a:defRPr/>
            </a:pPr>
            <a:r>
              <a:rPr lang="en-GB" altLang="en-US" dirty="0" smtClean="0"/>
              <a:t>with disabilities, concerned with shaping CLD services in order to deliver the outcomes</a:t>
            </a:r>
          </a:p>
          <a:p>
            <a:pPr>
              <a:defRPr/>
            </a:pPr>
            <a:r>
              <a:rPr lang="en-GB" altLang="en-US" dirty="0" smtClean="0"/>
              <a:t>that are important to them.</a:t>
            </a:r>
          </a:p>
          <a:p>
            <a:pPr>
              <a:defRPr/>
            </a:pPr>
            <a:endParaRPr lang="en-GB" altLang="en-US" dirty="0" smtClean="0"/>
          </a:p>
          <a:p>
            <a:pPr>
              <a:defRPr/>
            </a:pPr>
            <a:r>
              <a:rPr lang="en-GB" altLang="en-US" dirty="0" err="1" smtClean="0"/>
              <a:t>Yws</a:t>
            </a:r>
            <a:endParaRPr lang="en-GB" altLang="en-US" dirty="0" smtClean="0"/>
          </a:p>
          <a:p>
            <a:pPr marL="342900" indent="-342900">
              <a:buFont typeface="Arial" panose="020B0604020202020204" pitchFamily="34" charset="0"/>
              <a:buChar char="•"/>
              <a:defRPr/>
            </a:pPr>
            <a:r>
              <a:rPr lang="en-GB" dirty="0" smtClean="0">
                <a:solidFill>
                  <a:srgbClr val="002060"/>
                </a:solidFill>
              </a:rPr>
              <a:t>Youth work opportunities will be accessible, equitable and inclusive for all young people</a:t>
            </a:r>
          </a:p>
          <a:p>
            <a:pPr marL="342900" indent="-342900">
              <a:buFont typeface="Arial" panose="020B0604020202020204" pitchFamily="34" charset="0"/>
              <a:buChar char="•"/>
              <a:defRPr/>
            </a:pPr>
            <a:r>
              <a:rPr lang="en-GB" dirty="0" smtClean="0">
                <a:solidFill>
                  <a:srgbClr val="002060"/>
                </a:solidFill>
              </a:rPr>
              <a:t>Youth work is firmly embedded at the heart of policies that are central to making Scotland the best place to be young and grow up in</a:t>
            </a:r>
          </a:p>
          <a:p>
            <a:pPr marL="342900" indent="-342900">
              <a:buFont typeface="Arial" panose="020B0604020202020204" pitchFamily="34" charset="0"/>
              <a:buChar char="•"/>
              <a:defRPr/>
            </a:pPr>
            <a:r>
              <a:rPr lang="en-GB" dirty="0" smtClean="0">
                <a:solidFill>
                  <a:srgbClr val="002060"/>
                </a:solidFill>
              </a:rPr>
              <a:t>The value and impact of sustainable investment in youth work is recognised by charitable trusts, public sector funders and business.</a:t>
            </a:r>
          </a:p>
          <a:p>
            <a:pPr marL="342900" indent="-342900">
              <a:buFont typeface="Arial" panose="020B0604020202020204" pitchFamily="34" charset="0"/>
              <a:buChar char="•"/>
              <a:defRPr/>
            </a:pPr>
            <a:r>
              <a:rPr lang="en-GB" dirty="0" smtClean="0">
                <a:solidFill>
                  <a:srgbClr val="002060"/>
                </a:solidFill>
              </a:rPr>
              <a:t>Youth work continues to make a positive contribution to young people’s health and wellbeing.</a:t>
            </a:r>
          </a:p>
          <a:p>
            <a:pPr marL="342900" indent="-342900">
              <a:buFont typeface="Arial" panose="020B0604020202020204" pitchFamily="34" charset="0"/>
              <a:buChar char="•"/>
              <a:defRPr/>
            </a:pPr>
            <a:r>
              <a:rPr lang="en-GB" dirty="0" smtClean="0">
                <a:solidFill>
                  <a:srgbClr val="002060"/>
                </a:solidFill>
              </a:rPr>
              <a:t>The youth work sector, voluntary and statutory, and its workforce in its entirety, is clear that their contribution is both valued and understood</a:t>
            </a:r>
          </a:p>
          <a:p>
            <a:pPr marL="342900" indent="-342900">
              <a:buFont typeface="Arial" panose="020B0604020202020204" pitchFamily="34" charset="0"/>
              <a:buChar char="•"/>
              <a:defRPr/>
            </a:pPr>
            <a:r>
              <a:rPr lang="en-GB" dirty="0" smtClean="0">
                <a:solidFill>
                  <a:srgbClr val="002060"/>
                </a:solidFill>
              </a:rPr>
              <a:t>Youth work will be firmly embedded within Curriculum for Excellence and its contribution understood and acknowledged at all levels.</a:t>
            </a:r>
          </a:p>
          <a:p>
            <a:pPr marL="342900" indent="-342900">
              <a:buFont typeface="Arial" panose="020B0604020202020204" pitchFamily="34" charset="0"/>
              <a:buChar char="•"/>
              <a:defRPr/>
            </a:pPr>
            <a:r>
              <a:rPr lang="en-GB" dirty="0" smtClean="0">
                <a:solidFill>
                  <a:srgbClr val="002060"/>
                </a:solidFill>
              </a:rPr>
              <a:t>Youth work, through the CLD Guidance and CLD Regulations, is firmly embedded within the broader field of Community Learning and Development within Community Planning arrangements</a:t>
            </a:r>
          </a:p>
          <a:p>
            <a:pPr>
              <a:defRPr/>
            </a:pPr>
            <a:r>
              <a:rPr lang="en-GB" dirty="0" smtClean="0"/>
              <a:t>Scotland will have well-motivated, well-trained, and supported practitioners in order to</a:t>
            </a:r>
          </a:p>
          <a:p>
            <a:pPr>
              <a:defRPr/>
            </a:pPr>
            <a:r>
              <a:rPr lang="en-GB" dirty="0" smtClean="0"/>
              <a:t>achieve our ambition</a:t>
            </a:r>
          </a:p>
          <a:p>
            <a:pPr>
              <a:defRPr/>
            </a:pPr>
            <a:r>
              <a:rPr lang="en-GB" dirty="0" smtClean="0"/>
              <a:t>The contribution of volunteers is recognised and valued and volunteers properly</a:t>
            </a:r>
          </a:p>
          <a:p>
            <a:pPr>
              <a:defRPr/>
            </a:pPr>
            <a:r>
              <a:rPr lang="en-GB" dirty="0" smtClean="0"/>
              <a:t>supported and encouraged</a:t>
            </a:r>
          </a:p>
          <a:p>
            <a:pPr>
              <a:defRPr/>
            </a:pPr>
            <a:r>
              <a:rPr lang="en-GB" dirty="0" smtClean="0"/>
              <a:t>Youth work organisations are supported to enhance the capacity and effectiveness of</a:t>
            </a:r>
          </a:p>
          <a:p>
            <a:pPr>
              <a:defRPr/>
            </a:pPr>
            <a:r>
              <a:rPr lang="en-GB" dirty="0" smtClean="0"/>
              <a:t>their members.</a:t>
            </a:r>
          </a:p>
          <a:p>
            <a:pPr>
              <a:defRPr/>
            </a:pPr>
            <a:r>
              <a:rPr lang="en-GB" dirty="0" smtClean="0"/>
              <a:t>Youth work organisations self-evaluate practice and demonstrate the impact of</a:t>
            </a:r>
          </a:p>
          <a:p>
            <a:pPr>
              <a:defRPr/>
            </a:pPr>
            <a:r>
              <a:rPr lang="en-GB" dirty="0" smtClean="0"/>
              <a:t>outcomes for young people</a:t>
            </a:r>
          </a:p>
          <a:p>
            <a:pPr>
              <a:defRPr/>
            </a:pPr>
            <a:r>
              <a:rPr lang="en-GB" dirty="0" smtClean="0"/>
              <a:t>Youth work organisations and partners have opportunities to engage in joint-evaluation</a:t>
            </a:r>
          </a:p>
          <a:p>
            <a:pPr>
              <a:defRPr/>
            </a:pPr>
            <a:r>
              <a:rPr lang="en-GB" dirty="0" smtClean="0"/>
              <a:t>of young people’s achievements</a:t>
            </a:r>
          </a:p>
          <a:p>
            <a:pPr>
              <a:defRPr/>
            </a:pPr>
            <a:r>
              <a:rPr lang="en-GB" dirty="0" smtClean="0"/>
              <a:t>Young people are supported to record and articulate their own learning through youth</a:t>
            </a:r>
          </a:p>
          <a:p>
            <a:pPr>
              <a:defRPr/>
            </a:pPr>
            <a:r>
              <a:rPr lang="en-GB" dirty="0" smtClean="0"/>
              <a:t>work practice</a:t>
            </a:r>
          </a:p>
          <a:p>
            <a:pPr>
              <a:defRPr/>
            </a:pPr>
            <a:endParaRPr lang="en-GB" altLang="en-US" dirty="0" smtClean="0"/>
          </a:p>
          <a:p>
            <a:pPr>
              <a:defRPr/>
            </a:pPr>
            <a:endParaRPr lang="en-GB"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FFB9C6F-6B31-4C63-9886-3411993BEB0C}" type="slidenum">
              <a:rPr lang="en-GB" altLang="en-US" smtClean="0">
                <a:latin typeface="Calibri" pitchFamily="34" charset="0"/>
              </a:rPr>
              <a:pPr/>
              <a:t>33</a:t>
            </a:fld>
            <a:endParaRPr lang="en-GB" altLang="en-US" smtClean="0">
              <a:latin typeface="Calibri" pitchFamily="34" charset="0"/>
            </a:endParaRPr>
          </a:p>
        </p:txBody>
      </p:sp>
    </p:spTree>
    <p:extLst>
      <p:ext uri="{BB962C8B-B14F-4D97-AF65-F5344CB8AC3E}">
        <p14:creationId xmlns:p14="http://schemas.microsoft.com/office/powerpoint/2010/main" val="342942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9600" b="1" dirty="0" smtClean="0">
                <a:latin typeface="Calibri" pitchFamily="34" charset="0"/>
              </a:rPr>
              <a:t>The </a:t>
            </a:r>
            <a:r>
              <a:rPr lang="en-GB" altLang="en-US" sz="9600" b="1" i="1" dirty="0" smtClean="0">
                <a:latin typeface="Calibri" pitchFamily="34" charset="0"/>
              </a:rPr>
              <a:t>CLD Regulations </a:t>
            </a:r>
            <a:r>
              <a:rPr lang="en-GB" altLang="en-US" sz="9600" b="1" dirty="0" smtClean="0">
                <a:latin typeface="Calibri" pitchFamily="34" charset="0"/>
              </a:rPr>
              <a:t>support the achievement of the following policy goals: </a:t>
            </a:r>
          </a:p>
          <a:p>
            <a:r>
              <a:rPr lang="en-GB" altLang="en-US" sz="9600" dirty="0" smtClean="0">
                <a:latin typeface="Calibri" pitchFamily="34" charset="0"/>
              </a:rPr>
              <a:t>• To ensure communities across Scotland - particularly those who are disadvantaged - have access to the CLD support they need; </a:t>
            </a:r>
          </a:p>
          <a:p>
            <a:r>
              <a:rPr lang="en-GB" altLang="en-US" sz="9600" dirty="0" smtClean="0">
                <a:latin typeface="Calibri" pitchFamily="34" charset="0"/>
              </a:rPr>
              <a:t>• To strengthen co-ordination between the full range of CLD providers, ensuring that </a:t>
            </a:r>
            <a:r>
              <a:rPr lang="en-GB" altLang="en-US" sz="9600" dirty="0" err="1" smtClean="0">
                <a:latin typeface="Calibri" pitchFamily="34" charset="0"/>
              </a:rPr>
              <a:t>CPPs</a:t>
            </a:r>
            <a:r>
              <a:rPr lang="en-GB" altLang="en-US" sz="9600" dirty="0" smtClean="0">
                <a:latin typeface="Calibri" pitchFamily="34" charset="0"/>
              </a:rPr>
              <a:t>, local authorities and other providers of public services respond appropriately to the expectations set by the </a:t>
            </a:r>
            <a:r>
              <a:rPr lang="en-GB" altLang="en-US" sz="9600" i="1" dirty="0" smtClean="0">
                <a:latin typeface="Calibri" pitchFamily="34" charset="0"/>
              </a:rPr>
              <a:t>CLD Strategic Guidance; </a:t>
            </a:r>
            <a:endParaRPr lang="en-GB" altLang="en-US" sz="9600" dirty="0" smtClean="0">
              <a:latin typeface="Calibri" pitchFamily="34" charset="0"/>
            </a:endParaRPr>
          </a:p>
          <a:p>
            <a:r>
              <a:rPr lang="en-GB" altLang="en-US" sz="9600" dirty="0" smtClean="0">
                <a:latin typeface="Calibri" pitchFamily="34" charset="0"/>
              </a:rPr>
              <a:t>• To reinforce the role of communities and learners in the assessment, planning and evaluation processes, enabling them to shape CLD provision; </a:t>
            </a:r>
          </a:p>
          <a:p>
            <a:r>
              <a:rPr lang="en-GB" altLang="en-US" sz="9600" dirty="0" smtClean="0">
                <a:latin typeface="Calibri" pitchFamily="34" charset="0"/>
              </a:rPr>
              <a:t>• To make the role and contribution of CLD more visible.’ </a:t>
            </a:r>
          </a:p>
          <a:p>
            <a:endParaRPr lang="en-GB" alt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1DE3A1B7-44FE-497A-9193-2078AA5048CE}" type="slidenum">
              <a:rPr lang="en-GB" altLang="en-US" smtClean="0">
                <a:latin typeface="Calibri" pitchFamily="34" charset="0"/>
              </a:rPr>
              <a:pPr/>
              <a:t>34</a:t>
            </a:fld>
            <a:endParaRPr lang="en-GB" altLang="en-US" smtClean="0">
              <a:latin typeface="Calibri" pitchFamily="34" charset="0"/>
            </a:endParaRPr>
          </a:p>
        </p:txBody>
      </p:sp>
    </p:spTree>
    <p:extLst>
      <p:ext uri="{BB962C8B-B14F-4D97-AF65-F5344CB8AC3E}">
        <p14:creationId xmlns:p14="http://schemas.microsoft.com/office/powerpoint/2010/main" val="1816479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xfrm>
            <a:off x="419616" y="4400175"/>
            <a:ext cx="6121270" cy="41647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100" dirty="0" smtClean="0"/>
              <a:t>We will not be able to tackle the inequalities entrenched in Scottish society without harnessing the understanding and potential of all our citizens. Community empowerment and democratic renewal are therefore at the heart of the programme for government. We want to decentralise decisions and give people a stronger voice in their communities.</a:t>
            </a:r>
            <a:r>
              <a:rPr lang="en-GB" altLang="en-US" sz="1100" b="1" dirty="0" smtClean="0"/>
              <a:t> </a:t>
            </a:r>
            <a:endParaRPr lang="en-GB" altLang="en-US" sz="1100" dirty="0" smtClean="0"/>
          </a:p>
          <a:p>
            <a:r>
              <a:rPr lang="en-GB" altLang="en-US" sz="1100" dirty="0" smtClean="0"/>
              <a:t> </a:t>
            </a:r>
          </a:p>
          <a:p>
            <a:r>
              <a:rPr lang="en-GB" altLang="en-US" sz="1100" dirty="0" smtClean="0"/>
              <a:t>We believe that the Community Empowerment (Scotland) Act is a significant step towards doing that. The Act became law in the summer. Its various provisions will come into force over the coming months and there will be opportunities to be involved in, and contribute to this process. </a:t>
            </a:r>
          </a:p>
          <a:p>
            <a:r>
              <a:rPr lang="en-GB" altLang="en-US" sz="1100" dirty="0" smtClean="0"/>
              <a:t> </a:t>
            </a:r>
          </a:p>
          <a:p>
            <a:r>
              <a:rPr lang="en-GB" altLang="en-US" sz="1100" dirty="0" smtClean="0"/>
              <a:t>Legislation alone won’t empower communities though. That’s why the Government has also put £19.4 million into the Empowering Communities Fund - investing in hundreds of community-based organisations and supporting thousands of people - and its why our Community Empowerment Unit is currently working with twenty local authorities to support the development of Participatory Budgeting as a way of sharing power with communities.</a:t>
            </a:r>
          </a:p>
          <a:p>
            <a:r>
              <a:rPr lang="en-GB" altLang="en-US" sz="1100" dirty="0" smtClean="0"/>
              <a:t> </a:t>
            </a:r>
          </a:p>
          <a:p>
            <a:r>
              <a:rPr lang="en-GB" altLang="en-US" sz="1100" dirty="0" smtClean="0"/>
              <a:t>Of course we know that many communities are already taking action to develop their influence and mobilise their assets. We want all communities to have equal access to these opportunities. We know that many communities, particularly those facing high levels of disadvantage, mat want support to help them build the skills, confidence, networks and resources they require to becoming more empowered.</a:t>
            </a:r>
          </a:p>
          <a:p>
            <a:r>
              <a:rPr lang="en-GB" altLang="en-US" sz="1100" dirty="0" smtClean="0"/>
              <a:t> </a:t>
            </a:r>
          </a:p>
          <a:p>
            <a:r>
              <a:rPr lang="en-GB" altLang="en-US" sz="1100" dirty="0" smtClean="0"/>
              <a:t>Community learning and development has an important contribution to make here to help communities build their capacity and develop their own priorities . Most of the new CLD plans recognise this agenda. </a:t>
            </a:r>
          </a:p>
          <a:p>
            <a:r>
              <a:rPr lang="en-GB" altLang="en-US" sz="1100" dirty="0" smtClean="0"/>
              <a:t> </a:t>
            </a:r>
          </a:p>
        </p:txBody>
      </p:sp>
    </p:spTree>
    <p:extLst>
      <p:ext uri="{BB962C8B-B14F-4D97-AF65-F5344CB8AC3E}">
        <p14:creationId xmlns:p14="http://schemas.microsoft.com/office/powerpoint/2010/main" val="1696350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xfrm>
            <a:off x="419616" y="4400175"/>
            <a:ext cx="6121270" cy="41647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100" dirty="0" smtClean="0"/>
              <a:t>We will not be able to tackle the inequalities entrenched in Scottish society without harnessing the understanding and potential of all our citizens. Community empowerment and democratic renewal are therefore at the heart of the programme for government. We want to decentralise decisions and give people a stronger voice in their communities.</a:t>
            </a:r>
            <a:r>
              <a:rPr lang="en-GB" altLang="en-US" sz="1100" b="1" dirty="0" smtClean="0"/>
              <a:t> </a:t>
            </a:r>
            <a:endParaRPr lang="en-GB" altLang="en-US" sz="1100" dirty="0" smtClean="0"/>
          </a:p>
          <a:p>
            <a:r>
              <a:rPr lang="en-GB" altLang="en-US" sz="1100" dirty="0" smtClean="0"/>
              <a:t> </a:t>
            </a:r>
          </a:p>
          <a:p>
            <a:r>
              <a:rPr lang="en-GB" altLang="en-US" sz="1100" dirty="0" smtClean="0"/>
              <a:t>We believe that the Community Empowerment (Scotland) Act is a significant step towards doing that. The Act became law in the summer. Its various provisions will come into force over the coming months and there will be opportunities to be involved in, and contribute to this process. </a:t>
            </a:r>
          </a:p>
          <a:p>
            <a:r>
              <a:rPr lang="en-GB" altLang="en-US" sz="1100" dirty="0" smtClean="0"/>
              <a:t> </a:t>
            </a:r>
          </a:p>
          <a:p>
            <a:r>
              <a:rPr lang="en-GB" altLang="en-US" sz="1100" dirty="0" smtClean="0"/>
              <a:t>Legislation alone won’t empower communities though. That’s why the Government has also put £19.4 million into the Empowering Communities Fund - investing in hundreds of community-based organisations and supporting thousands of people - and its why our Community Empowerment Unit is currently working with twenty local authorities to support the development of Participatory Budgeting as a way of sharing power with communities.</a:t>
            </a:r>
          </a:p>
          <a:p>
            <a:r>
              <a:rPr lang="en-GB" altLang="en-US" sz="1100" dirty="0" smtClean="0"/>
              <a:t> </a:t>
            </a:r>
          </a:p>
          <a:p>
            <a:r>
              <a:rPr lang="en-GB" altLang="en-US" sz="1100" dirty="0" smtClean="0"/>
              <a:t>Of course we know that many communities are already taking action to develop their influence and mobilise their assets. We want all communities to have equal access to these opportunities. We know that many communities, particularly those facing high levels of disadvantage, mat want support to help them build the skills, confidence, networks and resources they require to becoming more empowered.</a:t>
            </a:r>
          </a:p>
          <a:p>
            <a:r>
              <a:rPr lang="en-GB" altLang="en-US" sz="1100" dirty="0" smtClean="0"/>
              <a:t> </a:t>
            </a:r>
          </a:p>
          <a:p>
            <a:r>
              <a:rPr lang="en-GB" altLang="en-US" sz="1100" dirty="0" smtClean="0"/>
              <a:t>Community learning and development has an important contribution to make here to help communities build their capacity and develop their own priorities . Most of the new CLD plans recognise this agenda. </a:t>
            </a:r>
          </a:p>
          <a:p>
            <a:r>
              <a:rPr lang="en-GB" altLang="en-US" sz="1100" dirty="0" smtClean="0"/>
              <a:t> </a:t>
            </a:r>
          </a:p>
        </p:txBody>
      </p:sp>
    </p:spTree>
    <p:extLst>
      <p:ext uri="{BB962C8B-B14F-4D97-AF65-F5344CB8AC3E}">
        <p14:creationId xmlns:p14="http://schemas.microsoft.com/office/powerpoint/2010/main" val="2247381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0F28D0B-F446-447F-BFBC-0303C1ABC7B3}" type="slidenum">
              <a:rPr lang="en-GB" altLang="en-US" smtClean="0">
                <a:solidFill>
                  <a:srgbClr val="000000"/>
                </a:solidFill>
                <a:latin typeface="Calibri" pitchFamily="34" charset="0"/>
              </a:rPr>
              <a:pPr/>
              <a:t>37</a:t>
            </a:fld>
            <a:endParaRPr lang="en-GB" altLang="en-US" smtClean="0">
              <a:solidFill>
                <a:srgbClr val="000000"/>
              </a:solidFill>
              <a:latin typeface="Calibri" pitchFamily="34" charset="0"/>
            </a:endParaRPr>
          </a:p>
        </p:txBody>
      </p:sp>
    </p:spTree>
    <p:extLst>
      <p:ext uri="{BB962C8B-B14F-4D97-AF65-F5344CB8AC3E}">
        <p14:creationId xmlns:p14="http://schemas.microsoft.com/office/powerpoint/2010/main" val="79196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06EF6B1-D76D-4BE0-8333-3EC6127A7E51}" type="slidenum">
              <a:rPr lang="en-GB" altLang="en-US" smtClean="0">
                <a:solidFill>
                  <a:srgbClr val="000000"/>
                </a:solidFill>
                <a:latin typeface="Calibri" pitchFamily="34" charset="0"/>
              </a:rPr>
              <a:pPr/>
              <a:t>38</a:t>
            </a:fld>
            <a:endParaRPr lang="en-GB" altLang="en-US" smtClean="0">
              <a:solidFill>
                <a:srgbClr val="000000"/>
              </a:solidFill>
              <a:latin typeface="Calibri" pitchFamily="34" charset="0"/>
            </a:endParaRPr>
          </a:p>
        </p:txBody>
      </p:sp>
    </p:spTree>
    <p:extLst>
      <p:ext uri="{BB962C8B-B14F-4D97-AF65-F5344CB8AC3E}">
        <p14:creationId xmlns:p14="http://schemas.microsoft.com/office/powerpoint/2010/main" val="907689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Verdana" panose="020B0604030504040204" pitchFamily="34" charset="0"/>
              </a:defRPr>
            </a:lvl1pPr>
            <a:lvl2pPr marL="728663" indent="-279400">
              <a:defRPr sz="3600">
                <a:solidFill>
                  <a:schemeClr val="tx1"/>
                </a:solidFill>
                <a:latin typeface="Verdana" panose="020B0604030504040204" pitchFamily="34" charset="0"/>
              </a:defRPr>
            </a:lvl2pPr>
            <a:lvl3pPr marL="1120775" indent="-223838">
              <a:defRPr sz="3600">
                <a:solidFill>
                  <a:schemeClr val="tx1"/>
                </a:solidFill>
                <a:latin typeface="Verdana" panose="020B0604030504040204" pitchFamily="34" charset="0"/>
              </a:defRPr>
            </a:lvl3pPr>
            <a:lvl4pPr marL="1568450" indent="-223838">
              <a:defRPr sz="3600">
                <a:solidFill>
                  <a:schemeClr val="tx1"/>
                </a:solidFill>
                <a:latin typeface="Verdana" panose="020B0604030504040204" pitchFamily="34" charset="0"/>
              </a:defRPr>
            </a:lvl4pPr>
            <a:lvl5pPr marL="2017713" indent="-223838">
              <a:defRPr sz="3600">
                <a:solidFill>
                  <a:schemeClr val="tx1"/>
                </a:solidFill>
                <a:latin typeface="Verdana" panose="020B0604030504040204" pitchFamily="34" charset="0"/>
              </a:defRPr>
            </a:lvl5pPr>
            <a:lvl6pPr marL="2474913" indent="-223838" eaLnBrk="0" fontAlgn="base" hangingPunct="0">
              <a:spcBef>
                <a:spcPct val="0"/>
              </a:spcBef>
              <a:spcAft>
                <a:spcPct val="0"/>
              </a:spcAft>
              <a:defRPr sz="3600">
                <a:solidFill>
                  <a:schemeClr val="tx1"/>
                </a:solidFill>
                <a:latin typeface="Verdana" panose="020B0604030504040204" pitchFamily="34" charset="0"/>
              </a:defRPr>
            </a:lvl6pPr>
            <a:lvl7pPr marL="2932113" indent="-223838" eaLnBrk="0" fontAlgn="base" hangingPunct="0">
              <a:spcBef>
                <a:spcPct val="0"/>
              </a:spcBef>
              <a:spcAft>
                <a:spcPct val="0"/>
              </a:spcAft>
              <a:defRPr sz="3600">
                <a:solidFill>
                  <a:schemeClr val="tx1"/>
                </a:solidFill>
                <a:latin typeface="Verdana" panose="020B0604030504040204" pitchFamily="34" charset="0"/>
              </a:defRPr>
            </a:lvl7pPr>
            <a:lvl8pPr marL="3389313" indent="-223838" eaLnBrk="0" fontAlgn="base" hangingPunct="0">
              <a:spcBef>
                <a:spcPct val="0"/>
              </a:spcBef>
              <a:spcAft>
                <a:spcPct val="0"/>
              </a:spcAft>
              <a:defRPr sz="3600">
                <a:solidFill>
                  <a:schemeClr val="tx1"/>
                </a:solidFill>
                <a:latin typeface="Verdana" panose="020B0604030504040204" pitchFamily="34" charset="0"/>
              </a:defRPr>
            </a:lvl8pPr>
            <a:lvl9pPr marL="3846513" indent="-223838" eaLnBrk="0" fontAlgn="base" hangingPunct="0">
              <a:spcBef>
                <a:spcPct val="0"/>
              </a:spcBef>
              <a:spcAft>
                <a:spcPct val="0"/>
              </a:spcAft>
              <a:defRPr sz="3600">
                <a:solidFill>
                  <a:schemeClr val="tx1"/>
                </a:solidFill>
                <a:latin typeface="Verdana" panose="020B0604030504040204" pitchFamily="34" charset="0"/>
              </a:defRPr>
            </a:lvl9pPr>
          </a:lstStyle>
          <a:p>
            <a:fld id="{23BA9296-7AF7-4703-BBCB-580D8F763467}" type="slidenum">
              <a:rPr lang="en-GB" altLang="en-US" sz="1200" smtClean="0">
                <a:latin typeface="Arial" panose="020B0604020202020204" pitchFamily="34" charset="0"/>
              </a:rPr>
              <a:pPr/>
              <a:t>12</a:t>
            </a:fld>
            <a:endParaRPr lang="en-GB" altLang="en-US" sz="1200">
              <a:latin typeface="Arial" panose="020B0604020202020204" pitchFamily="34" charset="0"/>
            </a:endParaRPr>
          </a:p>
        </p:txBody>
      </p:sp>
    </p:spTree>
    <p:extLst>
      <p:ext uri="{BB962C8B-B14F-4D97-AF65-F5344CB8AC3E}">
        <p14:creationId xmlns:p14="http://schemas.microsoft.com/office/powerpoint/2010/main" val="199970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smtClean="0"/>
          </a:p>
          <a:p>
            <a:r>
              <a:rPr lang="en-GB" sz="1200" b="0" i="0" u="none" strike="noStrike" kern="1200" baseline="0" dirty="0" smtClean="0">
                <a:solidFill>
                  <a:schemeClr val="tx1"/>
                </a:solidFill>
                <a:latin typeface="+mn-lt"/>
                <a:ea typeface="+mn-ea"/>
                <a:cs typeface="+mn-cs"/>
              </a:rPr>
              <a:t>Key messages </a:t>
            </a:r>
          </a:p>
          <a:p>
            <a:r>
              <a:rPr lang="en-GB" sz="1200" b="0" i="0" u="none" strike="noStrike" kern="1200" baseline="0" dirty="0" smtClean="0">
                <a:solidFill>
                  <a:schemeClr val="tx1"/>
                </a:solidFill>
                <a:latin typeface="+mn-lt"/>
                <a:ea typeface="+mn-ea"/>
                <a:cs typeface="+mn-cs"/>
              </a:rPr>
              <a:t> All local authorities visited had produced CLD plans in line with the CLD Regulations but the extent to which local authorities are fully exercising their duties to secure the provision with partners of CLD was variable across the nine local authorities visited as part of this review.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There is a need to clarify what is meant by unmet need and produce succinct, clear guidance. In particular, the requirements related to identifying needs which would not be met within the current planning cycle was not well understood.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There is a clear need to support and develop leadership capacity for effective CLD planning. The OECD report, </a:t>
            </a:r>
            <a:r>
              <a:rPr lang="en-GB" sz="1200" b="0" i="1" u="none" strike="noStrike" kern="1200" baseline="0" dirty="0" smtClean="0">
                <a:solidFill>
                  <a:schemeClr val="tx1"/>
                </a:solidFill>
                <a:latin typeface="+mn-lt"/>
                <a:ea typeface="+mn-ea"/>
                <a:cs typeface="+mn-cs"/>
              </a:rPr>
              <a:t>Improving Schools in Scotland: An OECD Perspective 2015,7 </a:t>
            </a:r>
            <a:r>
              <a:rPr lang="en-GB" sz="1200" b="0" i="0" u="none" strike="noStrike" kern="1200" baseline="0" dirty="0" smtClean="0">
                <a:solidFill>
                  <a:schemeClr val="tx1"/>
                </a:solidFill>
                <a:latin typeface="+mn-lt"/>
                <a:ea typeface="+mn-ea"/>
                <a:cs typeface="+mn-cs"/>
              </a:rPr>
              <a:t>called for a strengthened ‘middle’ operating through networks and </a:t>
            </a:r>
            <a:r>
              <a:rPr lang="en-GB" sz="1200" b="0" i="0" u="none" strike="noStrike" kern="1200" baseline="0" dirty="0" err="1" smtClean="0">
                <a:solidFill>
                  <a:schemeClr val="tx1"/>
                </a:solidFill>
                <a:latin typeface="+mn-lt"/>
                <a:ea typeface="+mn-ea"/>
                <a:cs typeface="+mn-cs"/>
              </a:rPr>
              <a:t>collaboratives</a:t>
            </a:r>
            <a:r>
              <a:rPr lang="en-GB" sz="1200" b="0" i="0" u="none" strike="noStrike" kern="1200" baseline="0" dirty="0" smtClean="0">
                <a:solidFill>
                  <a:schemeClr val="tx1"/>
                </a:solidFill>
                <a:latin typeface="+mn-lt"/>
                <a:ea typeface="+mn-ea"/>
                <a:cs typeface="+mn-cs"/>
              </a:rPr>
              <a:t> among schools, and in and across local authorities to allow Curriculum for Excellence to reach its full potential. The need to strengthen leadership in the middle applies equally to the CLD workforce if the CLD Regulations and associated guidance is to achieve intended aspirations. </a:t>
            </a:r>
          </a:p>
          <a:p>
            <a:endParaRPr lang="en-GB" b="1" dirty="0" smtClean="0"/>
          </a:p>
          <a:p>
            <a:r>
              <a:rPr lang="en-GB" b="1" dirty="0" smtClean="0"/>
              <a:t>Implementing the CLD Regulations in a period of change</a:t>
            </a:r>
            <a:endParaRPr lang="en-GB" dirty="0" smtClean="0"/>
          </a:p>
          <a:p>
            <a:r>
              <a:rPr lang="en-GB" b="1" dirty="0" smtClean="0"/>
              <a:t>Identifying priorities and addressing barriers</a:t>
            </a:r>
            <a:endParaRPr lang="en-GB" dirty="0" smtClean="0"/>
          </a:p>
          <a:p>
            <a:r>
              <a:rPr lang="en-GB" b="1" dirty="0" smtClean="0"/>
              <a:t>Engagement in community planning</a:t>
            </a:r>
            <a:endParaRPr lang="en-GB" dirty="0" smtClean="0"/>
          </a:p>
          <a:p>
            <a:r>
              <a:rPr lang="en-GB" b="1" dirty="0" smtClean="0"/>
              <a:t>Inconsistencies of approach</a:t>
            </a:r>
            <a:endParaRPr lang="en-GB" dirty="0" smtClean="0"/>
          </a:p>
          <a:p>
            <a:r>
              <a:rPr lang="en-GB" dirty="0" smtClean="0"/>
              <a:t> </a:t>
            </a:r>
          </a:p>
          <a:p>
            <a:pPr lvl="0"/>
            <a:r>
              <a:rPr lang="en-GB" dirty="0" smtClean="0"/>
              <a:t>Variable plans</a:t>
            </a:r>
          </a:p>
          <a:p>
            <a:pPr lvl="0"/>
            <a:r>
              <a:rPr lang="en-GB" dirty="0" smtClean="0"/>
              <a:t>There is a need to clarify what is meant by unmet need and produce succinct, clear guidance. </a:t>
            </a:r>
          </a:p>
          <a:p>
            <a:pPr lvl="0"/>
            <a:r>
              <a:rPr lang="en-GB" dirty="0" smtClean="0"/>
              <a:t>There is a clear need to support and develop leadership capacity for effective CLD planning. </a:t>
            </a:r>
          </a:p>
          <a:p>
            <a:endParaRPr lang="en-GB" dirty="0"/>
          </a:p>
        </p:txBody>
      </p:sp>
      <p:sp>
        <p:nvSpPr>
          <p:cNvPr id="4" name="Slide Number Placeholder 3"/>
          <p:cNvSpPr>
            <a:spLocks noGrp="1"/>
          </p:cNvSpPr>
          <p:nvPr>
            <p:ph type="sldNum" sz="quarter" idx="10"/>
          </p:nvPr>
        </p:nvSpPr>
        <p:spPr/>
        <p:txBody>
          <a:bodyPr/>
          <a:lstStyle/>
          <a:p>
            <a:fld id="{009C27F3-154D-4A23-9BDD-1FDCC6950614}" type="slidenum">
              <a:rPr lang="en-GB" smtClean="0"/>
              <a:t>39</a:t>
            </a:fld>
            <a:endParaRPr lang="en-GB"/>
          </a:p>
        </p:txBody>
      </p:sp>
    </p:spTree>
    <p:extLst>
      <p:ext uri="{BB962C8B-B14F-4D97-AF65-F5344CB8AC3E}">
        <p14:creationId xmlns:p14="http://schemas.microsoft.com/office/powerpoint/2010/main" val="4105100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Local people are making a strong contribution to their communities through a range of Community Action Plans.  These are clearly linked to </a:t>
            </a:r>
            <a:r>
              <a:rPr lang="en-GB" sz="1200" kern="1200" dirty="0" err="1" smtClean="0">
                <a:solidFill>
                  <a:schemeClr val="tx1"/>
                </a:solidFill>
                <a:effectLst/>
                <a:latin typeface="+mn-lt"/>
                <a:ea typeface="+mn-ea"/>
                <a:cs typeface="+mn-cs"/>
              </a:rPr>
              <a:t>CPP</a:t>
            </a:r>
            <a:r>
              <a:rPr lang="en-GB" sz="1200" kern="1200" dirty="0" smtClean="0">
                <a:solidFill>
                  <a:schemeClr val="tx1"/>
                </a:solidFill>
                <a:effectLst/>
                <a:latin typeface="+mn-lt"/>
                <a:ea typeface="+mn-ea"/>
                <a:cs typeface="+mn-cs"/>
              </a:rPr>
              <a:t> priorities.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CLD is at the heart of the delivery of council and partnership priorities as identified in the Dundee CLD Strategy and council strategies more generally.  The community planning manager works closely with the CLD manager to make this a reality.  Each of the </a:t>
            </a:r>
            <a:r>
              <a:rPr lang="en-GB" sz="1200" kern="1200" dirty="0" err="1" smtClean="0">
                <a:solidFill>
                  <a:schemeClr val="tx1"/>
                </a:solidFill>
                <a:effectLst/>
                <a:latin typeface="+mn-lt"/>
                <a:ea typeface="+mn-ea"/>
                <a:cs typeface="+mn-cs"/>
              </a:rPr>
              <a:t>LCPPs</a:t>
            </a:r>
            <a:r>
              <a:rPr lang="en-GB" sz="1200" kern="1200" dirty="0" smtClean="0">
                <a:solidFill>
                  <a:schemeClr val="tx1"/>
                </a:solidFill>
                <a:effectLst/>
                <a:latin typeface="+mn-lt"/>
                <a:ea typeface="+mn-ea"/>
                <a:cs typeface="+mn-cs"/>
              </a:rPr>
              <a:t> are led by a CLD officer.  The emphasis within </a:t>
            </a:r>
            <a:r>
              <a:rPr lang="en-GB" sz="1200" kern="1200" dirty="0" err="1" smtClean="0">
                <a:solidFill>
                  <a:schemeClr val="tx1"/>
                </a:solidFill>
                <a:effectLst/>
                <a:latin typeface="+mn-lt"/>
                <a:ea typeface="+mn-ea"/>
                <a:cs typeface="+mn-cs"/>
              </a:rPr>
              <a:t>LCPPs</a:t>
            </a:r>
            <a:r>
              <a:rPr lang="en-GB" sz="1200" kern="1200" dirty="0" smtClean="0">
                <a:solidFill>
                  <a:schemeClr val="tx1"/>
                </a:solidFill>
                <a:effectLst/>
                <a:latin typeface="+mn-lt"/>
                <a:ea typeface="+mn-ea"/>
                <a:cs typeface="+mn-cs"/>
              </a:rPr>
              <a:t> is on building capacity in local communities rather than dependency.  The principles of CLD clearly underpin all aspects of the work of the recently formed Neighbourhood Services, Housing and Communities section</a:t>
            </a:r>
            <a:endParaRPr lang="en-GB" dirty="0"/>
          </a:p>
        </p:txBody>
      </p:sp>
      <p:sp>
        <p:nvSpPr>
          <p:cNvPr id="4" name="Slide Number Placeholder 3"/>
          <p:cNvSpPr>
            <a:spLocks noGrp="1"/>
          </p:cNvSpPr>
          <p:nvPr>
            <p:ph type="sldNum" sz="quarter" idx="10"/>
          </p:nvPr>
        </p:nvSpPr>
        <p:spPr/>
        <p:txBody>
          <a:bodyPr/>
          <a:lstStyle/>
          <a:p>
            <a:fld id="{009C27F3-154D-4A23-9BDD-1FDCC6950614}" type="slidenum">
              <a:rPr lang="en-GB" smtClean="0"/>
              <a:t>40</a:t>
            </a:fld>
            <a:endParaRPr lang="en-GB"/>
          </a:p>
        </p:txBody>
      </p:sp>
    </p:spTree>
    <p:extLst>
      <p:ext uri="{BB962C8B-B14F-4D97-AF65-F5344CB8AC3E}">
        <p14:creationId xmlns:p14="http://schemas.microsoft.com/office/powerpoint/2010/main" val="3280822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Local people are making a strong contribution to their communities through a range of Community Action Plans.  These are clearly linked to </a:t>
            </a:r>
            <a:r>
              <a:rPr lang="en-GB" sz="1200" kern="1200" dirty="0" err="1" smtClean="0">
                <a:solidFill>
                  <a:schemeClr val="tx1"/>
                </a:solidFill>
                <a:effectLst/>
                <a:latin typeface="+mn-lt"/>
                <a:ea typeface="+mn-ea"/>
                <a:cs typeface="+mn-cs"/>
              </a:rPr>
              <a:t>CPP</a:t>
            </a:r>
            <a:r>
              <a:rPr lang="en-GB" sz="1200" kern="1200" dirty="0" smtClean="0">
                <a:solidFill>
                  <a:schemeClr val="tx1"/>
                </a:solidFill>
                <a:effectLst/>
                <a:latin typeface="+mn-lt"/>
                <a:ea typeface="+mn-ea"/>
                <a:cs typeface="+mn-cs"/>
              </a:rPr>
              <a:t> priorities.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CLD is at the heart of the delivery of council and partnership priorities as identified in the Dundee CLD Strategy and council strategies more generally.  The community planning manager works closely with the CLD manager to make this a reality.  Each of the </a:t>
            </a:r>
            <a:r>
              <a:rPr lang="en-GB" sz="1200" kern="1200" dirty="0" err="1" smtClean="0">
                <a:solidFill>
                  <a:schemeClr val="tx1"/>
                </a:solidFill>
                <a:effectLst/>
                <a:latin typeface="+mn-lt"/>
                <a:ea typeface="+mn-ea"/>
                <a:cs typeface="+mn-cs"/>
              </a:rPr>
              <a:t>LCPPs</a:t>
            </a:r>
            <a:r>
              <a:rPr lang="en-GB" sz="1200" kern="1200" dirty="0" smtClean="0">
                <a:solidFill>
                  <a:schemeClr val="tx1"/>
                </a:solidFill>
                <a:effectLst/>
                <a:latin typeface="+mn-lt"/>
                <a:ea typeface="+mn-ea"/>
                <a:cs typeface="+mn-cs"/>
              </a:rPr>
              <a:t> are led by a CLD officer.  The emphasis within </a:t>
            </a:r>
            <a:r>
              <a:rPr lang="en-GB" sz="1200" kern="1200" dirty="0" err="1" smtClean="0">
                <a:solidFill>
                  <a:schemeClr val="tx1"/>
                </a:solidFill>
                <a:effectLst/>
                <a:latin typeface="+mn-lt"/>
                <a:ea typeface="+mn-ea"/>
                <a:cs typeface="+mn-cs"/>
              </a:rPr>
              <a:t>LCPPs</a:t>
            </a:r>
            <a:r>
              <a:rPr lang="en-GB" sz="1200" kern="1200" dirty="0" smtClean="0">
                <a:solidFill>
                  <a:schemeClr val="tx1"/>
                </a:solidFill>
                <a:effectLst/>
                <a:latin typeface="+mn-lt"/>
                <a:ea typeface="+mn-ea"/>
                <a:cs typeface="+mn-cs"/>
              </a:rPr>
              <a:t> is on building capacity in local communities rather than dependency.  The principles of CLD clearly underpin all aspects of the work of the recently formed Neighbourhood Services, Housing and Communities section</a:t>
            </a:r>
            <a:endParaRPr lang="en-GB" dirty="0"/>
          </a:p>
        </p:txBody>
      </p:sp>
      <p:sp>
        <p:nvSpPr>
          <p:cNvPr id="4" name="Slide Number Placeholder 3"/>
          <p:cNvSpPr>
            <a:spLocks noGrp="1"/>
          </p:cNvSpPr>
          <p:nvPr>
            <p:ph type="sldNum" sz="quarter" idx="10"/>
          </p:nvPr>
        </p:nvSpPr>
        <p:spPr/>
        <p:txBody>
          <a:bodyPr/>
          <a:lstStyle/>
          <a:p>
            <a:fld id="{009C27F3-154D-4A23-9BDD-1FDCC6950614}" type="slidenum">
              <a:rPr lang="en-GB" smtClean="0"/>
              <a:t>41</a:t>
            </a:fld>
            <a:endParaRPr lang="en-GB"/>
          </a:p>
        </p:txBody>
      </p:sp>
    </p:spTree>
    <p:extLst>
      <p:ext uri="{BB962C8B-B14F-4D97-AF65-F5344CB8AC3E}">
        <p14:creationId xmlns:p14="http://schemas.microsoft.com/office/powerpoint/2010/main" val="154023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‘Clear focus in CLD plans on poverty and disadvantage’ (Aspect Review)</a:t>
            </a:r>
          </a:p>
          <a:p>
            <a:endParaRPr lang="en-GB" dirty="0"/>
          </a:p>
        </p:txBody>
      </p:sp>
      <p:sp>
        <p:nvSpPr>
          <p:cNvPr id="4" name="Slide Number Placeholder 3"/>
          <p:cNvSpPr>
            <a:spLocks noGrp="1"/>
          </p:cNvSpPr>
          <p:nvPr>
            <p:ph type="sldNum" sz="quarter" idx="10"/>
          </p:nvPr>
        </p:nvSpPr>
        <p:spPr/>
        <p:txBody>
          <a:bodyPr/>
          <a:lstStyle/>
          <a:p>
            <a:fld id="{009C27F3-154D-4A23-9BDD-1FDCC6950614}" type="slidenum">
              <a:rPr lang="en-GB" smtClean="0"/>
              <a:t>42</a:t>
            </a:fld>
            <a:endParaRPr lang="en-GB"/>
          </a:p>
        </p:txBody>
      </p:sp>
    </p:spTree>
    <p:extLst>
      <p:ext uri="{BB962C8B-B14F-4D97-AF65-F5344CB8AC3E}">
        <p14:creationId xmlns:p14="http://schemas.microsoft.com/office/powerpoint/2010/main" val="1785228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Over 500 people involved in </a:t>
            </a:r>
            <a:r>
              <a:rPr lang="en-GB" dirty="0" err="1" smtClean="0"/>
              <a:t>Sth</a:t>
            </a:r>
            <a:r>
              <a:rPr lang="en-GB" dirty="0" smtClean="0"/>
              <a:t> Mainland </a:t>
            </a:r>
            <a:r>
              <a:rPr lang="en-GB" dirty="0" err="1" smtClean="0"/>
              <a:t>PB</a:t>
            </a:r>
            <a:r>
              <a:rPr lang="en-GB" dirty="0" smtClean="0"/>
              <a:t> in Shetland. Progressing onto council budgets.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quality and levels of democratic engagement through Community Councils is improving as a result of local Participatory Budgeting schemes, ‘South Mainland Decides’ and ‘</a:t>
            </a:r>
            <a:r>
              <a:rPr lang="en-GB" sz="1200" kern="1200" dirty="0" err="1" smtClean="0">
                <a:solidFill>
                  <a:schemeClr val="tx1"/>
                </a:solidFill>
                <a:effectLst/>
                <a:latin typeface="+mn-lt"/>
                <a:ea typeface="+mn-ea"/>
                <a:cs typeface="+mn-cs"/>
              </a:rPr>
              <a:t>Lerwick</a:t>
            </a:r>
            <a:r>
              <a:rPr lang="en-GB" sz="1200" kern="1200" dirty="0" smtClean="0">
                <a:solidFill>
                  <a:schemeClr val="tx1"/>
                </a:solidFill>
                <a:effectLst/>
                <a:latin typeface="+mn-lt"/>
                <a:ea typeface="+mn-ea"/>
                <a:cs typeface="+mn-cs"/>
              </a:rPr>
              <a:t> Loot.’ There have been high levels of engagement from local community groups in both schemes which is increasing Community Council engagement with local community members and organisations. The </a:t>
            </a:r>
            <a:r>
              <a:rPr lang="en-GB" sz="1200" kern="1200" dirty="0" err="1" smtClean="0">
                <a:solidFill>
                  <a:schemeClr val="tx1"/>
                </a:solidFill>
                <a:effectLst/>
                <a:latin typeface="+mn-lt"/>
                <a:ea typeface="+mn-ea"/>
                <a:cs typeface="+mn-cs"/>
              </a:rPr>
              <a:t>PB</a:t>
            </a:r>
            <a:r>
              <a:rPr lang="en-GB" sz="1200" kern="1200" dirty="0" smtClean="0">
                <a:solidFill>
                  <a:schemeClr val="tx1"/>
                </a:solidFill>
                <a:effectLst/>
                <a:latin typeface="+mn-lt"/>
                <a:ea typeface="+mn-ea"/>
                <a:cs typeface="+mn-cs"/>
              </a:rPr>
              <a:t> process is improving community capacity to be involved in spending decisions made in their communities.. Similar schemes are now being rolled out in other communities in the islands including </a:t>
            </a:r>
            <a:r>
              <a:rPr lang="en-GB" sz="1200" kern="1200" dirty="0" err="1" smtClean="0">
                <a:solidFill>
                  <a:schemeClr val="tx1"/>
                </a:solidFill>
                <a:effectLst/>
                <a:latin typeface="+mn-lt"/>
                <a:ea typeface="+mn-ea"/>
                <a:cs typeface="+mn-cs"/>
              </a:rPr>
              <a:t>Bressay</a:t>
            </a:r>
            <a:r>
              <a:rPr lang="en-GB" sz="1200" kern="1200" dirty="0" smtClean="0">
                <a:solidFill>
                  <a:schemeClr val="tx1"/>
                </a:solidFill>
                <a:effectLst/>
                <a:latin typeface="+mn-lt"/>
                <a:ea typeface="+mn-ea"/>
                <a:cs typeface="+mn-cs"/>
              </a:rPr>
              <a:t>. SIC is building on the success of using </a:t>
            </a:r>
            <a:r>
              <a:rPr lang="en-GB" sz="1200" kern="1200" dirty="0" err="1" smtClean="0">
                <a:solidFill>
                  <a:schemeClr val="tx1"/>
                </a:solidFill>
                <a:effectLst/>
                <a:latin typeface="+mn-lt"/>
                <a:ea typeface="+mn-ea"/>
                <a:cs typeface="+mn-cs"/>
              </a:rPr>
              <a:t>PB</a:t>
            </a:r>
            <a:r>
              <a:rPr lang="en-GB" sz="1200" kern="1200" dirty="0" smtClean="0">
                <a:solidFill>
                  <a:schemeClr val="tx1"/>
                </a:solidFill>
                <a:effectLst/>
                <a:latin typeface="+mn-lt"/>
                <a:ea typeface="+mn-ea"/>
                <a:cs typeface="+mn-cs"/>
              </a:rPr>
              <a:t> in community grants to develop ‘Community Choices’ which is using </a:t>
            </a:r>
            <a:r>
              <a:rPr lang="en-GB" sz="1200" kern="1200" dirty="0" err="1" smtClean="0">
                <a:solidFill>
                  <a:schemeClr val="tx1"/>
                </a:solidFill>
                <a:effectLst/>
                <a:latin typeface="+mn-lt"/>
                <a:ea typeface="+mn-ea"/>
                <a:cs typeface="+mn-cs"/>
              </a:rPr>
              <a:t>PB</a:t>
            </a:r>
            <a:r>
              <a:rPr lang="en-GB" sz="1200" kern="1200" dirty="0" smtClean="0">
                <a:solidFill>
                  <a:schemeClr val="tx1"/>
                </a:solidFill>
                <a:effectLst/>
                <a:latin typeface="+mn-lt"/>
                <a:ea typeface="+mn-ea"/>
                <a:cs typeface="+mn-cs"/>
              </a:rPr>
              <a:t> to involve communities in decisions about £100,000 of mainline budgets.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009C27F3-154D-4A23-9BDD-1FDCC6950614}" type="slidenum">
              <a:rPr lang="en-GB" smtClean="0"/>
              <a:t>43</a:t>
            </a:fld>
            <a:endParaRPr lang="en-GB"/>
          </a:p>
        </p:txBody>
      </p:sp>
    </p:spTree>
    <p:extLst>
      <p:ext uri="{BB962C8B-B14F-4D97-AF65-F5344CB8AC3E}">
        <p14:creationId xmlns:p14="http://schemas.microsoft.com/office/powerpoint/2010/main" val="4008255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High levels of commitment and ambition to improving communities</a:t>
            </a:r>
          </a:p>
          <a:p>
            <a:r>
              <a:rPr lang="en-GB" dirty="0" smtClean="0"/>
              <a:t>Valued community anchors – getting things done</a:t>
            </a:r>
          </a:p>
          <a:p>
            <a:r>
              <a:rPr lang="en-GB" dirty="0" smtClean="0"/>
              <a:t>Strong ethos of partnership working</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Jobs and services, volunteer and work placements, community </a:t>
            </a:r>
            <a:r>
              <a:rPr lang="en-GB" dirty="0" err="1" smtClean="0"/>
              <a:t>assests</a:t>
            </a:r>
            <a:r>
              <a:rPr lang="en-GB" dirty="0" smtClean="0"/>
              <a:t>, increasing community engagement and influence; bringing investment into areas</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Council staff are supporting the work of Development Trusts across Midlothian.  There are positive links to the Communities and Performance team that is helping to deliver on joint priorities.  Development Trusts have been instrumental in bringing in considerable levels of funding to complement the work of the Council, for example the Beacon centre in </a:t>
            </a:r>
            <a:r>
              <a:rPr lang="en-GB" sz="1200" kern="1200" dirty="0" err="1" smtClean="0">
                <a:solidFill>
                  <a:schemeClr val="tx1"/>
                </a:solidFill>
                <a:effectLst/>
                <a:latin typeface="+mn-lt"/>
                <a:ea typeface="+mn-ea"/>
                <a:cs typeface="+mn-cs"/>
              </a:rPr>
              <a:t>Gorebridge</a:t>
            </a:r>
            <a:r>
              <a:rPr lang="en-GB" sz="1200" kern="1200" dirty="0" smtClean="0">
                <a:solidFill>
                  <a:schemeClr val="tx1"/>
                </a:solidFill>
                <a:effectLst/>
                <a:latin typeface="+mn-lt"/>
                <a:ea typeface="+mn-ea"/>
                <a:cs typeface="+mn-cs"/>
              </a:rPr>
              <a:t> that is almost complete. </a:t>
            </a:r>
          </a:p>
          <a:p>
            <a:endParaRPr lang="en-GB" dirty="0"/>
          </a:p>
        </p:txBody>
      </p:sp>
      <p:sp>
        <p:nvSpPr>
          <p:cNvPr id="4" name="Slide Number Placeholder 3"/>
          <p:cNvSpPr>
            <a:spLocks noGrp="1"/>
          </p:cNvSpPr>
          <p:nvPr>
            <p:ph type="sldNum" sz="quarter" idx="10"/>
          </p:nvPr>
        </p:nvSpPr>
        <p:spPr/>
        <p:txBody>
          <a:bodyPr/>
          <a:lstStyle/>
          <a:p>
            <a:fld id="{009C27F3-154D-4A23-9BDD-1FDCC6950614}" type="slidenum">
              <a:rPr lang="en-GB" smtClean="0"/>
              <a:t>44</a:t>
            </a:fld>
            <a:endParaRPr lang="en-GB"/>
          </a:p>
        </p:txBody>
      </p:sp>
    </p:spTree>
    <p:extLst>
      <p:ext uri="{BB962C8B-B14F-4D97-AF65-F5344CB8AC3E}">
        <p14:creationId xmlns:p14="http://schemas.microsoft.com/office/powerpoint/2010/main" val="938814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Several community groups, sometimes in partnership with third sector organisations, have successfully achieved the transfer of buildings or land from Dundee Council.  The high quality support they receive from officers alongside their tenacity and enthusiasm is enabling them to take forward projects which will substantially improve the environment and increase the infrastructure for learning opportunities across the area.  These projects are also beginning to attract high levels of funding to the area which has the potential to create economic benefits including increased local employment opportunities.    </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Through the Asset Transfer scheme the council has deliberately set out to change the mind set of staff and partners to achieve more than meeting regulatory compliance.  The focus is on improving outcomes for communities.  In the East End three asset transfers have recently progressed which are beginning to improve the local infrastructure. </a:t>
            </a:r>
          </a:p>
          <a:p>
            <a:pPr lvl="0"/>
            <a:r>
              <a:rPr lang="en-GB" sz="1200" kern="1200" dirty="0" smtClean="0">
                <a:solidFill>
                  <a:schemeClr val="tx1"/>
                </a:solidFill>
                <a:effectLst/>
                <a:latin typeface="+mn-lt"/>
                <a:ea typeface="+mn-ea"/>
                <a:cs typeface="+mn-cs"/>
              </a:rPr>
              <a:t>Partnership working between services and local people is based on mutual respect and a shared ambition to improve the communities in North East and East Dundee.  Local people have a clear and strong voice in planning decisions.  Their lived experiences together with the effective use of data collated by services ensures that CLD providers have a clear understanding of unmet needs across the North East and East of Dundee.  This informs decisions about both attracting and allocating resources to meet these needs.  Partners work effectively with </a:t>
            </a:r>
            <a:r>
              <a:rPr lang="en-GB" sz="1200" i="1" kern="1200" dirty="0" smtClean="0">
                <a:solidFill>
                  <a:schemeClr val="tx1"/>
                </a:solidFill>
                <a:effectLst/>
                <a:latin typeface="+mn-lt"/>
                <a:ea typeface="+mn-ea"/>
                <a:cs typeface="+mn-cs"/>
              </a:rPr>
              <a:t>Our Place 2 </a:t>
            </a:r>
            <a:r>
              <a:rPr lang="en-GB" sz="1200" kern="1200" dirty="0" smtClean="0">
                <a:solidFill>
                  <a:schemeClr val="tx1"/>
                </a:solidFill>
                <a:effectLst/>
                <a:latin typeface="+mn-lt"/>
                <a:ea typeface="+mn-ea"/>
                <a:cs typeface="+mn-cs"/>
              </a:rPr>
              <a:t>(</a:t>
            </a:r>
            <a:r>
              <a:rPr lang="en-GB" sz="1200" kern="1200" dirty="0" err="1" smtClean="0">
                <a:solidFill>
                  <a:schemeClr val="tx1"/>
                </a:solidFill>
                <a:effectLst/>
                <a:latin typeface="+mn-lt"/>
                <a:ea typeface="+mn-ea"/>
                <a:cs typeface="+mn-cs"/>
              </a:rPr>
              <a:t>OP2</a:t>
            </a:r>
            <a:r>
              <a:rPr lang="en-GB" sz="1200" kern="1200" dirty="0" smtClean="0">
                <a:solidFill>
                  <a:schemeClr val="tx1"/>
                </a:solidFill>
                <a:effectLst/>
                <a:latin typeface="+mn-lt"/>
                <a:ea typeface="+mn-ea"/>
                <a:cs typeface="+mn-cs"/>
              </a:rPr>
              <a:t>) contractors to increase community engagement and voice within the Douglas area.  </a:t>
            </a:r>
          </a:p>
          <a:p>
            <a:endParaRPr lang="en-GB" dirty="0"/>
          </a:p>
        </p:txBody>
      </p:sp>
      <p:sp>
        <p:nvSpPr>
          <p:cNvPr id="4" name="Slide Number Placeholder 3"/>
          <p:cNvSpPr>
            <a:spLocks noGrp="1"/>
          </p:cNvSpPr>
          <p:nvPr>
            <p:ph type="sldNum" sz="quarter" idx="10"/>
          </p:nvPr>
        </p:nvSpPr>
        <p:spPr/>
        <p:txBody>
          <a:bodyPr/>
          <a:lstStyle/>
          <a:p>
            <a:fld id="{009C27F3-154D-4A23-9BDD-1FDCC6950614}" type="slidenum">
              <a:rPr lang="en-GB" smtClean="0"/>
              <a:t>45</a:t>
            </a:fld>
            <a:endParaRPr lang="en-GB"/>
          </a:p>
        </p:txBody>
      </p:sp>
    </p:spTree>
    <p:extLst>
      <p:ext uri="{BB962C8B-B14F-4D97-AF65-F5344CB8AC3E}">
        <p14:creationId xmlns:p14="http://schemas.microsoft.com/office/powerpoint/2010/main" val="3784763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Regulations main output is that CLD partners every local authority area has developed a CLD Action Plan (2015-18)</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FF2E6DB-7FE6-474C-B93A-5F8EC3FBF782}" type="slidenum">
              <a:rPr lang="en-GB" altLang="en-US">
                <a:solidFill>
                  <a:prstClr val="black"/>
                </a:solidFill>
                <a:latin typeface="Calibri" pitchFamily="34" charset="0"/>
              </a:rPr>
              <a:pPr/>
              <a:t>46</a:t>
            </a:fld>
            <a:endParaRPr lang="en-GB" altLang="en-US">
              <a:solidFill>
                <a:prstClr val="black"/>
              </a:solidFill>
              <a:latin typeface="Calibri" pitchFamily="34" charset="0"/>
            </a:endParaRPr>
          </a:p>
        </p:txBody>
      </p:sp>
    </p:spTree>
    <p:extLst>
      <p:ext uri="{BB962C8B-B14F-4D97-AF65-F5344CB8AC3E}">
        <p14:creationId xmlns:p14="http://schemas.microsoft.com/office/powerpoint/2010/main" val="1407860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8178CDBB-7895-4AF5-BCCF-C362FAC083EB}" type="datetime1">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55B2A5-CE06-4E77-87CD-6A14E275FEC6}" type="slidenum">
              <a:rPr lang="en-GB" smtClean="0"/>
              <a:pPr/>
              <a:t>14</a:t>
            </a:fld>
            <a:endParaRPr lang="en-GB"/>
          </a:p>
        </p:txBody>
      </p:sp>
    </p:spTree>
    <p:extLst>
      <p:ext uri="{BB962C8B-B14F-4D97-AF65-F5344CB8AC3E}">
        <p14:creationId xmlns:p14="http://schemas.microsoft.com/office/powerpoint/2010/main" val="13663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5604" name="Slide Number Placeholder 3"/>
          <p:cNvSpPr>
            <a:spLocks noGrp="1"/>
          </p:cNvSpPr>
          <p:nvPr>
            <p:ph type="sldNum" sz="quarter" idx="5"/>
          </p:nvPr>
        </p:nvSpPr>
        <p:spPr/>
        <p:txBody>
          <a:bodyPr/>
          <a:lstStyle/>
          <a:p>
            <a:pPr>
              <a:defRPr/>
            </a:pPr>
            <a:fld id="{AB759C29-FB71-45FF-A6DA-EF5838D65B6F}" type="slidenum">
              <a:rPr lang="en-US" altLang="en-US"/>
              <a:pPr>
                <a:defRPr/>
              </a:pPr>
              <a:t>16</a:t>
            </a:fld>
            <a:endParaRPr lang="en-US" altLang="en-US"/>
          </a:p>
        </p:txBody>
      </p:sp>
    </p:spTree>
    <p:extLst>
      <p:ext uri="{BB962C8B-B14F-4D97-AF65-F5344CB8AC3E}">
        <p14:creationId xmlns:p14="http://schemas.microsoft.com/office/powerpoint/2010/main" val="261024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8178CDBB-7895-4AF5-BCCF-C362FAC083EB}" type="datetime1">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55B2A5-CE06-4E77-87CD-6A14E275FEC6}" type="slidenum">
              <a:rPr lang="en-GB" smtClean="0"/>
              <a:pPr/>
              <a:t>17</a:t>
            </a:fld>
            <a:endParaRPr lang="en-GB"/>
          </a:p>
        </p:txBody>
      </p:sp>
    </p:spTree>
    <p:extLst>
      <p:ext uri="{BB962C8B-B14F-4D97-AF65-F5344CB8AC3E}">
        <p14:creationId xmlns:p14="http://schemas.microsoft.com/office/powerpoint/2010/main" val="4201534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8178CDBB-7895-4AF5-BCCF-C362FAC083EB}" type="datetime1">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55B2A5-CE06-4E77-87CD-6A14E275FEC6}" type="slidenum">
              <a:rPr lang="en-GB" smtClean="0"/>
              <a:pPr/>
              <a:t>18</a:t>
            </a:fld>
            <a:endParaRPr lang="en-GB"/>
          </a:p>
        </p:txBody>
      </p:sp>
    </p:spTree>
    <p:extLst>
      <p:ext uri="{BB962C8B-B14F-4D97-AF65-F5344CB8AC3E}">
        <p14:creationId xmlns:p14="http://schemas.microsoft.com/office/powerpoint/2010/main" val="2022678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8178CDBB-7895-4AF5-BCCF-C362FAC083EB}" type="datetime1">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55B2A5-CE06-4E77-87CD-6A14E275FEC6}" type="slidenum">
              <a:rPr lang="en-GB" smtClean="0"/>
              <a:pPr/>
              <a:t>19</a:t>
            </a:fld>
            <a:endParaRPr lang="en-GB"/>
          </a:p>
        </p:txBody>
      </p:sp>
    </p:spTree>
    <p:extLst>
      <p:ext uri="{BB962C8B-B14F-4D97-AF65-F5344CB8AC3E}">
        <p14:creationId xmlns:p14="http://schemas.microsoft.com/office/powerpoint/2010/main" val="1531439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8178CDBB-7895-4AF5-BCCF-C362FAC083EB}" type="datetime1">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55B2A5-CE06-4E77-87CD-6A14E275FEC6}" type="slidenum">
              <a:rPr lang="en-GB" smtClean="0"/>
              <a:pPr/>
              <a:t>20</a:t>
            </a:fld>
            <a:endParaRPr lang="en-GB"/>
          </a:p>
        </p:txBody>
      </p:sp>
    </p:spTree>
    <p:extLst>
      <p:ext uri="{BB962C8B-B14F-4D97-AF65-F5344CB8AC3E}">
        <p14:creationId xmlns:p14="http://schemas.microsoft.com/office/powerpoint/2010/main" val="1825740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9528618-F349-443D-AF71-EEFEBA983D4B}" type="slidenum">
              <a:rPr lang="en-GB" smtClean="0"/>
              <a:pPr/>
              <a:t>21</a:t>
            </a:fld>
            <a:endParaRPr lang="en-GB" dirty="0"/>
          </a:p>
        </p:txBody>
      </p:sp>
    </p:spTree>
    <p:extLst>
      <p:ext uri="{BB962C8B-B14F-4D97-AF65-F5344CB8AC3E}">
        <p14:creationId xmlns:p14="http://schemas.microsoft.com/office/powerpoint/2010/main" val="236950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0C19B54-238B-471B-9AE2-A92D2C82885A}" type="datetimeFigureOut">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D4FEA9-64A6-47FA-9DF6-848819E854E0}" type="slidenum">
              <a:rPr lang="en-GB" smtClean="0"/>
              <a:t>‹#›</a:t>
            </a:fld>
            <a:endParaRPr lang="en-GB"/>
          </a:p>
        </p:txBody>
      </p:sp>
    </p:spTree>
    <p:extLst>
      <p:ext uri="{BB962C8B-B14F-4D97-AF65-F5344CB8AC3E}">
        <p14:creationId xmlns:p14="http://schemas.microsoft.com/office/powerpoint/2010/main" val="2227961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C19B54-238B-471B-9AE2-A92D2C82885A}" type="datetimeFigureOut">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D4FEA9-64A6-47FA-9DF6-848819E854E0}" type="slidenum">
              <a:rPr lang="en-GB" smtClean="0"/>
              <a:t>‹#›</a:t>
            </a:fld>
            <a:endParaRPr lang="en-GB"/>
          </a:p>
        </p:txBody>
      </p:sp>
    </p:spTree>
    <p:extLst>
      <p:ext uri="{BB962C8B-B14F-4D97-AF65-F5344CB8AC3E}">
        <p14:creationId xmlns:p14="http://schemas.microsoft.com/office/powerpoint/2010/main" val="728101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C19B54-238B-471B-9AE2-A92D2C82885A}" type="datetimeFigureOut">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D4FEA9-64A6-47FA-9DF6-848819E854E0}" type="slidenum">
              <a:rPr lang="en-GB" smtClean="0"/>
              <a:t>‹#›</a:t>
            </a:fld>
            <a:endParaRPr lang="en-GB"/>
          </a:p>
        </p:txBody>
      </p:sp>
    </p:spTree>
    <p:extLst>
      <p:ext uri="{BB962C8B-B14F-4D97-AF65-F5344CB8AC3E}">
        <p14:creationId xmlns:p14="http://schemas.microsoft.com/office/powerpoint/2010/main" val="706910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C19B54-238B-471B-9AE2-A92D2C82885A}" type="datetimeFigureOut">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D4FEA9-64A6-47FA-9DF6-848819E854E0}" type="slidenum">
              <a:rPr lang="en-GB" smtClean="0"/>
              <a:t>‹#›</a:t>
            </a:fld>
            <a:endParaRPr lang="en-GB"/>
          </a:p>
        </p:txBody>
      </p:sp>
    </p:spTree>
    <p:extLst>
      <p:ext uri="{BB962C8B-B14F-4D97-AF65-F5344CB8AC3E}">
        <p14:creationId xmlns:p14="http://schemas.microsoft.com/office/powerpoint/2010/main" val="3408290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C19B54-238B-471B-9AE2-A92D2C82885A}" type="datetimeFigureOut">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D4FEA9-64A6-47FA-9DF6-848819E854E0}" type="slidenum">
              <a:rPr lang="en-GB" smtClean="0"/>
              <a:t>‹#›</a:t>
            </a:fld>
            <a:endParaRPr lang="en-GB"/>
          </a:p>
        </p:txBody>
      </p:sp>
    </p:spTree>
    <p:extLst>
      <p:ext uri="{BB962C8B-B14F-4D97-AF65-F5344CB8AC3E}">
        <p14:creationId xmlns:p14="http://schemas.microsoft.com/office/powerpoint/2010/main" val="210465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C19B54-238B-471B-9AE2-A92D2C82885A}" type="datetimeFigureOut">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D4FEA9-64A6-47FA-9DF6-848819E854E0}" type="slidenum">
              <a:rPr lang="en-GB" smtClean="0"/>
              <a:t>‹#›</a:t>
            </a:fld>
            <a:endParaRPr lang="en-GB"/>
          </a:p>
        </p:txBody>
      </p:sp>
    </p:spTree>
    <p:extLst>
      <p:ext uri="{BB962C8B-B14F-4D97-AF65-F5344CB8AC3E}">
        <p14:creationId xmlns:p14="http://schemas.microsoft.com/office/powerpoint/2010/main" val="1906785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0C19B54-238B-471B-9AE2-A92D2C82885A}" type="datetimeFigureOut">
              <a:rPr lang="en-GB" smtClean="0"/>
              <a:t>30/05/2017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D4FEA9-64A6-47FA-9DF6-848819E854E0}" type="slidenum">
              <a:rPr lang="en-GB" smtClean="0"/>
              <a:t>‹#›</a:t>
            </a:fld>
            <a:endParaRPr lang="en-GB"/>
          </a:p>
        </p:txBody>
      </p:sp>
    </p:spTree>
    <p:extLst>
      <p:ext uri="{BB962C8B-B14F-4D97-AF65-F5344CB8AC3E}">
        <p14:creationId xmlns:p14="http://schemas.microsoft.com/office/powerpoint/2010/main" val="416376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0C19B54-238B-471B-9AE2-A92D2C82885A}" type="datetimeFigureOut">
              <a:rPr lang="en-GB" smtClean="0"/>
              <a:t>30/05/2017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D4FEA9-64A6-47FA-9DF6-848819E854E0}" type="slidenum">
              <a:rPr lang="en-GB" smtClean="0"/>
              <a:t>‹#›</a:t>
            </a:fld>
            <a:endParaRPr lang="en-GB"/>
          </a:p>
        </p:txBody>
      </p:sp>
    </p:spTree>
    <p:extLst>
      <p:ext uri="{BB962C8B-B14F-4D97-AF65-F5344CB8AC3E}">
        <p14:creationId xmlns:p14="http://schemas.microsoft.com/office/powerpoint/2010/main" val="1341708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0C19B54-238B-471B-9AE2-A92D2C82885A}" type="datetimeFigureOut">
              <a:rPr lang="en-GB" smtClean="0"/>
              <a:t>30/05/2017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D4FEA9-64A6-47FA-9DF6-848819E854E0}" type="slidenum">
              <a:rPr lang="en-GB" smtClean="0"/>
              <a:t>‹#›</a:t>
            </a:fld>
            <a:endParaRPr lang="en-GB"/>
          </a:p>
        </p:txBody>
      </p:sp>
    </p:spTree>
    <p:extLst>
      <p:ext uri="{BB962C8B-B14F-4D97-AF65-F5344CB8AC3E}">
        <p14:creationId xmlns:p14="http://schemas.microsoft.com/office/powerpoint/2010/main" val="1577309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C19B54-238B-471B-9AE2-A92D2C82885A}" type="datetimeFigureOut">
              <a:rPr lang="en-GB" smtClean="0"/>
              <a:t>30/05/2017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D4FEA9-64A6-47FA-9DF6-848819E854E0}" type="slidenum">
              <a:rPr lang="en-GB" smtClean="0"/>
              <a:t>‹#›</a:t>
            </a:fld>
            <a:endParaRPr lang="en-GB"/>
          </a:p>
        </p:txBody>
      </p:sp>
    </p:spTree>
    <p:extLst>
      <p:ext uri="{BB962C8B-B14F-4D97-AF65-F5344CB8AC3E}">
        <p14:creationId xmlns:p14="http://schemas.microsoft.com/office/powerpoint/2010/main" val="260104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C19B54-238B-471B-9AE2-A92D2C82885A}" type="datetimeFigureOut">
              <a:rPr lang="en-GB" smtClean="0"/>
              <a:t>30/05/2017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D4FEA9-64A6-47FA-9DF6-848819E854E0}" type="slidenum">
              <a:rPr lang="en-GB" smtClean="0"/>
              <a:t>‹#›</a:t>
            </a:fld>
            <a:endParaRPr lang="en-GB"/>
          </a:p>
        </p:txBody>
      </p:sp>
    </p:spTree>
    <p:extLst>
      <p:ext uri="{BB962C8B-B14F-4D97-AF65-F5344CB8AC3E}">
        <p14:creationId xmlns:p14="http://schemas.microsoft.com/office/powerpoint/2010/main" val="520483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C19B54-238B-471B-9AE2-A92D2C82885A}" type="datetimeFigureOut">
              <a:rPr lang="en-GB" smtClean="0"/>
              <a:t>30/05/2017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D4FEA9-64A6-47FA-9DF6-848819E854E0}" type="slidenum">
              <a:rPr lang="en-GB" smtClean="0"/>
              <a:t>‹#›</a:t>
            </a:fld>
            <a:endParaRPr lang="en-GB"/>
          </a:p>
        </p:txBody>
      </p:sp>
    </p:spTree>
    <p:extLst>
      <p:ext uri="{BB962C8B-B14F-4D97-AF65-F5344CB8AC3E}">
        <p14:creationId xmlns:p14="http://schemas.microsoft.com/office/powerpoint/2010/main" val="3071487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C19B54-238B-471B-9AE2-A92D2C82885A}" type="datetimeFigureOut">
              <a:rPr lang="en-GB" smtClean="0"/>
              <a:t>30/05/2017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4FEA9-64A6-47FA-9DF6-848819E854E0}" type="slidenum">
              <a:rPr lang="en-GB" smtClean="0"/>
              <a:t>‹#›</a:t>
            </a:fld>
            <a:endParaRPr lang="en-GB"/>
          </a:p>
        </p:txBody>
      </p:sp>
    </p:spTree>
    <p:extLst>
      <p:ext uri="{BB962C8B-B14F-4D97-AF65-F5344CB8AC3E}">
        <p14:creationId xmlns:p14="http://schemas.microsoft.com/office/powerpoint/2010/main" val="4263504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xml"/><Relationship Id="rId7" Type="http://schemas.openxmlformats.org/officeDocument/2006/relationships/image" Target="../media/image12.png"/><Relationship Id="rId12" Type="http://schemas.openxmlformats.org/officeDocument/2006/relationships/image" Target="../media/image9.png"/><Relationship Id="rId2" Type="http://schemas.openxmlformats.org/officeDocument/2006/relationships/tags" Target="../tags/tag19.xml"/><Relationship Id="rId1" Type="http://schemas.openxmlformats.org/officeDocument/2006/relationships/vmlDrawing" Target="../drawings/vmlDrawing5.vml"/><Relationship Id="rId6" Type="http://schemas.openxmlformats.org/officeDocument/2006/relationships/image" Target="../media/image11.jpeg"/><Relationship Id="rId11" Type="http://schemas.openxmlformats.org/officeDocument/2006/relationships/oleObject" Target="../embeddings/oleObject5.bin"/><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notesSlide" Target="../notesSlides/notesSlide1.xml"/><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tags" Target="../tags/tag36.xml"/><Relationship Id="rId5" Type="http://schemas.openxmlformats.org/officeDocument/2006/relationships/image" Target="../media/image32.jpe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hyperlink" Target="http://www.dtascommunityownership.org.uk/" TargetMode="External"/><Relationship Id="rId4" Type="http://schemas.openxmlformats.org/officeDocument/2006/relationships/hyperlink" Target="mailto:coss@dtascot.org.uk"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41.xml"/><Relationship Id="rId5" Type="http://schemas.openxmlformats.org/officeDocument/2006/relationships/image" Target="../media/image44.emf"/><Relationship Id="rId4" Type="http://schemas.openxmlformats.org/officeDocument/2006/relationships/image" Target="../media/image43.emf"/></Relationships>
</file>

<file path=ppt/slides/_rels/slide3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14.xml"/><Relationship Id="rId7" Type="http://schemas.openxmlformats.org/officeDocument/2006/relationships/image" Target="../media/image48.png"/><Relationship Id="rId2" Type="http://schemas.openxmlformats.org/officeDocument/2006/relationships/slideLayout" Target="../slideLayouts/slideLayout3.xml"/><Relationship Id="rId1" Type="http://schemas.openxmlformats.org/officeDocument/2006/relationships/tags" Target="../tags/tag4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image" Target="../media/image44.emf"/><Relationship Id="rId4" Type="http://schemas.openxmlformats.org/officeDocument/2006/relationships/image" Target="../media/image43.e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5.xml"/><Relationship Id="rId5" Type="http://schemas.openxmlformats.org/officeDocument/2006/relationships/image" Target="../media/image44.emf"/><Relationship Id="rId4" Type="http://schemas.openxmlformats.org/officeDocument/2006/relationships/image" Target="../media/image43.e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47.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43.e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9.xml"/><Relationship Id="rId5" Type="http://schemas.openxmlformats.org/officeDocument/2006/relationships/image" Target="../media/image44.emf"/><Relationship Id="rId4" Type="http://schemas.openxmlformats.org/officeDocument/2006/relationships/image" Target="../media/image43.e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50.xml"/><Relationship Id="rId5" Type="http://schemas.openxmlformats.org/officeDocument/2006/relationships/image" Target="../media/image44.emf"/><Relationship Id="rId4" Type="http://schemas.openxmlformats.org/officeDocument/2006/relationships/image" Target="../media/image43.emf"/></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51.xml"/><Relationship Id="rId5" Type="http://schemas.openxmlformats.org/officeDocument/2006/relationships/image" Target="../media/image44.emf"/><Relationship Id="rId4" Type="http://schemas.openxmlformats.org/officeDocument/2006/relationships/image" Target="../media/image43.em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52.xml"/><Relationship Id="rId5" Type="http://schemas.openxmlformats.org/officeDocument/2006/relationships/image" Target="../media/image44.emf"/><Relationship Id="rId4" Type="http://schemas.openxmlformats.org/officeDocument/2006/relationships/image" Target="../media/image43.em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53.xml"/><Relationship Id="rId5" Type="http://schemas.openxmlformats.org/officeDocument/2006/relationships/image" Target="../media/image44.emf"/><Relationship Id="rId4" Type="http://schemas.openxmlformats.org/officeDocument/2006/relationships/image" Target="../media/image43.e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54.xml"/><Relationship Id="rId5" Type="http://schemas.openxmlformats.org/officeDocument/2006/relationships/image" Target="../media/image44.emf"/><Relationship Id="rId4" Type="http://schemas.openxmlformats.org/officeDocument/2006/relationships/image" Target="../media/image43.emf"/></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55.xml"/><Relationship Id="rId5" Type="http://schemas.openxmlformats.org/officeDocument/2006/relationships/image" Target="../media/image44.emf"/><Relationship Id="rId4" Type="http://schemas.openxmlformats.org/officeDocument/2006/relationships/image" Target="../media/image43.emf"/></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ags" Target="../tags/tag56.xml"/><Relationship Id="rId5" Type="http://schemas.openxmlformats.org/officeDocument/2006/relationships/image" Target="../media/image53.jp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ags" Target="../tags/tag57.xml"/><Relationship Id="rId5" Type="http://schemas.openxmlformats.org/officeDocument/2006/relationships/image" Target="../media/image54.jp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ags" Target="../tags/tag58.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5.emf"/><Relationship Id="rId2" Type="http://schemas.openxmlformats.org/officeDocument/2006/relationships/tags" Target="../tags/tag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12.xml"/><Relationship Id="rId4" Type="http://schemas.openxmlformats.org/officeDocument/2006/relationships/tags" Target="../tags/tag8.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ags" Target="../tags/tag59.xml"/><Relationship Id="rId5" Type="http://schemas.openxmlformats.org/officeDocument/2006/relationships/image" Target="../media/image55.jp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slideLayout" Target="../slideLayouts/slideLayout12.xml"/><Relationship Id="rId1" Type="http://schemas.openxmlformats.org/officeDocument/2006/relationships/tags" Target="../tags/tag60.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ags" Target="../tags/tag61.xml"/><Relationship Id="rId5" Type="http://schemas.openxmlformats.org/officeDocument/2006/relationships/image" Target="../media/image57.jp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62.xml"/><Relationship Id="rId5" Type="http://schemas.openxmlformats.org/officeDocument/2006/relationships/image" Target="../media/image4.pn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58.emf"/><Relationship Id="rId2" Type="http://schemas.openxmlformats.org/officeDocument/2006/relationships/tags" Target="../tags/tag63.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Layout" Target="../slideLayouts/slideLayout12.xml"/><Relationship Id="rId4" Type="http://schemas.openxmlformats.org/officeDocument/2006/relationships/tags" Target="../tags/tag65.xml"/></Relationships>
</file>

<file path=ppt/slides/_rels/slide55.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image" Target="../media/image59.emf"/><Relationship Id="rId2" Type="http://schemas.openxmlformats.org/officeDocument/2006/relationships/tags" Target="../tags/tag66.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slideLayout" Target="../slideLayouts/slideLayout12.xml"/><Relationship Id="rId4" Type="http://schemas.openxmlformats.org/officeDocument/2006/relationships/tags" Target="../tags/tag68.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ags" Target="../tags/tag69.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ags" Target="../tags/tag70.xml"/><Relationship Id="rId6" Type="http://schemas.openxmlformats.org/officeDocument/2006/relationships/image" Target="../media/image60.png"/><Relationship Id="rId5" Type="http://schemas.openxmlformats.org/officeDocument/2006/relationships/hyperlink" Target="https://www.google.co.uk/url?sa=i&amp;rct=j&amp;q=&amp;esrc=s&amp;source=images&amp;cd=&amp;cad=rja&amp;uact=8&amp;ved=0ahUKEwjJmMnMrovUAhWG1hQKHZYMDuYQjRwIBw&amp;url=https://www.planwallpaper.com/thank-you&amp;psig=AFQjCNG7yOg7Noabp9btkzEWZbG2Scsrsw&amp;ust=1495812670763788"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6.emf"/><Relationship Id="rId2" Type="http://schemas.openxmlformats.org/officeDocument/2006/relationships/tags" Target="../tags/tag9.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Layout" Target="../slideLayouts/slideLayout12.xml"/><Relationship Id="rId4" Type="http://schemas.openxmlformats.org/officeDocument/2006/relationships/tags" Target="../tags/tag11.xml"/></Relationships>
</file>

<file path=ppt/slides/_rels/slide7.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7.emf"/><Relationship Id="rId2" Type="http://schemas.openxmlformats.org/officeDocument/2006/relationships/tags" Target="../tags/tag1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Layout" Target="../slideLayouts/slideLayout12.xml"/><Relationship Id="rId4" Type="http://schemas.openxmlformats.org/officeDocument/2006/relationships/tags" Target="../tags/tag14.xml"/></Relationships>
</file>

<file path=ppt/slides/_rels/slide8.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8.emf"/><Relationship Id="rId2" Type="http://schemas.openxmlformats.org/officeDocument/2006/relationships/tags" Target="../tags/tag15.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Layout" Target="../slideLayouts/slideLayout12.xml"/><Relationship Id="rId4"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ags" Target="../tags/tag18.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080" y="0"/>
            <a:ext cx="9155797" cy="6858000"/>
            <a:chOff x="-9080" y="0"/>
            <a:chExt cx="9155797" cy="6648822"/>
          </a:xfrm>
        </p:grpSpPr>
        <p:pic>
          <p:nvPicPr>
            <p:cNvPr id="5" name="Picture 4"/>
            <p:cNvPicPr>
              <a:picLocks noChangeAspect="1"/>
            </p:cNvPicPr>
            <p:nvPr/>
          </p:nvPicPr>
          <p:blipFill rotWithShape="1">
            <a:blip r:embed="rId3"/>
            <a:srcRect r="388"/>
            <a:stretch/>
          </p:blipFill>
          <p:spPr>
            <a:xfrm>
              <a:off x="-7937" y="0"/>
              <a:ext cx="9154654" cy="3400425"/>
            </a:xfrm>
            <a:prstGeom prst="rect">
              <a:avLst/>
            </a:prstGeom>
          </p:spPr>
        </p:pic>
        <p:pic>
          <p:nvPicPr>
            <p:cNvPr id="6" name="Picture 5"/>
            <p:cNvPicPr>
              <a:picLocks noChangeAspect="1"/>
            </p:cNvPicPr>
            <p:nvPr/>
          </p:nvPicPr>
          <p:blipFill rotWithShape="1">
            <a:blip r:embed="rId4"/>
            <a:srcRect r="1174"/>
            <a:stretch/>
          </p:blipFill>
          <p:spPr>
            <a:xfrm>
              <a:off x="-9080" y="3372222"/>
              <a:ext cx="9153079" cy="3276600"/>
            </a:xfrm>
            <a:prstGeom prst="rect">
              <a:avLst/>
            </a:prstGeom>
          </p:spPr>
        </p:pic>
      </p:grpSp>
      <p:sp>
        <p:nvSpPr>
          <p:cNvPr id="2" name="Title 1"/>
          <p:cNvSpPr>
            <a:spLocks noGrp="1"/>
          </p:cNvSpPr>
          <p:nvPr>
            <p:ph type="title"/>
          </p:nvPr>
        </p:nvSpPr>
        <p:spPr>
          <a:xfrm>
            <a:off x="395536" y="2708920"/>
            <a:ext cx="8229600" cy="1143000"/>
          </a:xfrm>
        </p:spPr>
        <p:txBody>
          <a:bodyPr>
            <a:normAutofit fontScale="90000"/>
          </a:bodyPr>
          <a:lstStyle/>
          <a:p>
            <a:r>
              <a:rPr lang="en-GB" dirty="0" smtClean="0">
                <a:latin typeface="+mn-lt"/>
              </a:rPr>
              <a:t>Community Empowerment Act Conference </a:t>
            </a:r>
            <a:br>
              <a:rPr lang="en-GB" dirty="0" smtClean="0">
                <a:latin typeface="+mn-lt"/>
              </a:rPr>
            </a:br>
            <a:r>
              <a:rPr lang="en-GB" dirty="0" smtClean="0">
                <a:latin typeface="+mn-lt"/>
              </a:rPr>
              <a:t/>
            </a:r>
            <a:br>
              <a:rPr lang="en-GB" dirty="0" smtClean="0">
                <a:latin typeface="+mn-lt"/>
              </a:rPr>
            </a:br>
            <a:r>
              <a:rPr lang="en-GB" sz="3600" dirty="0" smtClean="0">
                <a:latin typeface="+mn-lt"/>
              </a:rPr>
              <a:t>3</a:t>
            </a:r>
            <a:r>
              <a:rPr lang="en-GB" sz="3600" dirty="0" smtClean="0"/>
              <a:t>0th May </a:t>
            </a:r>
            <a:r>
              <a:rPr lang="en-GB" sz="3600" dirty="0" smtClean="0">
                <a:latin typeface="+mn-lt"/>
              </a:rPr>
              <a:t>2017</a:t>
            </a:r>
            <a:endParaRPr lang="en-GB" sz="3600" dirty="0">
              <a:latin typeface="+mn-lt"/>
            </a:endParaRPr>
          </a:p>
        </p:txBody>
      </p:sp>
      <p:sp>
        <p:nvSpPr>
          <p:cNvPr id="3" name="Rectangle 2"/>
          <p:cNvSpPr/>
          <p:nvPr/>
        </p:nvSpPr>
        <p:spPr>
          <a:xfrm>
            <a:off x="104795" y="332656"/>
            <a:ext cx="9001000" cy="1261884"/>
          </a:xfrm>
          <a:prstGeom prst="rect">
            <a:avLst/>
          </a:prstGeom>
        </p:spPr>
        <p:txBody>
          <a:bodyPr wrap="square">
            <a:spAutoFit/>
          </a:bodyPr>
          <a:lstStyle/>
          <a:p>
            <a:pPr algn="ctr"/>
            <a:r>
              <a:rPr lang="en-GB" sz="3800" b="1" dirty="0" smtClean="0">
                <a:solidFill>
                  <a:srgbClr val="000000"/>
                </a:solidFill>
                <a:latin typeface="Calibri" panose="020F0502020204030204" pitchFamily="34" charset="0"/>
              </a:rPr>
              <a:t>Tayside </a:t>
            </a:r>
            <a:r>
              <a:rPr lang="en-GB" sz="3800" b="1" dirty="0">
                <a:solidFill>
                  <a:srgbClr val="000000"/>
                </a:solidFill>
                <a:latin typeface="Calibri" panose="020F0502020204030204" pitchFamily="34" charset="0"/>
              </a:rPr>
              <a:t>&amp; </a:t>
            </a:r>
            <a:r>
              <a:rPr lang="en-GB" sz="3800" b="1" dirty="0" smtClean="0">
                <a:solidFill>
                  <a:srgbClr val="000000"/>
                </a:solidFill>
                <a:latin typeface="Calibri" panose="020F0502020204030204" pitchFamily="34" charset="0"/>
              </a:rPr>
              <a:t>Fife Professional</a:t>
            </a:r>
            <a:br>
              <a:rPr lang="en-GB" sz="3800" b="1" dirty="0" smtClean="0">
                <a:solidFill>
                  <a:srgbClr val="000000"/>
                </a:solidFill>
                <a:latin typeface="Calibri" panose="020F0502020204030204" pitchFamily="34" charset="0"/>
              </a:rPr>
            </a:br>
            <a:r>
              <a:rPr lang="en-GB" sz="3800" b="1" dirty="0" smtClean="0">
                <a:solidFill>
                  <a:srgbClr val="000000"/>
                </a:solidFill>
                <a:latin typeface="Calibri" panose="020F0502020204030204" pitchFamily="34" charset="0"/>
              </a:rPr>
              <a:t> Learning Alliance </a:t>
            </a:r>
            <a:endParaRPr lang="en-GB" sz="3800" dirty="0"/>
          </a:p>
        </p:txBody>
      </p:sp>
      <p:sp>
        <p:nvSpPr>
          <p:cNvPr id="4" name="Rectangle 3"/>
          <p:cNvSpPr/>
          <p:nvPr/>
        </p:nvSpPr>
        <p:spPr>
          <a:xfrm>
            <a:off x="3563888" y="4479503"/>
            <a:ext cx="2082814" cy="461665"/>
          </a:xfrm>
          <a:prstGeom prst="rect">
            <a:avLst/>
          </a:prstGeom>
        </p:spPr>
        <p:txBody>
          <a:bodyPr wrap="none">
            <a:spAutoFit/>
          </a:bodyPr>
          <a:lstStyle/>
          <a:p>
            <a:r>
              <a:rPr lang="en-GB" sz="2400" dirty="0"/>
              <a:t>9.30am to 3pm</a:t>
            </a:r>
          </a:p>
        </p:txBody>
      </p:sp>
      <p:sp>
        <p:nvSpPr>
          <p:cNvPr id="8" name="TextBox 7"/>
          <p:cNvSpPr txBox="1"/>
          <p:nvPr/>
        </p:nvSpPr>
        <p:spPr>
          <a:xfrm>
            <a:off x="251520" y="5293657"/>
            <a:ext cx="3515065" cy="1015663"/>
          </a:xfrm>
          <a:prstGeom prst="rect">
            <a:avLst/>
          </a:prstGeom>
          <a:noFill/>
        </p:spPr>
        <p:txBody>
          <a:bodyPr wrap="none" rtlCol="0">
            <a:spAutoFit/>
          </a:bodyPr>
          <a:lstStyle/>
          <a:p>
            <a:r>
              <a:rPr lang="en-GB" sz="2000" dirty="0" smtClean="0"/>
              <a:t>WIFI is available</a:t>
            </a:r>
          </a:p>
          <a:p>
            <a:r>
              <a:rPr lang="en-GB" sz="2000" dirty="0" smtClean="0"/>
              <a:t>Network name – </a:t>
            </a:r>
            <a:r>
              <a:rPr lang="en-GB" sz="2000" b="1" dirty="0" err="1" smtClean="0"/>
              <a:t>CBC_The_Lin</a:t>
            </a:r>
            <a:r>
              <a:rPr lang="en-GB" sz="2000" dirty="0" err="1" smtClean="0"/>
              <a:t>k</a:t>
            </a:r>
            <a:endParaRPr lang="en-GB" sz="2000" dirty="0" smtClean="0"/>
          </a:p>
          <a:p>
            <a:r>
              <a:rPr lang="en-GB" sz="2000" dirty="0" smtClean="0"/>
              <a:t>Password – </a:t>
            </a:r>
            <a:r>
              <a:rPr lang="en-GB" sz="2000" b="1" dirty="0" err="1" smtClean="0"/>
              <a:t>christ_is_alive</a:t>
            </a:r>
            <a:endParaRPr lang="en-GB" sz="2000" b="1" dirty="0"/>
          </a:p>
        </p:txBody>
      </p:sp>
    </p:spTree>
    <p:custDataLst>
      <p:tags r:id="rId1"/>
    </p:custDataLst>
    <p:extLst>
      <p:ext uri="{BB962C8B-B14F-4D97-AF65-F5344CB8AC3E}">
        <p14:creationId xmlns:p14="http://schemas.microsoft.com/office/powerpoint/2010/main" val="3134227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4" descr="garrison_house_lb090508_kh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4221163"/>
            <a:ext cx="3343275"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Content Placeholder 7" descr="Picture3.jpg"/>
          <p:cNvPicPr>
            <a:picLocks noGrp="1" noChangeAspect="1"/>
          </p:cNvPicPr>
          <p:nvPr>
            <p:ph idx="1"/>
          </p:nvPr>
        </p:nvPicPr>
        <p:blipFill>
          <a:blip r:embed="rId6" cstate="print">
            <a:extLst>
              <a:ext uri="{28A0092B-C50C-407E-A947-70E740481C1C}">
                <a14:useLocalDpi xmlns:a14="http://schemas.microsoft.com/office/drawing/2010/main" val="0"/>
              </a:ext>
            </a:extLst>
          </a:blip>
          <a:srcRect/>
          <a:stretch>
            <a:fillRect/>
          </a:stretch>
        </p:blipFill>
        <p:spPr>
          <a:xfrm>
            <a:off x="3825875" y="0"/>
            <a:ext cx="5318125" cy="3990975"/>
          </a:xfrm>
        </p:spPr>
      </p:pic>
      <p:sp>
        <p:nvSpPr>
          <p:cNvPr id="12292" name="Title 2"/>
          <p:cNvSpPr>
            <a:spLocks noGrp="1"/>
          </p:cNvSpPr>
          <p:nvPr>
            <p:ph type="title"/>
          </p:nvPr>
        </p:nvSpPr>
        <p:spPr>
          <a:xfrm>
            <a:off x="684213" y="0"/>
            <a:ext cx="7620000" cy="1143000"/>
          </a:xfrm>
        </p:spPr>
        <p:txBody>
          <a:bodyPr/>
          <a:lstStyle/>
          <a:p>
            <a:pPr eaLnBrk="1" hangingPunct="1"/>
            <a:r>
              <a:rPr lang="en-US" altLang="en-US" dirty="0"/>
              <a:t>Other</a:t>
            </a:r>
          </a:p>
        </p:txBody>
      </p:sp>
      <p:pic>
        <p:nvPicPr>
          <p:cNvPr id="1229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0"/>
            <a:ext cx="5003800"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447925"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3" descr="C:\Users\Nicky\Google Drive\COSS\Logos\COSS logo1(300dpi).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3719513"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txBox="1">
            <a:spLocks/>
          </p:cNvSpPr>
          <p:nvPr/>
        </p:nvSpPr>
        <p:spPr>
          <a:xfrm>
            <a:off x="0" y="2492375"/>
            <a:ext cx="9144000" cy="1800225"/>
          </a:xfrm>
          <a:prstGeom prst="rect">
            <a:avLst/>
          </a:prstGeom>
          <a:solidFill>
            <a:schemeClr val="accent3">
              <a:lumMod val="75000"/>
            </a:schemeClr>
          </a:solidFill>
        </p:spPr>
        <p:txBody>
          <a:bodyPr anchor="ctr"/>
          <a:lstStyle/>
          <a:p>
            <a:pPr algn="ctr" eaLnBrk="1" fontAlgn="auto" hangingPunct="1">
              <a:spcAft>
                <a:spcPts val="0"/>
              </a:spcAft>
              <a:defRPr/>
            </a:pPr>
            <a:r>
              <a:rPr lang="en-GB" sz="2800" b="1" i="1" kern="0" spc="-100" dirty="0">
                <a:solidFill>
                  <a:schemeClr val="bg1">
                    <a:lumMod val="95000"/>
                  </a:schemeClr>
                </a:solidFill>
                <a:latin typeface="+mj-lt"/>
                <a:ea typeface="+mj-ea"/>
                <a:cs typeface="+mj-cs"/>
              </a:rPr>
              <a:t>Supporting communities in the  Asset Transfer Process</a:t>
            </a:r>
          </a:p>
          <a:p>
            <a:pPr algn="ctr" eaLnBrk="1" fontAlgn="auto" hangingPunct="1">
              <a:spcAft>
                <a:spcPts val="0"/>
              </a:spcAft>
              <a:defRPr/>
            </a:pPr>
            <a:r>
              <a:rPr lang="en-GB" sz="2800" b="1" i="1" kern="0" spc="-100" dirty="0">
                <a:solidFill>
                  <a:schemeClr val="bg1">
                    <a:lumMod val="95000"/>
                  </a:schemeClr>
                </a:solidFill>
                <a:latin typeface="+mj-lt"/>
                <a:ea typeface="+mj-ea"/>
                <a:cs typeface="+mj-cs"/>
              </a:rPr>
              <a:t>Nicky Donald        COSS advisor</a:t>
            </a:r>
          </a:p>
        </p:txBody>
      </p:sp>
      <p:pic>
        <p:nvPicPr>
          <p:cNvPr id="12297" name="Picture 10" descr="from-across-the-glen.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767513" y="4292600"/>
            <a:ext cx="2376487"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298" name="Object 2"/>
          <p:cNvGraphicFramePr>
            <a:graphicFrameLocks noChangeAspect="1"/>
          </p:cNvGraphicFramePr>
          <p:nvPr/>
        </p:nvGraphicFramePr>
        <p:xfrm>
          <a:off x="0" y="4300538"/>
          <a:ext cx="3492500" cy="2557462"/>
        </p:xfrm>
        <a:graphic>
          <a:graphicData uri="http://schemas.openxmlformats.org/presentationml/2006/ole">
            <mc:AlternateContent xmlns:mc="http://schemas.openxmlformats.org/markup-compatibility/2006">
              <mc:Choice xmlns:v="urn:schemas-microsoft-com:vml" Requires="v">
                <p:oleObj spid="_x0000_s7187" name="Photo Editor Photo" r:id="rId11" imgW="4304762" imgH="2933333" progId="">
                  <p:embed/>
                </p:oleObj>
              </mc:Choice>
              <mc:Fallback>
                <p:oleObj name="Photo Editor Photo" r:id="rId11" imgW="4304762" imgH="2933333"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4300538"/>
                        <a:ext cx="3492500"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eaLnBrk="1" fontAlgn="auto" hangingPunct="1">
              <a:spcBef>
                <a:spcPts val="0"/>
              </a:spcBef>
              <a:spcAft>
                <a:spcPts val="0"/>
              </a:spcAft>
              <a:defRPr/>
            </a:pPr>
            <a:fld id="{45E1833F-7CD6-4B6D-8747-4F5FDDAE0AC2}" type="slidenum">
              <a:rPr lang="en-GB" sz="1800" kern="0">
                <a:solidFill>
                  <a:sysClr val="windowText" lastClr="000000"/>
                </a:solidFill>
              </a:rPr>
              <a:pPr eaLnBrk="1" fontAlgn="auto" hangingPunct="1">
                <a:spcBef>
                  <a:spcPts val="0"/>
                </a:spcBef>
                <a:spcAft>
                  <a:spcPts val="0"/>
                </a:spcAft>
                <a:defRPr/>
              </a:pPr>
              <a:t>10</a:t>
            </a:fld>
            <a:endParaRPr lang="en-GB" sz="1800" kern="0">
              <a:solidFill>
                <a:sysClr val="windowText" lastClr="000000"/>
              </a:solidFill>
            </a:endParaRPr>
          </a:p>
        </p:txBody>
      </p:sp>
      <p:sp>
        <p:nvSpPr>
          <p:cNvPr id="6" name="TextBox 5"/>
          <p:cNvSpPr txBox="1"/>
          <p:nvPr/>
        </p:nvSpPr>
        <p:spPr>
          <a:xfrm>
            <a:off x="3719513" y="202407"/>
            <a:ext cx="1895475" cy="646331"/>
          </a:xfrm>
          <a:prstGeom prst="rect">
            <a:avLst/>
          </a:prstGeom>
          <a:noFill/>
        </p:spPr>
        <p:txBody>
          <a:bodyPr wrap="square" rtlCol="0">
            <a:spAutoFit/>
          </a:bodyPr>
          <a:lstStyle/>
          <a:p>
            <a:endParaRPr lang="en-GB" dirty="0"/>
          </a:p>
        </p:txBody>
      </p:sp>
    </p:spTree>
    <p:custDataLst>
      <p:tags r:id="rId2"/>
    </p:custDataLst>
    <p:extLst>
      <p:ext uri="{BB962C8B-B14F-4D97-AF65-F5344CB8AC3E}">
        <p14:creationId xmlns:p14="http://schemas.microsoft.com/office/powerpoint/2010/main" val="36244738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solidFill>
                  <a:srgbClr val="FF0000"/>
                </a:solidFill>
              </a:rPr>
              <a:t>Community Ownership Support Service</a:t>
            </a:r>
          </a:p>
        </p:txBody>
      </p:sp>
      <p:sp>
        <p:nvSpPr>
          <p:cNvPr id="3" name="Content Placeholder 2"/>
          <p:cNvSpPr>
            <a:spLocks noGrp="1"/>
          </p:cNvSpPr>
          <p:nvPr>
            <p:ph idx="1"/>
          </p:nvPr>
        </p:nvSpPr>
        <p:spPr/>
        <p:txBody>
          <a:bodyPr>
            <a:normAutofit/>
          </a:bodyPr>
          <a:lstStyle/>
          <a:p>
            <a:pPr marL="274320" indent="-274320">
              <a:buClr>
                <a:schemeClr val="accent1">
                  <a:lumMod val="60000"/>
                  <a:lumOff val="40000"/>
                </a:schemeClr>
              </a:buClr>
              <a:defRPr/>
            </a:pPr>
            <a:r>
              <a:rPr lang="en-GB" altLang="en-US" sz="2800" dirty="0"/>
              <a:t>COSS is part of the Development Trusts Association for Scotland (DTAS)</a:t>
            </a:r>
          </a:p>
          <a:p>
            <a:pPr marL="274320" indent="-274320">
              <a:buClr>
                <a:schemeClr val="accent1">
                  <a:lumMod val="60000"/>
                  <a:lumOff val="40000"/>
                </a:schemeClr>
              </a:buClr>
              <a:defRPr/>
            </a:pPr>
            <a:r>
              <a:rPr lang="en-GB" altLang="en-US" sz="2800" dirty="0"/>
              <a:t> COSS is a  Scottish government funded programme, adviser led across all 32 LA areas, set up to :</a:t>
            </a:r>
          </a:p>
          <a:p>
            <a:pPr marL="640080" lvl="1" indent="-182880">
              <a:buClr>
                <a:schemeClr val="accent1">
                  <a:lumMod val="60000"/>
                  <a:lumOff val="40000"/>
                </a:schemeClr>
              </a:buClr>
              <a:defRPr/>
            </a:pPr>
            <a:r>
              <a:rPr lang="en-GB" altLang="en-US" dirty="0"/>
              <a:t> help community-based groups take ownership of assets for community benefit – asset transfer </a:t>
            </a:r>
          </a:p>
          <a:p>
            <a:pPr marL="640080" lvl="1" indent="-182880">
              <a:buClr>
                <a:schemeClr val="accent1">
                  <a:lumMod val="60000"/>
                  <a:lumOff val="40000"/>
                </a:schemeClr>
              </a:buClr>
              <a:defRPr/>
            </a:pPr>
            <a:r>
              <a:rPr lang="en-GB" altLang="en-US" dirty="0"/>
              <a:t> support local authorities and other public  agencies  (relevant authorities)  to transfer assets into community ownership.</a:t>
            </a:r>
          </a:p>
          <a:p>
            <a:pPr marL="0" indent="0">
              <a:buNone/>
            </a:pPr>
            <a:endParaRPr lang="en-GB" dirty="0"/>
          </a:p>
        </p:txBody>
      </p:sp>
    </p:spTree>
    <p:custDataLst>
      <p:tags r:id="rId1"/>
    </p:custDataLst>
    <p:extLst>
      <p:ext uri="{BB962C8B-B14F-4D97-AF65-F5344CB8AC3E}">
        <p14:creationId xmlns:p14="http://schemas.microsoft.com/office/powerpoint/2010/main" val="1283355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altLang="en-US" sz="2800" b="1">
                <a:solidFill>
                  <a:srgbClr val="FF0000"/>
                </a:solidFill>
                <a:latin typeface="Calibri" panose="020F0502020204030204" pitchFamily="34" charset="0"/>
              </a:rPr>
              <a:t>Community Empowerment (Scotland) Act 2015</a:t>
            </a:r>
          </a:p>
        </p:txBody>
      </p:sp>
      <p:pic>
        <p:nvPicPr>
          <p:cNvPr id="28675"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l="3661" t="32425" r="53242" b="50470"/>
          <a:stretch>
            <a:fillRect/>
          </a:stretch>
        </p:blipFill>
        <p:spPr>
          <a:xfrm>
            <a:off x="1763713" y="1741488"/>
            <a:ext cx="5126037" cy="1722437"/>
          </a:xfrm>
          <a:noFill/>
        </p:spPr>
      </p:pic>
      <p:pic>
        <p:nvPicPr>
          <p:cNvPr id="28676" name="Picture 5"/>
          <p:cNvPicPr>
            <a:picLocks noChangeAspect="1" noChangeArrowheads="1"/>
          </p:cNvPicPr>
          <p:nvPr/>
        </p:nvPicPr>
        <p:blipFill>
          <a:blip r:embed="rId4">
            <a:extLst>
              <a:ext uri="{28A0092B-C50C-407E-A947-70E740481C1C}">
                <a14:useLocalDpi xmlns:a14="http://schemas.microsoft.com/office/drawing/2010/main" val="0"/>
              </a:ext>
            </a:extLst>
          </a:blip>
          <a:srcRect l="46255" t="32425" r="5157" b="50470"/>
          <a:stretch>
            <a:fillRect/>
          </a:stretch>
        </p:blipFill>
        <p:spPr bwMode="auto">
          <a:xfrm>
            <a:off x="744538" y="3463925"/>
            <a:ext cx="776605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677" name="Straight Connector 7"/>
          <p:cNvCxnSpPr>
            <a:cxnSpLocks noChangeShapeType="1"/>
          </p:cNvCxnSpPr>
          <p:nvPr/>
        </p:nvCxnSpPr>
        <p:spPr bwMode="auto">
          <a:xfrm>
            <a:off x="0" y="1557338"/>
            <a:ext cx="914400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28678" name="Rectangle 1"/>
          <p:cNvSpPr>
            <a:spLocks noChangeArrowheads="1"/>
          </p:cNvSpPr>
          <p:nvPr/>
        </p:nvSpPr>
        <p:spPr bwMode="auto">
          <a:xfrm>
            <a:off x="5868143" y="1916113"/>
            <a:ext cx="1007319" cy="1547812"/>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3600">
              <a:latin typeface="Verdana" panose="020B0604030504040204" pitchFamily="34" charset="0"/>
            </a:endParaRPr>
          </a:p>
        </p:txBody>
      </p:sp>
    </p:spTree>
    <p:custDataLst>
      <p:tags r:id="rId1"/>
    </p:custDataLst>
    <p:extLst>
      <p:ext uri="{BB962C8B-B14F-4D97-AF65-F5344CB8AC3E}">
        <p14:creationId xmlns:p14="http://schemas.microsoft.com/office/powerpoint/2010/main" val="1009178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04664"/>
            <a:ext cx="6933456" cy="922114"/>
          </a:xfrm>
        </p:spPr>
        <p:txBody>
          <a:bodyPr>
            <a:normAutofit/>
          </a:bodyPr>
          <a:lstStyle/>
          <a:p>
            <a:r>
              <a:rPr lang="en-GB" sz="3200" b="1" dirty="0"/>
              <a:t>What is (Community) Asset Transfer?</a:t>
            </a:r>
          </a:p>
        </p:txBody>
      </p:sp>
      <p:sp>
        <p:nvSpPr>
          <p:cNvPr id="3" name="Content Placeholder 2"/>
          <p:cNvSpPr>
            <a:spLocks noGrp="1"/>
          </p:cNvSpPr>
          <p:nvPr>
            <p:ph idx="1"/>
          </p:nvPr>
        </p:nvSpPr>
        <p:spPr>
          <a:xfrm>
            <a:off x="467544" y="1326778"/>
            <a:ext cx="8352928" cy="5270574"/>
          </a:xfrm>
        </p:spPr>
        <p:txBody>
          <a:bodyPr>
            <a:normAutofit fontScale="40000" lnSpcReduction="20000"/>
          </a:bodyPr>
          <a:lstStyle/>
          <a:p>
            <a:pPr marL="0" indent="0">
              <a:buNone/>
            </a:pPr>
            <a:endParaRPr lang="en-GB" sz="8000" dirty="0"/>
          </a:p>
          <a:p>
            <a:pPr marL="0" indent="0">
              <a:buNone/>
            </a:pPr>
            <a:r>
              <a:rPr lang="en-GB" sz="8000" dirty="0"/>
              <a:t>A process to allow a community organisation </a:t>
            </a:r>
            <a:r>
              <a:rPr lang="en-GB" sz="8000" b="1" dirty="0">
                <a:solidFill>
                  <a:srgbClr val="C00000"/>
                </a:solidFill>
              </a:rPr>
              <a:t>to take over publicly-owned land or buildings, in a way that recognises the public benefits </a:t>
            </a:r>
            <a:r>
              <a:rPr lang="en-GB" sz="8000" dirty="0"/>
              <a:t>that the community use will bring. That </a:t>
            </a:r>
            <a:r>
              <a:rPr lang="en-GB" sz="8000" b="1" dirty="0"/>
              <a:t>may</a:t>
            </a:r>
            <a:r>
              <a:rPr lang="en-GB" sz="8000" dirty="0"/>
              <a:t> be a discounted price, a grant or other support</a:t>
            </a:r>
          </a:p>
          <a:p>
            <a:pPr marL="0" indent="0">
              <a:buNone/>
            </a:pPr>
            <a:endParaRPr lang="en-GB" sz="8000" dirty="0"/>
          </a:p>
          <a:p>
            <a:pPr marL="0" indent="0">
              <a:buNone/>
            </a:pPr>
            <a:r>
              <a:rPr lang="en-GB" sz="8000" b="1" dirty="0">
                <a:solidFill>
                  <a:srgbClr val="FF0000"/>
                </a:solidFill>
              </a:rPr>
              <a:t>Assets are land and any buildings or other structures on the land </a:t>
            </a:r>
            <a:r>
              <a:rPr lang="en-GB" sz="8000" b="1" dirty="0" err="1">
                <a:solidFill>
                  <a:srgbClr val="FF0000"/>
                </a:solidFill>
              </a:rPr>
              <a:t>eg</a:t>
            </a:r>
            <a:r>
              <a:rPr lang="en-GB" sz="8000" b="1" dirty="0">
                <a:solidFill>
                  <a:srgbClr val="FF0000"/>
                </a:solidFill>
              </a:rPr>
              <a:t>   bridges or piers. </a:t>
            </a:r>
            <a:r>
              <a:rPr lang="en-GB" sz="8000" dirty="0">
                <a:solidFill>
                  <a:schemeClr val="tx1">
                    <a:lumMod val="65000"/>
                    <a:lumOff val="35000"/>
                  </a:schemeClr>
                </a:solidFill>
              </a:rPr>
              <a:t>(It does not include vehicles or equipment.)</a:t>
            </a:r>
            <a:endParaRPr lang="en-GB" sz="8000" b="1" dirty="0">
              <a:solidFill>
                <a:schemeClr val="tx1">
                  <a:lumMod val="65000"/>
                  <a:lumOff val="35000"/>
                </a:schemeClr>
              </a:solidFill>
            </a:endParaRPr>
          </a:p>
          <a:p>
            <a:endParaRPr lang="en-GB" dirty="0"/>
          </a:p>
        </p:txBody>
      </p:sp>
    </p:spTree>
    <p:custDataLst>
      <p:tags r:id="rId1"/>
    </p:custDataLst>
    <p:extLst>
      <p:ext uri="{BB962C8B-B14F-4D97-AF65-F5344CB8AC3E}">
        <p14:creationId xmlns:p14="http://schemas.microsoft.com/office/powerpoint/2010/main" val="255561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solidFill>
                  <a:srgbClr val="FF0000"/>
                </a:solidFill>
              </a:rPr>
              <a:t>Key points in CEA for asset transfer</a:t>
            </a:r>
          </a:p>
        </p:txBody>
      </p:sp>
      <p:sp>
        <p:nvSpPr>
          <p:cNvPr id="3" name="Content Placeholder 2"/>
          <p:cNvSpPr>
            <a:spLocks noGrp="1"/>
          </p:cNvSpPr>
          <p:nvPr>
            <p:ph idx="1"/>
          </p:nvPr>
        </p:nvSpPr>
        <p:spPr>
          <a:xfrm>
            <a:off x="457200" y="1600200"/>
            <a:ext cx="8229600" cy="4997152"/>
          </a:xfrm>
        </p:spPr>
        <p:txBody>
          <a:bodyPr>
            <a:normAutofit fontScale="92500"/>
          </a:bodyPr>
          <a:lstStyle/>
          <a:p>
            <a:pPr marL="0" indent="0">
              <a:lnSpc>
                <a:spcPct val="115000"/>
              </a:lnSpc>
              <a:buNone/>
              <a:defRPr/>
            </a:pPr>
            <a:r>
              <a:rPr lang="en-GB" altLang="en-US" sz="3000" dirty="0">
                <a:solidFill>
                  <a:schemeClr val="accent4">
                    <a:lumMod val="10000"/>
                  </a:schemeClr>
                </a:solidFill>
                <a:ea typeface="Calibri" panose="020F0502020204030204" pitchFamily="34" charset="0"/>
                <a:cs typeface="Times New Roman" pitchFamily="18" charset="0"/>
              </a:rPr>
              <a:t>Communities have the right to request to purchase, lease, manage or use land and buildings belonging to</a:t>
            </a:r>
            <a:r>
              <a:rPr lang="en-GB" altLang="en-US" sz="3000" b="1" dirty="0">
                <a:solidFill>
                  <a:schemeClr val="accent4">
                    <a:lumMod val="10000"/>
                  </a:schemeClr>
                </a:solidFill>
                <a:ea typeface="Calibri" pitchFamily="34" charset="0"/>
                <a:cs typeface="Times New Roman" pitchFamily="18" charset="0"/>
              </a:rPr>
              <a:t> local authorities and other Scottish public bodies</a:t>
            </a:r>
          </a:p>
          <a:p>
            <a:pPr>
              <a:lnSpc>
                <a:spcPct val="115000"/>
              </a:lnSpc>
              <a:defRPr/>
            </a:pPr>
            <a:r>
              <a:rPr lang="en-GB" altLang="en-US" sz="3000" dirty="0">
                <a:solidFill>
                  <a:schemeClr val="accent4">
                    <a:lumMod val="10000"/>
                  </a:schemeClr>
                </a:solidFill>
                <a:ea typeface="Calibri" pitchFamily="34" charset="0"/>
                <a:cs typeface="Times New Roman" pitchFamily="18" charset="0"/>
              </a:rPr>
              <a:t>The assets do not have to be on a “surplus to requirements” list</a:t>
            </a:r>
          </a:p>
          <a:p>
            <a:pPr>
              <a:lnSpc>
                <a:spcPct val="115000"/>
              </a:lnSpc>
              <a:defRPr/>
            </a:pPr>
            <a:r>
              <a:rPr lang="en-GB" altLang="en-US" sz="3000" b="1" dirty="0">
                <a:solidFill>
                  <a:schemeClr val="accent4">
                    <a:lumMod val="10000"/>
                  </a:schemeClr>
                </a:solidFill>
                <a:ea typeface="Calibri" pitchFamily="34" charset="0"/>
                <a:cs typeface="Times New Roman" pitchFamily="18" charset="0"/>
              </a:rPr>
              <a:t>Presumption of agreement </a:t>
            </a:r>
            <a:r>
              <a:rPr lang="en-GB" altLang="en-US" sz="3000" dirty="0">
                <a:solidFill>
                  <a:schemeClr val="accent4">
                    <a:lumMod val="10000"/>
                  </a:schemeClr>
                </a:solidFill>
                <a:ea typeface="Calibri" pitchFamily="34" charset="0"/>
                <a:cs typeface="Times New Roman" pitchFamily="18" charset="0"/>
              </a:rPr>
              <a:t>to requests unless reasonable grounds for refusal</a:t>
            </a:r>
          </a:p>
          <a:p>
            <a:pPr>
              <a:lnSpc>
                <a:spcPct val="115000"/>
              </a:lnSpc>
              <a:defRPr/>
            </a:pPr>
            <a:r>
              <a:rPr lang="en-GB" altLang="en-US" sz="3000" dirty="0">
                <a:solidFill>
                  <a:schemeClr val="accent4">
                    <a:lumMod val="10000"/>
                  </a:schemeClr>
                </a:solidFill>
                <a:ea typeface="Calibri" pitchFamily="34" charset="0"/>
                <a:cs typeface="Times New Roman" pitchFamily="18" charset="0"/>
              </a:rPr>
              <a:t>Asset Registers &amp; Annual Reports</a:t>
            </a:r>
          </a:p>
          <a:p>
            <a:pPr>
              <a:lnSpc>
                <a:spcPct val="115000"/>
              </a:lnSpc>
              <a:defRPr/>
            </a:pPr>
            <a:r>
              <a:rPr lang="en-GB" altLang="en-US" sz="3000" dirty="0">
                <a:solidFill>
                  <a:schemeClr val="accent4">
                    <a:lumMod val="10000"/>
                  </a:schemeClr>
                </a:solidFill>
                <a:ea typeface="Calibri" pitchFamily="34" charset="0"/>
                <a:cs typeface="Times New Roman" pitchFamily="18" charset="0"/>
              </a:rPr>
              <a:t>Clear timeframes for responses</a:t>
            </a:r>
          </a:p>
          <a:p>
            <a:endParaRPr lang="en-GB" sz="4000" dirty="0"/>
          </a:p>
          <a:p>
            <a:endParaRPr lang="en-GB" sz="4000" dirty="0"/>
          </a:p>
        </p:txBody>
      </p:sp>
      <p:sp>
        <p:nvSpPr>
          <p:cNvPr id="4" name="Slide Number Placeholder 3"/>
          <p:cNvSpPr>
            <a:spLocks noGrp="1"/>
          </p:cNvSpPr>
          <p:nvPr>
            <p:ph type="sldNum" sz="quarter" idx="12"/>
          </p:nvPr>
        </p:nvSpPr>
        <p:spPr/>
        <p:txBody>
          <a:bodyPr/>
          <a:lstStyle/>
          <a:p>
            <a:fld id="{20D04AD1-6859-4CCD-8D28-D0B45F9AEFD8}" type="slidenum">
              <a:rPr lang="en-GB" smtClean="0"/>
              <a:pPr/>
              <a:t>14</a:t>
            </a:fld>
            <a:endParaRPr lang="en-GB"/>
          </a:p>
        </p:txBody>
      </p:sp>
      <p:cxnSp>
        <p:nvCxnSpPr>
          <p:cNvPr id="6" name="Straight Connector 5"/>
          <p:cNvCxnSpPr/>
          <p:nvPr/>
        </p:nvCxnSpPr>
        <p:spPr>
          <a:xfrm>
            <a:off x="0" y="1556792"/>
            <a:ext cx="9144000"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89075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ndscape 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96385"/>
            <a:ext cx="9144000" cy="6461615"/>
          </a:xfrm>
          <a:prstGeom prst="rect">
            <a:avLst/>
          </a:prstGeom>
        </p:spPr>
      </p:pic>
    </p:spTree>
    <p:custDataLst>
      <p:tags r:id="rId1"/>
    </p:custDataLst>
    <p:extLst>
      <p:ext uri="{BB962C8B-B14F-4D97-AF65-F5344CB8AC3E}">
        <p14:creationId xmlns:p14="http://schemas.microsoft.com/office/powerpoint/2010/main" val="2578115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8459788" cy="633413"/>
          </a:xfrm>
        </p:spPr>
        <p:txBody>
          <a:bodyPr>
            <a:normAutofit fontScale="90000"/>
          </a:bodyPr>
          <a:lstStyle/>
          <a:p>
            <a:pPr algn="ctr" eaLnBrk="1" fontAlgn="auto" hangingPunct="1">
              <a:spcAft>
                <a:spcPts val="0"/>
              </a:spcAft>
              <a:defRPr/>
            </a:pPr>
            <a:r>
              <a:rPr lang="en-GB" altLang="en-US" dirty="0">
                <a:solidFill>
                  <a:srgbClr val="FF0000"/>
                </a:solidFill>
              </a:rPr>
              <a:t>But what  do they do?</a:t>
            </a:r>
          </a:p>
        </p:txBody>
      </p:sp>
      <p:sp>
        <p:nvSpPr>
          <p:cNvPr id="3" name="Content Placeholder 2"/>
          <p:cNvSpPr>
            <a:spLocks noGrp="1"/>
          </p:cNvSpPr>
          <p:nvPr>
            <p:ph idx="1"/>
          </p:nvPr>
        </p:nvSpPr>
        <p:spPr>
          <a:xfrm>
            <a:off x="20034" y="1052736"/>
            <a:ext cx="8785225" cy="5616029"/>
          </a:xfrm>
          <a:solidFill>
            <a:schemeClr val="bg1"/>
          </a:solidFill>
        </p:spPr>
        <p:txBody>
          <a:bodyPr rtlCol="0">
            <a:noAutofit/>
          </a:bodyPr>
          <a:lstStyle/>
          <a:p>
            <a:pPr marL="0" indent="0" algn="just" eaLnBrk="1" fontAlgn="auto" hangingPunct="1">
              <a:spcAft>
                <a:spcPts val="0"/>
              </a:spcAft>
              <a:buClr>
                <a:schemeClr val="accent1">
                  <a:lumMod val="60000"/>
                  <a:lumOff val="40000"/>
                </a:schemeClr>
              </a:buClr>
              <a:buFontTx/>
              <a:buNone/>
              <a:defRPr/>
            </a:pPr>
            <a:r>
              <a:rPr lang="en-GB" sz="1400" dirty="0"/>
              <a:t>Provide childcare, make benches, manage office space, teach ICT, support small businesses, cook healthy food, recycle paper, support other community organisations, employ people with special needs, manage community centres, </a:t>
            </a:r>
          </a:p>
          <a:p>
            <a:pPr marL="0" indent="0" algn="just" eaLnBrk="1" fontAlgn="auto" hangingPunct="1">
              <a:spcAft>
                <a:spcPts val="0"/>
              </a:spcAft>
              <a:buClr>
                <a:schemeClr val="accent1">
                  <a:lumMod val="60000"/>
                  <a:lumOff val="40000"/>
                </a:schemeClr>
              </a:buClr>
              <a:buFontTx/>
              <a:buNone/>
              <a:defRPr/>
            </a:pPr>
            <a:r>
              <a:rPr lang="en-GB" sz="1400" dirty="0"/>
              <a:t>run cinemas, build, sell and rent out houses, undertake youth work, repair and sell bicycles, provide home help schemes for older people, run community transport schemes, lobby Councils for improvements on behalf of local people, undertake consultancy work, run schools for excluded young people, manage parks and play areas, </a:t>
            </a:r>
          </a:p>
          <a:p>
            <a:pPr marL="0" indent="0" algn="just" eaLnBrk="1" fontAlgn="auto" hangingPunct="1">
              <a:spcAft>
                <a:spcPts val="0"/>
              </a:spcAft>
              <a:buClr>
                <a:schemeClr val="accent1">
                  <a:lumMod val="60000"/>
                  <a:lumOff val="40000"/>
                </a:schemeClr>
              </a:buClr>
              <a:buFontTx/>
              <a:buNone/>
              <a:defRPr/>
            </a:pPr>
            <a:r>
              <a:rPr lang="en-GB" sz="1400" dirty="0"/>
              <a:t>own restaurants and cafes and pizzerias, have festivals &amp; fun days &amp; Dickensian Christmas Fairs, run credit unions, support neighbourhood management and other local initiatives, prisoner of war camps and Scottish government nuclear bunker development, set up social enterprises, homework clubs, DJ Workshops, run community energy projects, </a:t>
            </a:r>
          </a:p>
          <a:p>
            <a:pPr marL="0" indent="0" algn="just" eaLnBrk="1" fontAlgn="auto" hangingPunct="1">
              <a:spcAft>
                <a:spcPts val="0"/>
              </a:spcAft>
              <a:buClr>
                <a:schemeClr val="accent1">
                  <a:lumMod val="60000"/>
                  <a:lumOff val="40000"/>
                </a:schemeClr>
              </a:buClr>
              <a:buFontTx/>
              <a:buNone/>
              <a:defRPr/>
            </a:pPr>
            <a:r>
              <a:rPr lang="en-GB" sz="1400" dirty="0"/>
              <a:t>five a side football, manage Healthy Living Centres, support local artists, swimming pools and gyms, provide wedding and conference facilities, create web-sites, regenerate market town centres, prisoner of war camps and Scottish government nuclear bunker development, teach basic skills English and Maths, run bed and breakfasts, lend money, employ local people, run play schemes, sports days, teach construction skills, manage sports facilities, </a:t>
            </a:r>
          </a:p>
          <a:p>
            <a:pPr marL="0" indent="0" algn="just" eaLnBrk="1" fontAlgn="auto" hangingPunct="1">
              <a:spcAft>
                <a:spcPts val="0"/>
              </a:spcAft>
              <a:buClr>
                <a:schemeClr val="accent1">
                  <a:lumMod val="60000"/>
                  <a:lumOff val="40000"/>
                </a:schemeClr>
              </a:buClr>
              <a:buFontTx/>
              <a:buNone/>
              <a:defRPr/>
            </a:pPr>
            <a:r>
              <a:rPr lang="en-GB" sz="1400" dirty="0"/>
              <a:t>provide a refuge for women, publish community newsletters, teach catering skills, support community radio, make soap and bath stuff, run community arts projects, manage renewable energy schemes, build green and affordable homes, manage grant funding, manage local markets and market halls, run community cohesion projects, manage street ranger schemes, install CCTV, </a:t>
            </a:r>
          </a:p>
          <a:p>
            <a:pPr marL="0" indent="0" algn="just" eaLnBrk="1" fontAlgn="auto" hangingPunct="1">
              <a:spcAft>
                <a:spcPts val="0"/>
              </a:spcAft>
              <a:buClr>
                <a:schemeClr val="accent1">
                  <a:lumMod val="60000"/>
                  <a:lumOff val="40000"/>
                </a:schemeClr>
              </a:buClr>
              <a:buFontTx/>
              <a:buNone/>
              <a:defRPr/>
            </a:pPr>
            <a:r>
              <a:rPr lang="en-GB" sz="1400" dirty="0"/>
              <a:t>own and manage shops, leisure centres, benefit advice and debt counselling, promote tourism, manage heritage sites, skills training, undertake social audits, own and run pubs and bars, build and manage a BMX track, run Archaeology survey companies, provide sets for film and television productions, manage allotments, make chocolate (and sell it to Selfridges!), build boats, run Tourist Information Centres, sheltered and special need housing, </a:t>
            </a:r>
          </a:p>
          <a:p>
            <a:pPr marL="0" indent="0" algn="just" eaLnBrk="1" fontAlgn="auto" hangingPunct="1">
              <a:spcAft>
                <a:spcPts val="0"/>
              </a:spcAft>
              <a:buClr>
                <a:schemeClr val="accent1">
                  <a:lumMod val="60000"/>
                  <a:lumOff val="40000"/>
                </a:schemeClr>
              </a:buClr>
              <a:buFontTx/>
              <a:buNone/>
              <a:defRPr/>
            </a:pPr>
            <a:r>
              <a:rPr lang="en-GB" sz="1400" dirty="0"/>
              <a:t>own abattoirs, provide ferry services, own cinemas and theatres and museums, event management, own a security company, run a taxi service, grow and sell food, support people to find work, own and manage harbours, deliver high speed broadband, smokehouses, airports, doulas… </a:t>
            </a:r>
            <a:r>
              <a:rPr lang="en-GB" sz="1400" dirty="0" err="1"/>
              <a:t>etc</a:t>
            </a:r>
            <a:r>
              <a:rPr lang="en-GB" sz="1400" dirty="0"/>
              <a:t> </a:t>
            </a:r>
            <a:r>
              <a:rPr lang="en-GB" sz="1400" dirty="0" err="1"/>
              <a:t>etc</a:t>
            </a:r>
            <a:endParaRPr lang="en-US" sz="1400" dirty="0"/>
          </a:p>
          <a:p>
            <a:pPr marL="274320" indent="-274320" eaLnBrk="1" fontAlgn="auto" hangingPunct="1">
              <a:spcAft>
                <a:spcPts val="0"/>
              </a:spcAft>
              <a:buClr>
                <a:schemeClr val="accent1">
                  <a:lumMod val="60000"/>
                  <a:lumOff val="40000"/>
                </a:schemeClr>
              </a:buClr>
              <a:defRPr/>
            </a:pPr>
            <a:endParaRPr lang="en-GB" sz="1400" dirty="0"/>
          </a:p>
        </p:txBody>
      </p:sp>
    </p:spTree>
    <p:custDataLst>
      <p:tags r:id="rId1"/>
    </p:custDataLst>
    <p:extLst>
      <p:ext uri="{BB962C8B-B14F-4D97-AF65-F5344CB8AC3E}">
        <p14:creationId xmlns:p14="http://schemas.microsoft.com/office/powerpoint/2010/main" val="3265627133"/>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solidFill>
                  <a:srgbClr val="FF0000"/>
                </a:solidFill>
              </a:rPr>
              <a:t>Characteristics of success</a:t>
            </a:r>
          </a:p>
        </p:txBody>
      </p:sp>
      <p:sp>
        <p:nvSpPr>
          <p:cNvPr id="3" name="Content Placeholder 2"/>
          <p:cNvSpPr>
            <a:spLocks noGrp="1"/>
          </p:cNvSpPr>
          <p:nvPr>
            <p:ph idx="1"/>
          </p:nvPr>
        </p:nvSpPr>
        <p:spPr>
          <a:xfrm>
            <a:off x="457200" y="1600200"/>
            <a:ext cx="8229600" cy="4997152"/>
          </a:xfrm>
        </p:spPr>
        <p:txBody>
          <a:bodyPr>
            <a:normAutofit fontScale="70000" lnSpcReduction="20000"/>
          </a:bodyPr>
          <a:lstStyle/>
          <a:p>
            <a:r>
              <a:rPr lang="en-GB" sz="4000" dirty="0"/>
              <a:t>Based on genuine community need</a:t>
            </a:r>
          </a:p>
          <a:p>
            <a:r>
              <a:rPr lang="en-GB" sz="4000" dirty="0"/>
              <a:t>The needs are identified and the right asset sought to meet those needs </a:t>
            </a:r>
          </a:p>
          <a:p>
            <a:r>
              <a:rPr lang="en-GB" sz="4000" dirty="0"/>
              <a:t>The business plan shows how the asset can ‘wash its face’ (grants, revenue – is there a market In that gap, SLAs)</a:t>
            </a:r>
          </a:p>
          <a:p>
            <a:r>
              <a:rPr lang="en-GB" sz="4000" dirty="0"/>
              <a:t>Being realistic about the condition of the building/land (contaminated.  beyond reasonable repair) </a:t>
            </a:r>
          </a:p>
          <a:p>
            <a:r>
              <a:rPr lang="en-GB" sz="4000" dirty="0"/>
              <a:t>Communication with the owner has been at an early stage and pro-active</a:t>
            </a:r>
          </a:p>
          <a:p>
            <a:r>
              <a:rPr lang="en-GB" sz="4000" dirty="0"/>
              <a:t>Making good use of free help and support ( COSS, TSIs, Business Gateway, Funders, SE networks)</a:t>
            </a:r>
          </a:p>
          <a:p>
            <a:endParaRPr lang="en-GB" sz="4000" dirty="0"/>
          </a:p>
          <a:p>
            <a:endParaRPr lang="en-GB" sz="4000" dirty="0"/>
          </a:p>
        </p:txBody>
      </p:sp>
      <p:sp>
        <p:nvSpPr>
          <p:cNvPr id="4" name="Slide Number Placeholder 3"/>
          <p:cNvSpPr>
            <a:spLocks noGrp="1"/>
          </p:cNvSpPr>
          <p:nvPr>
            <p:ph type="sldNum" sz="quarter" idx="12"/>
          </p:nvPr>
        </p:nvSpPr>
        <p:spPr/>
        <p:txBody>
          <a:bodyPr/>
          <a:lstStyle/>
          <a:p>
            <a:fld id="{20D04AD1-6859-4CCD-8D28-D0B45F9AEFD8}" type="slidenum">
              <a:rPr lang="en-GB" smtClean="0"/>
              <a:pPr/>
              <a:t>17</a:t>
            </a:fld>
            <a:endParaRPr lang="en-GB"/>
          </a:p>
        </p:txBody>
      </p:sp>
      <p:cxnSp>
        <p:nvCxnSpPr>
          <p:cNvPr id="6" name="Straight Connector 5"/>
          <p:cNvCxnSpPr/>
          <p:nvPr/>
        </p:nvCxnSpPr>
        <p:spPr>
          <a:xfrm>
            <a:off x="107504" y="1446213"/>
            <a:ext cx="9144000"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96060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a:solidFill>
                  <a:srgbClr val="FF0000"/>
                </a:solidFill>
              </a:rPr>
              <a:t>Challenges for Community Group and how you could help</a:t>
            </a:r>
          </a:p>
        </p:txBody>
      </p:sp>
      <p:sp>
        <p:nvSpPr>
          <p:cNvPr id="3" name="Content Placeholder 2"/>
          <p:cNvSpPr>
            <a:spLocks noGrp="1"/>
          </p:cNvSpPr>
          <p:nvPr>
            <p:ph idx="1"/>
          </p:nvPr>
        </p:nvSpPr>
        <p:spPr>
          <a:xfrm>
            <a:off x="457200" y="1916832"/>
            <a:ext cx="8229600" cy="4680520"/>
          </a:xfrm>
        </p:spPr>
        <p:txBody>
          <a:bodyPr>
            <a:normAutofit fontScale="92500" lnSpcReduction="20000"/>
          </a:bodyPr>
          <a:lstStyle/>
          <a:p>
            <a:r>
              <a:rPr lang="en-GB" dirty="0"/>
              <a:t>Finding the way in (SPOC)</a:t>
            </a:r>
          </a:p>
          <a:p>
            <a:r>
              <a:rPr lang="en-GB" dirty="0"/>
              <a:t>Securing early stage development finance </a:t>
            </a:r>
          </a:p>
          <a:p>
            <a:pPr lvl="1"/>
            <a:r>
              <a:rPr lang="en-GB" dirty="0"/>
              <a:t>Community consultation – legal costs - valuations</a:t>
            </a:r>
          </a:p>
          <a:p>
            <a:pPr lvl="1"/>
            <a:r>
              <a:rPr lang="en-GB" dirty="0"/>
              <a:t>Feasibility studies – options appraisals</a:t>
            </a:r>
          </a:p>
          <a:p>
            <a:r>
              <a:rPr lang="en-GB" dirty="0"/>
              <a:t>Dealing with overly bureaucratic processes</a:t>
            </a:r>
          </a:p>
          <a:p>
            <a:r>
              <a:rPr lang="en-GB" dirty="0"/>
              <a:t>Strain on volunteers</a:t>
            </a:r>
          </a:p>
          <a:p>
            <a:r>
              <a:rPr lang="en-GB" dirty="0"/>
              <a:t>Developing a sustainable proposition – business plan</a:t>
            </a:r>
          </a:p>
          <a:p>
            <a:r>
              <a:rPr lang="en-GB" dirty="0"/>
              <a:t>Securing  asset development finance</a:t>
            </a:r>
          </a:p>
          <a:p>
            <a:r>
              <a:rPr lang="en-GB" dirty="0"/>
              <a:t>Lease v ownership</a:t>
            </a:r>
          </a:p>
          <a:p>
            <a:endParaRPr lang="en-GB" sz="4000" dirty="0"/>
          </a:p>
        </p:txBody>
      </p:sp>
      <p:sp>
        <p:nvSpPr>
          <p:cNvPr id="4" name="Slide Number Placeholder 3"/>
          <p:cNvSpPr>
            <a:spLocks noGrp="1"/>
          </p:cNvSpPr>
          <p:nvPr>
            <p:ph type="sldNum" sz="quarter" idx="12"/>
          </p:nvPr>
        </p:nvSpPr>
        <p:spPr/>
        <p:txBody>
          <a:bodyPr/>
          <a:lstStyle/>
          <a:p>
            <a:fld id="{20D04AD1-6859-4CCD-8D28-D0B45F9AEFD8}" type="slidenum">
              <a:rPr lang="en-GB" smtClean="0"/>
              <a:pPr/>
              <a:t>18</a:t>
            </a:fld>
            <a:endParaRPr lang="en-GB"/>
          </a:p>
        </p:txBody>
      </p:sp>
      <p:cxnSp>
        <p:nvCxnSpPr>
          <p:cNvPr id="6" name="Straight Connector 5"/>
          <p:cNvCxnSpPr/>
          <p:nvPr/>
        </p:nvCxnSpPr>
        <p:spPr>
          <a:xfrm>
            <a:off x="0" y="1556792"/>
            <a:ext cx="9144000"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79934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solidFill>
                  <a:srgbClr val="FF0000"/>
                </a:solidFill>
              </a:rPr>
              <a:t>Challenges for Relevant Authorities</a:t>
            </a:r>
          </a:p>
        </p:txBody>
      </p:sp>
      <p:sp>
        <p:nvSpPr>
          <p:cNvPr id="3" name="Content Placeholder 2"/>
          <p:cNvSpPr>
            <a:spLocks noGrp="1"/>
          </p:cNvSpPr>
          <p:nvPr>
            <p:ph idx="1"/>
          </p:nvPr>
        </p:nvSpPr>
        <p:spPr>
          <a:xfrm>
            <a:off x="457200" y="1916832"/>
            <a:ext cx="8229600" cy="4680520"/>
          </a:xfrm>
        </p:spPr>
        <p:txBody>
          <a:bodyPr>
            <a:normAutofit fontScale="70000" lnSpcReduction="20000"/>
          </a:bodyPr>
          <a:lstStyle/>
          <a:p>
            <a:r>
              <a:rPr lang="en-GB" sz="4000" dirty="0"/>
              <a:t>No additional funds to make it work</a:t>
            </a:r>
          </a:p>
          <a:p>
            <a:r>
              <a:rPr lang="en-GB" sz="4000" dirty="0"/>
              <a:t>Knowledge of the Act </a:t>
            </a:r>
            <a:r>
              <a:rPr lang="en-GB" sz="4000" dirty="0" err="1"/>
              <a:t>eg</a:t>
            </a:r>
            <a:r>
              <a:rPr lang="en-GB" sz="4000" dirty="0"/>
              <a:t>  Stage 1/2</a:t>
            </a:r>
          </a:p>
          <a:p>
            <a:r>
              <a:rPr lang="en-GB" sz="4000" dirty="0"/>
              <a:t>Managing risk</a:t>
            </a:r>
          </a:p>
          <a:p>
            <a:r>
              <a:rPr lang="en-GB" sz="4000" dirty="0"/>
              <a:t>Communications – between departments and with community</a:t>
            </a:r>
          </a:p>
          <a:p>
            <a:r>
              <a:rPr lang="en-GB" sz="4000" dirty="0"/>
              <a:t>Assessing the application  - skills, business plan</a:t>
            </a:r>
          </a:p>
          <a:p>
            <a:r>
              <a:rPr lang="en-GB" sz="4000" dirty="0"/>
              <a:t>Agreeing and justifying   discount level based on community benefit</a:t>
            </a:r>
          </a:p>
          <a:p>
            <a:r>
              <a:rPr lang="en-GB" sz="4000" dirty="0"/>
              <a:t>Balancing social value v financial benefit</a:t>
            </a:r>
          </a:p>
          <a:p>
            <a:r>
              <a:rPr lang="en-GB" sz="4000" dirty="0"/>
              <a:t>Lack of trust and belief in community capacity</a:t>
            </a:r>
          </a:p>
          <a:p>
            <a:r>
              <a:rPr lang="en-GB" sz="4000" dirty="0"/>
              <a:t>Dealing with competing interests</a:t>
            </a:r>
          </a:p>
          <a:p>
            <a:endParaRPr lang="en-GB" sz="4000" dirty="0"/>
          </a:p>
        </p:txBody>
      </p:sp>
      <p:sp>
        <p:nvSpPr>
          <p:cNvPr id="4" name="Slide Number Placeholder 3"/>
          <p:cNvSpPr>
            <a:spLocks noGrp="1"/>
          </p:cNvSpPr>
          <p:nvPr>
            <p:ph type="sldNum" sz="quarter" idx="12"/>
          </p:nvPr>
        </p:nvSpPr>
        <p:spPr/>
        <p:txBody>
          <a:bodyPr/>
          <a:lstStyle/>
          <a:p>
            <a:fld id="{20D04AD1-6859-4CCD-8D28-D0B45F9AEFD8}" type="slidenum">
              <a:rPr lang="en-GB" smtClean="0"/>
              <a:pPr/>
              <a:t>19</a:t>
            </a:fld>
            <a:endParaRPr lang="en-GB"/>
          </a:p>
        </p:txBody>
      </p:sp>
      <p:cxnSp>
        <p:nvCxnSpPr>
          <p:cNvPr id="6" name="Straight Connector 5"/>
          <p:cNvCxnSpPr/>
          <p:nvPr/>
        </p:nvCxnSpPr>
        <p:spPr>
          <a:xfrm>
            <a:off x="0" y="1556792"/>
            <a:ext cx="9144000"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40021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080" y="0"/>
            <a:ext cx="9155797" cy="6858000"/>
            <a:chOff x="-9080" y="0"/>
            <a:chExt cx="9155797" cy="6648822"/>
          </a:xfrm>
        </p:grpSpPr>
        <p:pic>
          <p:nvPicPr>
            <p:cNvPr id="7" name="Picture 6"/>
            <p:cNvPicPr>
              <a:picLocks noChangeAspect="1"/>
            </p:cNvPicPr>
            <p:nvPr/>
          </p:nvPicPr>
          <p:blipFill rotWithShape="1">
            <a:blip r:embed="rId3"/>
            <a:srcRect r="388"/>
            <a:stretch/>
          </p:blipFill>
          <p:spPr>
            <a:xfrm>
              <a:off x="-7937" y="0"/>
              <a:ext cx="9154654" cy="3400425"/>
            </a:xfrm>
            <a:prstGeom prst="rect">
              <a:avLst/>
            </a:prstGeom>
          </p:spPr>
        </p:pic>
        <p:pic>
          <p:nvPicPr>
            <p:cNvPr id="8" name="Picture 7"/>
            <p:cNvPicPr>
              <a:picLocks noChangeAspect="1"/>
            </p:cNvPicPr>
            <p:nvPr/>
          </p:nvPicPr>
          <p:blipFill rotWithShape="1">
            <a:blip r:embed="rId4"/>
            <a:srcRect r="1174"/>
            <a:stretch/>
          </p:blipFill>
          <p:spPr>
            <a:xfrm>
              <a:off x="-9080" y="3372222"/>
              <a:ext cx="9153079" cy="3276600"/>
            </a:xfrm>
            <a:prstGeom prst="rect">
              <a:avLst/>
            </a:prstGeom>
          </p:spPr>
        </p:pic>
      </p:grpSp>
      <p:sp>
        <p:nvSpPr>
          <p:cNvPr id="4" name="Rectangle 3"/>
          <p:cNvSpPr/>
          <p:nvPr/>
        </p:nvSpPr>
        <p:spPr>
          <a:xfrm>
            <a:off x="1115616" y="764704"/>
            <a:ext cx="7632848" cy="1200329"/>
          </a:xfrm>
          <a:prstGeom prst="rect">
            <a:avLst/>
          </a:prstGeom>
        </p:spPr>
        <p:txBody>
          <a:bodyPr wrap="square">
            <a:spAutoFit/>
          </a:bodyPr>
          <a:lstStyle/>
          <a:p>
            <a:r>
              <a:rPr lang="en-GB" sz="3600" b="1" dirty="0" smtClean="0">
                <a:solidFill>
                  <a:srgbClr val="000000"/>
                </a:solidFill>
                <a:latin typeface="Calibri" panose="020F0502020204030204" pitchFamily="34" charset="0"/>
              </a:rPr>
              <a:t>Introduction and </a:t>
            </a:r>
            <a:r>
              <a:rPr lang="en-GB" sz="3600" b="1" dirty="0">
                <a:solidFill>
                  <a:srgbClr val="000000"/>
                </a:solidFill>
                <a:latin typeface="Calibri" panose="020F0502020204030204" pitchFamily="34" charset="0"/>
              </a:rPr>
              <a:t>overview of the </a:t>
            </a:r>
            <a:r>
              <a:rPr lang="en-GB" sz="3600" b="1" dirty="0" smtClean="0">
                <a:solidFill>
                  <a:srgbClr val="000000"/>
                </a:solidFill>
                <a:latin typeface="Calibri" panose="020F0502020204030204" pitchFamily="34" charset="0"/>
              </a:rPr>
              <a:t>day</a:t>
            </a:r>
            <a:br>
              <a:rPr lang="en-GB" sz="3600" b="1" dirty="0" smtClean="0">
                <a:solidFill>
                  <a:srgbClr val="000000"/>
                </a:solidFill>
                <a:latin typeface="Calibri" panose="020F0502020204030204" pitchFamily="34" charset="0"/>
              </a:rPr>
            </a:br>
            <a:endParaRPr lang="en-GB" sz="3600" b="1" dirty="0"/>
          </a:p>
        </p:txBody>
      </p:sp>
      <p:sp>
        <p:nvSpPr>
          <p:cNvPr id="5" name="Rectangle 4"/>
          <p:cNvSpPr/>
          <p:nvPr/>
        </p:nvSpPr>
        <p:spPr>
          <a:xfrm>
            <a:off x="1907704" y="2469089"/>
            <a:ext cx="5472608" cy="1384995"/>
          </a:xfrm>
          <a:prstGeom prst="rect">
            <a:avLst/>
          </a:prstGeom>
        </p:spPr>
        <p:txBody>
          <a:bodyPr wrap="square">
            <a:spAutoFit/>
          </a:bodyPr>
          <a:lstStyle/>
          <a:p>
            <a:pPr algn="ctr"/>
            <a:r>
              <a:rPr lang="en-GB" sz="2800" dirty="0">
                <a:solidFill>
                  <a:srgbClr val="000000"/>
                </a:solidFill>
                <a:latin typeface="Calibri" panose="020F0502020204030204" pitchFamily="34" charset="0"/>
              </a:rPr>
              <a:t>Graham </a:t>
            </a:r>
            <a:r>
              <a:rPr lang="en-GB" sz="2800" dirty="0" err="1">
                <a:solidFill>
                  <a:srgbClr val="000000"/>
                </a:solidFill>
                <a:latin typeface="Calibri" panose="020F0502020204030204" pitchFamily="34" charset="0"/>
              </a:rPr>
              <a:t>Hewitson</a:t>
            </a:r>
            <a:r>
              <a:rPr lang="en-GB" sz="2800" dirty="0">
                <a:solidFill>
                  <a:srgbClr val="000000"/>
                </a:solidFill>
                <a:latin typeface="Calibri" panose="020F0502020204030204" pitchFamily="34" charset="0"/>
              </a:rPr>
              <a:t> </a:t>
            </a:r>
            <a:r>
              <a:rPr lang="en-GB" sz="2800" dirty="0" smtClean="0">
                <a:solidFill>
                  <a:srgbClr val="000000"/>
                </a:solidFill>
                <a:latin typeface="Calibri" panose="020F0502020204030204" pitchFamily="34" charset="0"/>
              </a:rPr>
              <a:t/>
            </a:r>
            <a:br>
              <a:rPr lang="en-GB" sz="2800" dirty="0" smtClean="0">
                <a:solidFill>
                  <a:srgbClr val="000000"/>
                </a:solidFill>
                <a:latin typeface="Calibri" panose="020F0502020204030204" pitchFamily="34" charset="0"/>
              </a:rPr>
            </a:br>
            <a:r>
              <a:rPr lang="en-GB" sz="2800" dirty="0" smtClean="0">
                <a:solidFill>
                  <a:srgbClr val="000000"/>
                </a:solidFill>
                <a:latin typeface="Calibri" panose="020F0502020204030204" pitchFamily="34" charset="0"/>
              </a:rPr>
              <a:t>Service </a:t>
            </a:r>
            <a:r>
              <a:rPr lang="en-GB" sz="2800" dirty="0">
                <a:solidFill>
                  <a:srgbClr val="000000"/>
                </a:solidFill>
                <a:latin typeface="Calibri" panose="020F0502020204030204" pitchFamily="34" charset="0"/>
              </a:rPr>
              <a:t>Manager, </a:t>
            </a:r>
            <a:r>
              <a:rPr lang="en-GB" sz="2800" dirty="0" smtClean="0">
                <a:solidFill>
                  <a:srgbClr val="000000"/>
                </a:solidFill>
                <a:latin typeface="Calibri" panose="020F0502020204030204" pitchFamily="34" charset="0"/>
              </a:rPr>
              <a:t>Communities</a:t>
            </a:r>
            <a:br>
              <a:rPr lang="en-GB" sz="2800" dirty="0" smtClean="0">
                <a:solidFill>
                  <a:srgbClr val="000000"/>
                </a:solidFill>
                <a:latin typeface="Calibri" panose="020F0502020204030204" pitchFamily="34" charset="0"/>
              </a:rPr>
            </a:br>
            <a:r>
              <a:rPr lang="en-GB" sz="2800" dirty="0" smtClean="0">
                <a:solidFill>
                  <a:srgbClr val="000000"/>
                </a:solidFill>
                <a:latin typeface="Calibri" panose="020F0502020204030204" pitchFamily="34" charset="0"/>
              </a:rPr>
              <a:t>Angus </a:t>
            </a:r>
            <a:r>
              <a:rPr lang="en-GB" sz="2800" dirty="0">
                <a:solidFill>
                  <a:srgbClr val="000000"/>
                </a:solidFill>
                <a:latin typeface="Calibri" panose="020F0502020204030204" pitchFamily="34" charset="0"/>
              </a:rPr>
              <a:t>Council </a:t>
            </a:r>
            <a:endParaRPr lang="en-GB" sz="28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768" y="4369907"/>
            <a:ext cx="1832992" cy="18329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Rectangle 2"/>
          <p:cNvSpPr/>
          <p:nvPr/>
        </p:nvSpPr>
        <p:spPr>
          <a:xfrm>
            <a:off x="2555776" y="4695761"/>
            <a:ext cx="5688632" cy="1323439"/>
          </a:xfrm>
          <a:prstGeom prst="rect">
            <a:avLst/>
          </a:prstGeom>
        </p:spPr>
        <p:txBody>
          <a:bodyPr wrap="square">
            <a:spAutoFit/>
          </a:bodyPr>
          <a:lstStyle/>
          <a:p>
            <a:pPr algn="ctr"/>
            <a:r>
              <a:rPr lang="en-GB" sz="2000" i="1" dirty="0">
                <a:latin typeface="Default Sans Serif,Verdana,Arial,Helvetica,sans-serif"/>
              </a:rPr>
              <a:t>Y</a:t>
            </a:r>
            <a:r>
              <a:rPr lang="en-GB" sz="2000" i="1" dirty="0" smtClean="0">
                <a:latin typeface="Default Sans Serif,Verdana,Arial,Helvetica,sans-serif"/>
              </a:rPr>
              <a:t>our </a:t>
            </a:r>
            <a:r>
              <a:rPr lang="en-GB" sz="2000" i="1" dirty="0">
                <a:latin typeface="Default Sans Serif,Verdana,Arial,Helvetica,sans-serif"/>
              </a:rPr>
              <a:t>professional body (free to join!) </a:t>
            </a:r>
            <a:r>
              <a:rPr lang="en-GB" sz="2000" i="1" dirty="0" smtClean="0">
                <a:latin typeface="Default Sans Serif,Verdana,Arial,Helvetica,sans-serif"/>
              </a:rPr>
              <a:t/>
            </a:r>
            <a:br>
              <a:rPr lang="en-GB" sz="2000" i="1" dirty="0" smtClean="0">
                <a:latin typeface="Default Sans Serif,Verdana,Arial,Helvetica,sans-serif"/>
              </a:rPr>
            </a:br>
            <a:r>
              <a:rPr lang="en-GB" sz="2000" i="1" dirty="0" smtClean="0">
                <a:latin typeface="Default Sans Serif,Verdana,Arial,Helvetica,sans-serif"/>
              </a:rPr>
              <a:t/>
            </a:r>
            <a:br>
              <a:rPr lang="en-GB" sz="2000" i="1" dirty="0" smtClean="0">
                <a:latin typeface="Default Sans Serif,Verdana,Arial,Helvetica,sans-serif"/>
              </a:rPr>
            </a:br>
            <a:r>
              <a:rPr lang="en-GB" sz="2000" i="1" dirty="0" smtClean="0">
                <a:latin typeface="Default Sans Serif,Verdana,Arial,Helvetica,sans-serif"/>
              </a:rPr>
              <a:t>Competence </a:t>
            </a:r>
            <a:r>
              <a:rPr lang="en-GB" sz="2000" i="1" dirty="0">
                <a:latin typeface="Default Sans Serif,Verdana,Arial,Helvetica,sans-serif"/>
              </a:rPr>
              <a:t>'Facilitate and Promote Community Empowerment', and 5 hours </a:t>
            </a:r>
            <a:r>
              <a:rPr lang="en-GB" sz="2000" i="1" dirty="0" smtClean="0">
                <a:latin typeface="Default Sans Serif,Verdana,Arial,Helvetica,sans-serif"/>
              </a:rPr>
              <a:t>CPD </a:t>
            </a:r>
            <a:endParaRPr lang="en-GB" sz="2000" i="1" dirty="0"/>
          </a:p>
        </p:txBody>
      </p:sp>
    </p:spTree>
    <p:custDataLst>
      <p:tags r:id="rId1"/>
    </p:custDataLst>
    <p:extLst>
      <p:ext uri="{BB962C8B-B14F-4D97-AF65-F5344CB8AC3E}">
        <p14:creationId xmlns:p14="http://schemas.microsoft.com/office/powerpoint/2010/main" val="19250144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solidFill>
                  <a:srgbClr val="FF0000"/>
                </a:solidFill>
              </a:rPr>
              <a:t>Opportunities</a:t>
            </a:r>
          </a:p>
        </p:txBody>
      </p:sp>
      <p:sp>
        <p:nvSpPr>
          <p:cNvPr id="3" name="Content Placeholder 2"/>
          <p:cNvSpPr>
            <a:spLocks noGrp="1"/>
          </p:cNvSpPr>
          <p:nvPr>
            <p:ph idx="1"/>
          </p:nvPr>
        </p:nvSpPr>
        <p:spPr>
          <a:xfrm>
            <a:off x="457200" y="1916832"/>
            <a:ext cx="8229600" cy="4680520"/>
          </a:xfrm>
        </p:spPr>
        <p:txBody>
          <a:bodyPr>
            <a:normAutofit/>
          </a:bodyPr>
          <a:lstStyle/>
          <a:p>
            <a:r>
              <a:rPr lang="en-GB" sz="2400" dirty="0">
                <a:ea typeface="ＭＳ Ｐゴシック" pitchFamily="35" charset="-128"/>
              </a:rPr>
              <a:t>Assist with budgetary pressures</a:t>
            </a:r>
          </a:p>
          <a:p>
            <a:r>
              <a:rPr lang="en-GB" sz="2400" dirty="0">
                <a:ea typeface="ＭＳ Ｐゴシック" pitchFamily="35" charset="-128"/>
              </a:rPr>
              <a:t>Greater efficiency through the rationalisation of property portfolio &amp; service delivery.</a:t>
            </a:r>
          </a:p>
          <a:p>
            <a:r>
              <a:rPr lang="en-GB" sz="2400" dirty="0">
                <a:ea typeface="ＭＳ Ｐゴシック" pitchFamily="35" charset="-128"/>
              </a:rPr>
              <a:t>Contributes to council objectives:</a:t>
            </a:r>
          </a:p>
          <a:p>
            <a:pPr marL="971550" lvl="1" indent="-514350">
              <a:buClr>
                <a:srgbClr val="FF6600"/>
              </a:buClr>
              <a:buFont typeface="Courier New" pitchFamily="35" charset="0"/>
              <a:buChar char="o"/>
            </a:pPr>
            <a:r>
              <a:rPr lang="en-GB" sz="2400" dirty="0">
                <a:ea typeface="ＭＳ Ｐゴシック" pitchFamily="35" charset="-128"/>
              </a:rPr>
              <a:t>long-term transformation of communities </a:t>
            </a:r>
          </a:p>
          <a:p>
            <a:pPr marL="971550" lvl="1" indent="-514350">
              <a:buClr>
                <a:srgbClr val="FF6600"/>
              </a:buClr>
              <a:buFont typeface="Courier New" pitchFamily="35" charset="0"/>
              <a:buChar char="o"/>
            </a:pPr>
            <a:r>
              <a:rPr lang="en-GB" sz="2400" dirty="0">
                <a:ea typeface="ＭＳ Ｐゴシック" pitchFamily="35" charset="-128"/>
              </a:rPr>
              <a:t>more confident /sustainable  community organisations</a:t>
            </a:r>
          </a:p>
          <a:p>
            <a:pPr marL="971550" lvl="1" indent="-514350">
              <a:buClr>
                <a:srgbClr val="FF6600"/>
              </a:buClr>
              <a:buFont typeface="Courier New" pitchFamily="35" charset="0"/>
              <a:buChar char="o"/>
            </a:pPr>
            <a:r>
              <a:rPr lang="en-GB" sz="2400" dirty="0">
                <a:ea typeface="ＭＳ Ｐゴシック" pitchFamily="35" charset="-128"/>
              </a:rPr>
              <a:t>opportunities for learning and capacity building</a:t>
            </a:r>
          </a:p>
          <a:p>
            <a:pPr marL="971550" lvl="1" indent="-514350">
              <a:buClr>
                <a:srgbClr val="FF6600"/>
              </a:buClr>
              <a:buFont typeface="Courier New" pitchFamily="35" charset="0"/>
              <a:buChar char="o"/>
            </a:pPr>
            <a:r>
              <a:rPr lang="en-GB" sz="2400" dirty="0">
                <a:ea typeface="ＭＳ Ｐゴシック" pitchFamily="35" charset="-128"/>
              </a:rPr>
              <a:t>New local delivery partners/collaborations.</a:t>
            </a:r>
          </a:p>
          <a:p>
            <a:endParaRPr lang="en-GB" sz="4000" dirty="0"/>
          </a:p>
        </p:txBody>
      </p:sp>
      <p:sp>
        <p:nvSpPr>
          <p:cNvPr id="4" name="Slide Number Placeholder 3"/>
          <p:cNvSpPr>
            <a:spLocks noGrp="1"/>
          </p:cNvSpPr>
          <p:nvPr>
            <p:ph type="sldNum" sz="quarter" idx="12"/>
          </p:nvPr>
        </p:nvSpPr>
        <p:spPr/>
        <p:txBody>
          <a:bodyPr/>
          <a:lstStyle/>
          <a:p>
            <a:fld id="{20D04AD1-6859-4CCD-8D28-D0B45F9AEFD8}" type="slidenum">
              <a:rPr lang="en-GB" smtClean="0"/>
              <a:pPr/>
              <a:t>20</a:t>
            </a:fld>
            <a:endParaRPr lang="en-GB"/>
          </a:p>
        </p:txBody>
      </p:sp>
      <p:cxnSp>
        <p:nvCxnSpPr>
          <p:cNvPr id="6" name="Straight Connector 5"/>
          <p:cNvCxnSpPr/>
          <p:nvPr/>
        </p:nvCxnSpPr>
        <p:spPr>
          <a:xfrm>
            <a:off x="0" y="1556792"/>
            <a:ext cx="9144000"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30477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55676" y="36003"/>
            <a:ext cx="5715000" cy="857250"/>
          </a:xfrm>
        </p:spPr>
        <p:txBody>
          <a:bodyPr/>
          <a:lstStyle/>
          <a:p>
            <a:r>
              <a:rPr lang="en-US" dirty="0"/>
              <a:t>Maud story</a:t>
            </a:r>
          </a:p>
        </p:txBody>
      </p:sp>
      <p:pic>
        <p:nvPicPr>
          <p:cNvPr id="11" name="Picture 10" descr="Maud before.jpg"/>
          <p:cNvPicPr>
            <a:picLocks noChangeAspect="1"/>
          </p:cNvPicPr>
          <p:nvPr/>
        </p:nvPicPr>
        <p:blipFill>
          <a:blip r:embed="rId4" cstate="print"/>
          <a:stretch>
            <a:fillRect/>
          </a:stretch>
        </p:blipFill>
        <p:spPr>
          <a:xfrm>
            <a:off x="323528" y="1394801"/>
            <a:ext cx="8717296" cy="5377474"/>
          </a:xfrm>
          <a:prstGeom prst="rect">
            <a:avLst/>
          </a:prstGeom>
        </p:spPr>
      </p:pic>
      <p:sp>
        <p:nvSpPr>
          <p:cNvPr id="4" name="TextBox 3"/>
          <p:cNvSpPr txBox="1"/>
          <p:nvPr/>
        </p:nvSpPr>
        <p:spPr>
          <a:xfrm>
            <a:off x="2519772" y="1700809"/>
            <a:ext cx="4644516" cy="4154984"/>
          </a:xfrm>
          <a:prstGeom prst="rect">
            <a:avLst/>
          </a:prstGeom>
          <a:solidFill>
            <a:schemeClr val="bg1"/>
          </a:solidFill>
        </p:spPr>
        <p:txBody>
          <a:bodyPr wrap="square" rtlCol="0">
            <a:spAutoFit/>
          </a:bodyPr>
          <a:lstStyle/>
          <a:p>
            <a:pPr>
              <a:buFont typeface="Arial" pitchFamily="34" charset="0"/>
              <a:buChar char="•"/>
            </a:pPr>
            <a:r>
              <a:rPr lang="en-GB" sz="2100" dirty="0"/>
              <a:t>Lack of employment opportunities</a:t>
            </a:r>
          </a:p>
          <a:p>
            <a:pPr>
              <a:buFont typeface="Arial" pitchFamily="34" charset="0"/>
              <a:buChar char="•"/>
            </a:pPr>
            <a:r>
              <a:rPr lang="en-GB" sz="2100" dirty="0"/>
              <a:t>Difficulty in accessing services – poor transport links</a:t>
            </a:r>
          </a:p>
          <a:p>
            <a:pPr>
              <a:buFont typeface="Arial" pitchFamily="34" charset="0"/>
              <a:buChar char="•"/>
            </a:pPr>
            <a:r>
              <a:rPr lang="en-GB" sz="2100" dirty="0"/>
              <a:t>Problem with empty shop units</a:t>
            </a:r>
          </a:p>
          <a:p>
            <a:pPr>
              <a:buFont typeface="Arial" pitchFamily="34" charset="0"/>
              <a:buChar char="•"/>
            </a:pPr>
            <a:r>
              <a:rPr lang="en-GB" sz="2100" dirty="0"/>
              <a:t>Centre of village becoming an eyesore</a:t>
            </a:r>
          </a:p>
          <a:p>
            <a:pPr>
              <a:buFont typeface="Arial" pitchFamily="34" charset="0"/>
              <a:buChar char="•"/>
            </a:pPr>
            <a:r>
              <a:rPr lang="en-GB" sz="2100" dirty="0"/>
              <a:t>Lack of leisure facilities</a:t>
            </a:r>
          </a:p>
          <a:p>
            <a:pPr>
              <a:buFont typeface="Arial" pitchFamily="34" charset="0"/>
              <a:buChar char="•"/>
            </a:pPr>
            <a:r>
              <a:rPr lang="en-GB" sz="2100" dirty="0"/>
              <a:t>No incentive for people to move to Maud</a:t>
            </a:r>
          </a:p>
          <a:p>
            <a:pPr>
              <a:buFont typeface="Arial" pitchFamily="34" charset="0"/>
              <a:buChar char="•"/>
            </a:pPr>
            <a:endParaRPr lang="en-GB" sz="2700" dirty="0"/>
          </a:p>
          <a:p>
            <a:pPr>
              <a:buFont typeface="Arial" pitchFamily="34" charset="0"/>
              <a:buChar char="•"/>
            </a:pPr>
            <a:endParaRPr lang="en-GB" sz="2700" dirty="0"/>
          </a:p>
        </p:txBody>
      </p:sp>
    </p:spTree>
    <p:custDataLst>
      <p:tags r:id="rId1"/>
    </p:custDataLst>
    <p:extLst>
      <p:ext uri="{BB962C8B-B14F-4D97-AF65-F5344CB8AC3E}">
        <p14:creationId xmlns:p14="http://schemas.microsoft.com/office/powerpoint/2010/main" val="40003677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14500" y="345397"/>
            <a:ext cx="6601916" cy="857250"/>
          </a:xfrm>
        </p:spPr>
        <p:txBody>
          <a:bodyPr/>
          <a:lstStyle/>
          <a:p>
            <a:r>
              <a:rPr lang="en-US" dirty="0">
                <a:solidFill>
                  <a:schemeClr val="tx1">
                    <a:lumMod val="95000"/>
                    <a:lumOff val="5000"/>
                  </a:schemeClr>
                </a:solidFill>
              </a:rPr>
              <a:t>Planning for Real identified</a:t>
            </a:r>
            <a:r>
              <a:rPr lang="en-US" dirty="0"/>
              <a:t>: </a:t>
            </a:r>
          </a:p>
        </p:txBody>
      </p:sp>
      <p:pic>
        <p:nvPicPr>
          <p:cNvPr id="11" name="Picture 10" descr="Maud before.jpg"/>
          <p:cNvPicPr>
            <a:picLocks noChangeAspect="1"/>
          </p:cNvPicPr>
          <p:nvPr/>
        </p:nvPicPr>
        <p:blipFill>
          <a:blip r:embed="rId4" cstate="print"/>
          <a:stretch>
            <a:fillRect/>
          </a:stretch>
        </p:blipFill>
        <p:spPr>
          <a:xfrm>
            <a:off x="446812" y="1556792"/>
            <a:ext cx="8250376" cy="5089442"/>
          </a:xfrm>
          <a:prstGeom prst="rect">
            <a:avLst/>
          </a:prstGeom>
        </p:spPr>
      </p:pic>
      <p:sp>
        <p:nvSpPr>
          <p:cNvPr id="4" name="TextBox 3"/>
          <p:cNvSpPr txBox="1"/>
          <p:nvPr/>
        </p:nvSpPr>
        <p:spPr>
          <a:xfrm>
            <a:off x="2627784" y="1692581"/>
            <a:ext cx="4644516" cy="4385816"/>
          </a:xfrm>
          <a:prstGeom prst="rect">
            <a:avLst/>
          </a:prstGeom>
          <a:solidFill>
            <a:schemeClr val="bg1"/>
          </a:solidFill>
        </p:spPr>
        <p:txBody>
          <a:bodyPr wrap="square" rtlCol="0">
            <a:spAutoFit/>
          </a:bodyPr>
          <a:lstStyle/>
          <a:p>
            <a:pPr>
              <a:buFont typeface="Arial" pitchFamily="34" charset="0"/>
              <a:buChar char="•"/>
            </a:pPr>
            <a:r>
              <a:rPr lang="en-GB" sz="2100" dirty="0"/>
              <a:t>Develop a centrepiece for the village</a:t>
            </a:r>
          </a:p>
          <a:p>
            <a:pPr>
              <a:buFont typeface="Arial" pitchFamily="34" charset="0"/>
              <a:buChar char="•"/>
            </a:pPr>
            <a:r>
              <a:rPr lang="en-GB" sz="2100" dirty="0"/>
              <a:t>Generate a sense of community and ownership</a:t>
            </a:r>
          </a:p>
          <a:p>
            <a:pPr>
              <a:buFont typeface="Arial" pitchFamily="34" charset="0"/>
              <a:buChar char="•"/>
            </a:pPr>
            <a:r>
              <a:rPr lang="en-GB" sz="2100" dirty="0"/>
              <a:t>Encourage social inclusion of all groups in the village</a:t>
            </a:r>
          </a:p>
          <a:p>
            <a:pPr>
              <a:buFont typeface="Arial" pitchFamily="34" charset="0"/>
              <a:buChar char="•"/>
            </a:pPr>
            <a:r>
              <a:rPr lang="en-GB" sz="2100" dirty="0"/>
              <a:t>Create sustainable and financially viable facilities for the benefit of the community</a:t>
            </a:r>
          </a:p>
          <a:p>
            <a:pPr>
              <a:buFont typeface="Arial" pitchFamily="34" charset="0"/>
              <a:buChar char="•"/>
            </a:pPr>
            <a:r>
              <a:rPr lang="en-GB" sz="2100" dirty="0"/>
              <a:t>Create local employment opportunities</a:t>
            </a:r>
          </a:p>
          <a:p>
            <a:pPr>
              <a:buFont typeface="Arial" pitchFamily="34" charset="0"/>
              <a:buChar char="•"/>
            </a:pPr>
            <a:r>
              <a:rPr lang="en-GB" sz="2100" dirty="0"/>
              <a:t>Give the village back its heart  </a:t>
            </a:r>
          </a:p>
          <a:p>
            <a:pPr>
              <a:buFont typeface="Arial" pitchFamily="34" charset="0"/>
              <a:buChar char="•"/>
            </a:pPr>
            <a:endParaRPr lang="en-GB" sz="2700" dirty="0"/>
          </a:p>
        </p:txBody>
      </p:sp>
    </p:spTree>
    <p:custDataLst>
      <p:tags r:id="rId1"/>
    </p:custDataLst>
    <p:extLst>
      <p:ext uri="{BB962C8B-B14F-4D97-AF65-F5344CB8AC3E}">
        <p14:creationId xmlns:p14="http://schemas.microsoft.com/office/powerpoint/2010/main" val="34007457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85800" y="221904"/>
            <a:ext cx="8229600" cy="633412"/>
          </a:xfrm>
        </p:spPr>
        <p:txBody>
          <a:bodyPr>
            <a:normAutofit fontScale="90000"/>
          </a:bodyPr>
          <a:lstStyle/>
          <a:p>
            <a:r>
              <a:rPr lang="en-GB" altLang="en-US" dirty="0">
                <a:solidFill>
                  <a:schemeClr val="tx1">
                    <a:lumMod val="95000"/>
                    <a:lumOff val="5000"/>
                  </a:schemeClr>
                </a:solidFill>
                <a:latin typeface="Brush Script MT" pitchFamily="66" charset="0"/>
              </a:rPr>
              <a:t>Phase 1 – The Community Garden</a:t>
            </a:r>
          </a:p>
        </p:txBody>
      </p:sp>
      <p:pic>
        <p:nvPicPr>
          <p:cNvPr id="12291" name="Content Placeholder 4" descr="P1010014.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39750" y="4293096"/>
            <a:ext cx="3529012" cy="2447925"/>
          </a:xfrm>
        </p:spPr>
      </p:pic>
      <p:pic>
        <p:nvPicPr>
          <p:cNvPr id="12292" name="Picture 2" descr="gardens_in_blo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3" y="1435001"/>
            <a:ext cx="3743325"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P101001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12543" y="4293096"/>
            <a:ext cx="3671887"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C:\Users\victoria\Pictures\2006-12-14 001\Maud Village Trust\Drystane Dyke Buiding\Drystane Dyke Buiding 0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800" y="1412776"/>
            <a:ext cx="3816350"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2410463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0" y="274638"/>
            <a:ext cx="9144000" cy="1143000"/>
          </a:xfrm>
        </p:spPr>
        <p:txBody>
          <a:bodyPr/>
          <a:lstStyle/>
          <a:p>
            <a:r>
              <a:rPr lang="en-GB" altLang="en-US" sz="3200" dirty="0">
                <a:solidFill>
                  <a:schemeClr val="tx1">
                    <a:lumMod val="95000"/>
                    <a:lumOff val="5000"/>
                  </a:schemeClr>
                </a:solidFill>
                <a:latin typeface="Brush Script MT" pitchFamily="66" charset="0"/>
              </a:rPr>
              <a:t>Phase 2 – Cornerstone &amp; Community Service Centre</a:t>
            </a:r>
          </a:p>
        </p:txBody>
      </p:sp>
      <p:pic>
        <p:nvPicPr>
          <p:cNvPr id="13315" name="Picture 2" descr="C:\Users\victoria\Pictures\2010-07-17 001\P1010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41" y="1628800"/>
            <a:ext cx="4804574" cy="360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0209201115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0815" y="3284984"/>
            <a:ext cx="4301710" cy="3346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47322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32593" y="53752"/>
            <a:ext cx="9144000" cy="1143000"/>
          </a:xfrm>
        </p:spPr>
        <p:txBody>
          <a:bodyPr/>
          <a:lstStyle/>
          <a:p>
            <a:r>
              <a:rPr lang="en-GB" altLang="en-US" dirty="0">
                <a:solidFill>
                  <a:schemeClr val="tx1">
                    <a:lumMod val="95000"/>
                    <a:lumOff val="5000"/>
                  </a:schemeClr>
                </a:solidFill>
                <a:latin typeface="Brush Script MT" pitchFamily="66" charset="0"/>
              </a:rPr>
              <a:t>Phase 3 – Community Resource Centre</a:t>
            </a:r>
          </a:p>
        </p:txBody>
      </p:sp>
      <p:pic>
        <p:nvPicPr>
          <p:cNvPr id="14341" name="Picture 2" descr="http://www.maudvillagetrust.org/images/pic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348" y="1196752"/>
            <a:ext cx="8345304" cy="590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3219496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268413"/>
            <a:ext cx="8642350" cy="5256212"/>
          </a:xfrm>
        </p:spPr>
        <p:txBody>
          <a:bodyPr>
            <a:normAutofit lnSpcReduction="10000"/>
          </a:bodyPr>
          <a:lstStyle/>
          <a:p>
            <a:pPr>
              <a:buFont typeface="Arial" panose="020B0604020202020204" pitchFamily="34" charset="0"/>
              <a:buNone/>
            </a:pPr>
            <a:endParaRPr lang="en-GB" altLang="en-US" sz="2000" b="1" dirty="0">
              <a:latin typeface="Garamond" panose="02020404030301010803" pitchFamily="18" charset="0"/>
            </a:endParaRPr>
          </a:p>
          <a:p>
            <a:pPr>
              <a:buFont typeface="Arial" panose="020B0604020202020204" pitchFamily="34" charset="0"/>
              <a:buNone/>
            </a:pPr>
            <a:endParaRPr lang="en-GB" altLang="en-US" sz="2000" b="1" dirty="0">
              <a:latin typeface="Garamond" panose="02020404030301010803" pitchFamily="18" charset="0"/>
            </a:endParaRPr>
          </a:p>
          <a:p>
            <a:pPr>
              <a:buFont typeface="Arial" panose="020B0604020202020204" pitchFamily="34" charset="0"/>
              <a:buNone/>
            </a:pPr>
            <a:r>
              <a:rPr lang="en-GB" altLang="en-US" sz="2000" b="1" dirty="0">
                <a:latin typeface="Garamond" panose="02020404030301010803" pitchFamily="18" charset="0"/>
              </a:rPr>
              <a:t>Over 850 members – age range 12-80!</a:t>
            </a:r>
          </a:p>
          <a:p>
            <a:pPr>
              <a:buFont typeface="Arial" panose="020B0604020202020204" pitchFamily="34" charset="0"/>
              <a:buNone/>
            </a:pPr>
            <a:r>
              <a:rPr lang="en-GB" altLang="en-US" sz="2000" b="1" dirty="0">
                <a:latin typeface="Garamond" panose="02020404030301010803" pitchFamily="18" charset="0"/>
              </a:rPr>
              <a:t>4 Qualified Fitness Instructors,</a:t>
            </a:r>
          </a:p>
          <a:p>
            <a:pPr>
              <a:buFont typeface="Arial" panose="020B0604020202020204" pitchFamily="34" charset="0"/>
              <a:buNone/>
            </a:pPr>
            <a:endParaRPr lang="en-GB" altLang="en-US" sz="2000" b="1" dirty="0">
              <a:latin typeface="Garamond" panose="02020404030301010803" pitchFamily="18" charset="0"/>
            </a:endParaRPr>
          </a:p>
          <a:p>
            <a:pPr>
              <a:buFont typeface="Arial" panose="020B0604020202020204" pitchFamily="34" charset="0"/>
              <a:buNone/>
            </a:pPr>
            <a:endParaRPr lang="en-GB" altLang="en-US" sz="2000" b="1" dirty="0">
              <a:latin typeface="Garamond" panose="02020404030301010803" pitchFamily="18" charset="0"/>
            </a:endParaRPr>
          </a:p>
          <a:p>
            <a:pPr>
              <a:buFont typeface="Arial" panose="020B0604020202020204" pitchFamily="34" charset="0"/>
              <a:buNone/>
            </a:pPr>
            <a:endParaRPr lang="en-GB" altLang="en-US" sz="2000" b="1" dirty="0">
              <a:latin typeface="Garamond" panose="02020404030301010803" pitchFamily="18" charset="0"/>
            </a:endParaRPr>
          </a:p>
          <a:p>
            <a:pPr>
              <a:buFont typeface="Arial" panose="020B0604020202020204" pitchFamily="34" charset="0"/>
              <a:buNone/>
            </a:pPr>
            <a:endParaRPr lang="en-GB" altLang="en-US" sz="2000" b="1" dirty="0">
              <a:latin typeface="Garamond" panose="02020404030301010803" pitchFamily="18" charset="0"/>
            </a:endParaRPr>
          </a:p>
          <a:p>
            <a:pPr>
              <a:buFont typeface="Arial" panose="020B0604020202020204" pitchFamily="34" charset="0"/>
              <a:buNone/>
            </a:pPr>
            <a:r>
              <a:rPr lang="en-GB" altLang="en-US" sz="2000" b="1" dirty="0">
                <a:latin typeface="Garamond" panose="02020404030301010803" pitchFamily="18" charset="0"/>
              </a:rPr>
              <a:t>					Gym Kids</a:t>
            </a:r>
          </a:p>
          <a:p>
            <a:pPr>
              <a:buFont typeface="Arial" panose="020B0604020202020204" pitchFamily="34" charset="0"/>
              <a:buNone/>
            </a:pPr>
            <a:r>
              <a:rPr lang="en-GB" altLang="en-US" sz="2000" b="1" dirty="0">
                <a:latin typeface="Garamond" panose="02020404030301010803" pitchFamily="18" charset="0"/>
              </a:rPr>
              <a:t>					Teen Classes</a:t>
            </a:r>
          </a:p>
          <a:p>
            <a:pPr>
              <a:buFont typeface="Arial" panose="020B0604020202020204" pitchFamily="34" charset="0"/>
              <a:buNone/>
            </a:pPr>
            <a:r>
              <a:rPr lang="en-GB" altLang="en-US" sz="2000" b="1" dirty="0">
                <a:latin typeface="Garamond" panose="02020404030301010803" pitchFamily="18" charset="0"/>
              </a:rPr>
              <a:t>					Exercise Referral       							Chair-based exercises                                          				Circuits									Spin Classes</a:t>
            </a:r>
          </a:p>
          <a:p>
            <a:pPr>
              <a:buFont typeface="Arial" panose="020B0604020202020204" pitchFamily="34" charset="0"/>
              <a:buNone/>
            </a:pPr>
            <a:r>
              <a:rPr lang="en-GB" altLang="en-US" sz="2000" b="1" dirty="0">
                <a:latin typeface="Garamond" panose="02020404030301010803" pitchFamily="18" charset="0"/>
              </a:rPr>
              <a:t>					Insanity</a:t>
            </a:r>
          </a:p>
        </p:txBody>
      </p:sp>
      <p:pic>
        <p:nvPicPr>
          <p:cNvPr id="15363" name="Picture 5" descr="mvt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4377" y="217365"/>
            <a:ext cx="3168798" cy="4225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descr="mvt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065" y="2684770"/>
            <a:ext cx="3096816" cy="412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descr="awards for al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5157788"/>
            <a:ext cx="1909763"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descr="Gym logo for headed pape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03350" y="260350"/>
            <a:ext cx="2663825"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76694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1331640" y="9302"/>
            <a:ext cx="6408738" cy="1143000"/>
          </a:xfrm>
        </p:spPr>
        <p:txBody>
          <a:bodyPr/>
          <a:lstStyle/>
          <a:p>
            <a:pPr algn="r"/>
            <a:r>
              <a:rPr lang="en-GB" altLang="en-US" dirty="0">
                <a:solidFill>
                  <a:schemeClr val="tx1">
                    <a:lumMod val="95000"/>
                    <a:lumOff val="5000"/>
                  </a:schemeClr>
                </a:solidFill>
                <a:latin typeface="Brush Script MT" pitchFamily="66" charset="0"/>
              </a:rPr>
              <a:t>Phase 4 – Community Cafe </a:t>
            </a:r>
          </a:p>
        </p:txBody>
      </p:sp>
      <p:pic>
        <p:nvPicPr>
          <p:cNvPr id="16387" name="Picture 7" descr="outside caf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7232" y="1052736"/>
            <a:ext cx="4860974" cy="3528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7"/>
          <p:cNvSpPr txBox="1">
            <a:spLocks noChangeArrowheads="1"/>
          </p:cNvSpPr>
          <p:nvPr/>
        </p:nvSpPr>
        <p:spPr bwMode="auto">
          <a:xfrm>
            <a:off x="3995738" y="6237288"/>
            <a:ext cx="4392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000" b="1">
                <a:latin typeface="Garamond" panose="02020404030301010803" pitchFamily="18" charset="0"/>
              </a:rPr>
              <a:t>5 permanent &amp; 4 temporary staff</a:t>
            </a:r>
          </a:p>
        </p:txBody>
      </p:sp>
      <p:sp>
        <p:nvSpPr>
          <p:cNvPr id="16390" name="TextBox 8"/>
          <p:cNvSpPr txBox="1">
            <a:spLocks noChangeArrowheads="1"/>
          </p:cNvSpPr>
          <p:nvPr/>
        </p:nvSpPr>
        <p:spPr bwMode="auto">
          <a:xfrm>
            <a:off x="7092950" y="1628775"/>
            <a:ext cx="15827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000" b="1">
                <a:latin typeface="Garamond" panose="02020404030301010803" pitchFamily="18" charset="0"/>
              </a:rPr>
              <a:t>Opened June 2010</a:t>
            </a:r>
          </a:p>
        </p:txBody>
      </p:sp>
      <p:pic>
        <p:nvPicPr>
          <p:cNvPr id="16391" name="Picture 6" descr="mvt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3589338"/>
            <a:ext cx="3384550"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7" descr="mvt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0825" y="4005263"/>
            <a:ext cx="34893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615803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1736" y="85800"/>
            <a:ext cx="8964613" cy="1143000"/>
          </a:xfrm>
        </p:spPr>
        <p:txBody>
          <a:bodyPr/>
          <a:lstStyle/>
          <a:p>
            <a:r>
              <a:rPr lang="en-GB" altLang="en-US" dirty="0">
                <a:solidFill>
                  <a:schemeClr val="tx1">
                    <a:lumMod val="95000"/>
                    <a:lumOff val="5000"/>
                  </a:schemeClr>
                </a:solidFill>
                <a:latin typeface="Brush Script MT" pitchFamily="66" charset="0"/>
              </a:rPr>
              <a:t>Phase 5 – Recreational Area/Gardens</a:t>
            </a:r>
          </a:p>
        </p:txBody>
      </p:sp>
      <p:pic>
        <p:nvPicPr>
          <p:cNvPr id="5" name="Picture 4" descr="032.JPG"/>
          <p:cNvPicPr>
            <a:picLocks noChangeAspect="1"/>
          </p:cNvPicPr>
          <p:nvPr/>
        </p:nvPicPr>
        <p:blipFill>
          <a:blip r:embed="rId3" cstate="print"/>
          <a:stretch>
            <a:fillRect/>
          </a:stretch>
        </p:blipFill>
        <p:spPr>
          <a:xfrm>
            <a:off x="0" y="1052736"/>
            <a:ext cx="3131840" cy="2348880"/>
          </a:xfrm>
          <a:prstGeom prst="rect">
            <a:avLst/>
          </a:prstGeom>
          <a:ln>
            <a:noFill/>
          </a:ln>
          <a:effectLst>
            <a:softEdge rad="112500"/>
          </a:effectLst>
        </p:spPr>
      </p:pic>
      <p:pic>
        <p:nvPicPr>
          <p:cNvPr id="6" name="Picture 5" descr="047.JPG"/>
          <p:cNvPicPr>
            <a:picLocks noChangeAspect="1"/>
          </p:cNvPicPr>
          <p:nvPr/>
        </p:nvPicPr>
        <p:blipFill>
          <a:blip r:embed="rId4" cstate="print"/>
          <a:stretch>
            <a:fillRect/>
          </a:stretch>
        </p:blipFill>
        <p:spPr>
          <a:xfrm>
            <a:off x="3347864" y="1124744"/>
            <a:ext cx="3035829" cy="2276872"/>
          </a:xfrm>
          <a:prstGeom prst="rect">
            <a:avLst/>
          </a:prstGeom>
          <a:ln>
            <a:noFill/>
          </a:ln>
          <a:effectLst>
            <a:softEdge rad="112500"/>
          </a:effectLst>
        </p:spPr>
      </p:pic>
      <p:pic>
        <p:nvPicPr>
          <p:cNvPr id="17414" name="Picture 6" descr="0509201119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314" y="3401616"/>
            <a:ext cx="4039096" cy="322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descr="05092011195.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20344" y="3717032"/>
            <a:ext cx="3791744" cy="2844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05092011199.jpg"/>
          <p:cNvPicPr>
            <a:picLocks noChangeAspect="1"/>
          </p:cNvPicPr>
          <p:nvPr/>
        </p:nvPicPr>
        <p:blipFill>
          <a:blip r:embed="rId7" cstate="print"/>
          <a:stretch>
            <a:fillRect/>
          </a:stretch>
        </p:blipFill>
        <p:spPr>
          <a:xfrm>
            <a:off x="6516216" y="1196752"/>
            <a:ext cx="2496278" cy="2160240"/>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4380406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95" y="0"/>
            <a:ext cx="8686800" cy="1143000"/>
          </a:xfrm>
        </p:spPr>
        <p:txBody>
          <a:bodyPr/>
          <a:lstStyle/>
          <a:p>
            <a:r>
              <a:rPr lang="en-GB" altLang="en-US" dirty="0">
                <a:solidFill>
                  <a:schemeClr val="tx1">
                    <a:lumMod val="95000"/>
                    <a:lumOff val="5000"/>
                  </a:schemeClr>
                </a:solidFill>
                <a:latin typeface="Brush Script MT" pitchFamily="66" charset="0"/>
              </a:rPr>
              <a:t>Benefits to the Community and area</a:t>
            </a:r>
          </a:p>
        </p:txBody>
      </p:sp>
      <p:sp>
        <p:nvSpPr>
          <p:cNvPr id="3" name="Content Placeholder 2"/>
          <p:cNvSpPr>
            <a:spLocks noGrp="1"/>
          </p:cNvSpPr>
          <p:nvPr>
            <p:ph idx="1"/>
          </p:nvPr>
        </p:nvSpPr>
        <p:spPr>
          <a:xfrm>
            <a:off x="457200" y="1196975"/>
            <a:ext cx="8229600" cy="5184775"/>
          </a:xfrm>
        </p:spPr>
        <p:txBody>
          <a:bodyPr/>
          <a:lstStyle/>
          <a:p>
            <a:r>
              <a:rPr lang="en-GB" altLang="en-US" sz="2200" b="1" dirty="0">
                <a:latin typeface="Garamond" panose="02020404030301010803" pitchFamily="18" charset="0"/>
              </a:rPr>
              <a:t>New centre of the village</a:t>
            </a:r>
          </a:p>
          <a:p>
            <a:r>
              <a:rPr lang="en-GB" altLang="en-US" sz="2200" b="1" dirty="0">
                <a:latin typeface="Garamond" panose="02020404030301010803" pitchFamily="18" charset="0"/>
              </a:rPr>
              <a:t>Employment opportunities – </a:t>
            </a:r>
            <a:r>
              <a:rPr lang="en-GB" altLang="en-US" sz="2200" dirty="0">
                <a:latin typeface="Garamond" panose="02020404030301010803" pitchFamily="18" charset="0"/>
              </a:rPr>
              <a:t>Cornerstone, Dial-a-bus,  Venture </a:t>
            </a:r>
          </a:p>
          <a:p>
            <a:pPr>
              <a:buFont typeface="Arial" panose="020B0604020202020204" pitchFamily="34" charset="0"/>
              <a:buNone/>
            </a:pPr>
            <a:r>
              <a:rPr lang="en-GB" altLang="en-US" sz="2200" dirty="0">
                <a:latin typeface="Garamond" panose="02020404030301010803" pitchFamily="18" charset="0"/>
              </a:rPr>
              <a:t>	Support &amp; Care, Buchan Agricultural consultants,  Resource Centre,  Gym ,  Cafe 	 (MVT employs 17)</a:t>
            </a:r>
          </a:p>
          <a:p>
            <a:r>
              <a:rPr lang="en-GB" altLang="en-US" sz="2200" b="1" dirty="0">
                <a:latin typeface="Garamond" panose="02020404030301010803" pitchFamily="18" charset="0"/>
              </a:rPr>
              <a:t>Wider access to services </a:t>
            </a:r>
          </a:p>
          <a:p>
            <a:r>
              <a:rPr lang="en-GB" altLang="en-US" sz="2200" b="1" dirty="0">
                <a:latin typeface="Garamond" panose="02020404030301010803" pitchFamily="18" charset="0"/>
              </a:rPr>
              <a:t>Created financially viable businesses </a:t>
            </a:r>
          </a:p>
          <a:p>
            <a:r>
              <a:rPr lang="en-GB" altLang="en-US" sz="2200" b="1" dirty="0">
                <a:latin typeface="Garamond" panose="02020404030301010803" pitchFamily="18" charset="0"/>
              </a:rPr>
              <a:t>Working in partnership with NHS  &amp; Aberdeenshire Council gives the community a chance to influence service provision in our area</a:t>
            </a:r>
          </a:p>
          <a:p>
            <a:r>
              <a:rPr lang="en-GB" altLang="en-US" sz="2200" b="1" dirty="0">
                <a:latin typeface="Garamond" panose="02020404030301010803" pitchFamily="18" charset="0"/>
              </a:rPr>
              <a:t>Social Inclusion for a number of groups in  our communities e.g. mental health, learning disabilities</a:t>
            </a:r>
          </a:p>
          <a:p>
            <a:r>
              <a:rPr lang="en-GB" altLang="en-US" sz="2200" b="1" dirty="0">
                <a:latin typeface="Garamond" panose="02020404030301010803" pitchFamily="18" charset="0"/>
              </a:rPr>
              <a:t>New families are encouraged to live here</a:t>
            </a:r>
          </a:p>
          <a:p>
            <a:r>
              <a:rPr lang="en-GB" altLang="en-US" sz="2200" b="1" dirty="0">
                <a:latin typeface="Garamond" panose="02020404030301010803" pitchFamily="18" charset="0"/>
              </a:rPr>
              <a:t>The village now well and truly has  its    </a:t>
            </a:r>
            <a:r>
              <a:rPr lang="en-GB" altLang="en-US" sz="2200" dirty="0">
                <a:latin typeface="Garamond" panose="02020404030301010803" pitchFamily="18" charset="0"/>
              </a:rPr>
              <a:t> </a:t>
            </a:r>
            <a:r>
              <a:rPr lang="en-GB" altLang="en-US" sz="2200" b="1" dirty="0">
                <a:solidFill>
                  <a:srgbClr val="FF0000"/>
                </a:solidFill>
                <a:latin typeface="Garamond" panose="02020404030301010803" pitchFamily="18" charset="0"/>
              </a:rPr>
              <a:t>HEART </a:t>
            </a:r>
            <a:r>
              <a:rPr lang="en-GB" altLang="en-US" sz="2200" b="1" dirty="0">
                <a:latin typeface="Garamond" panose="02020404030301010803" pitchFamily="18" charset="0"/>
              </a:rPr>
              <a:t>back!</a:t>
            </a:r>
          </a:p>
          <a:p>
            <a:endParaRPr lang="en-GB" altLang="en-US" sz="2000" dirty="0">
              <a:latin typeface="Garamond" panose="02020404030301010803" pitchFamily="18" charset="0"/>
            </a:endParaRPr>
          </a:p>
        </p:txBody>
      </p:sp>
    </p:spTree>
    <p:custDataLst>
      <p:tags r:id="rId1"/>
    </p:custDataLst>
    <p:extLst>
      <p:ext uri="{BB962C8B-B14F-4D97-AF65-F5344CB8AC3E}">
        <p14:creationId xmlns:p14="http://schemas.microsoft.com/office/powerpoint/2010/main" val="286325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995" y="0"/>
            <a:ext cx="9155797" cy="6858000"/>
            <a:chOff x="-9080" y="0"/>
            <a:chExt cx="9155797" cy="6648822"/>
          </a:xfrm>
        </p:grpSpPr>
        <p:pic>
          <p:nvPicPr>
            <p:cNvPr id="7" name="Picture 6"/>
            <p:cNvPicPr>
              <a:picLocks noChangeAspect="1"/>
            </p:cNvPicPr>
            <p:nvPr/>
          </p:nvPicPr>
          <p:blipFill rotWithShape="1">
            <a:blip r:embed="rId3"/>
            <a:srcRect r="388"/>
            <a:stretch/>
          </p:blipFill>
          <p:spPr>
            <a:xfrm>
              <a:off x="-7937" y="0"/>
              <a:ext cx="9154654" cy="3400425"/>
            </a:xfrm>
            <a:prstGeom prst="rect">
              <a:avLst/>
            </a:prstGeom>
          </p:spPr>
        </p:pic>
        <p:pic>
          <p:nvPicPr>
            <p:cNvPr id="8" name="Picture 7"/>
            <p:cNvPicPr>
              <a:picLocks noChangeAspect="1"/>
            </p:cNvPicPr>
            <p:nvPr/>
          </p:nvPicPr>
          <p:blipFill rotWithShape="1">
            <a:blip r:embed="rId4"/>
            <a:srcRect r="1174"/>
            <a:stretch/>
          </p:blipFill>
          <p:spPr>
            <a:xfrm>
              <a:off x="-9080" y="3372222"/>
              <a:ext cx="9153079" cy="3276600"/>
            </a:xfrm>
            <a:prstGeom prst="rect">
              <a:avLst/>
            </a:prstGeom>
          </p:spPr>
        </p:pic>
      </p:grpSp>
      <p:sp>
        <p:nvSpPr>
          <p:cNvPr id="4" name="Rectangle 3"/>
          <p:cNvSpPr/>
          <p:nvPr/>
        </p:nvSpPr>
        <p:spPr>
          <a:xfrm>
            <a:off x="2483768" y="908720"/>
            <a:ext cx="4320480" cy="646331"/>
          </a:xfrm>
          <a:prstGeom prst="rect">
            <a:avLst/>
          </a:prstGeom>
        </p:spPr>
        <p:txBody>
          <a:bodyPr wrap="square">
            <a:spAutoFit/>
          </a:bodyPr>
          <a:lstStyle/>
          <a:p>
            <a:r>
              <a:rPr lang="en-GB" sz="3600" dirty="0"/>
              <a:t>Welcome to Dundee</a:t>
            </a:r>
          </a:p>
        </p:txBody>
      </p:sp>
      <p:sp>
        <p:nvSpPr>
          <p:cNvPr id="5" name="Rectangle 4"/>
          <p:cNvSpPr/>
          <p:nvPr/>
        </p:nvSpPr>
        <p:spPr>
          <a:xfrm>
            <a:off x="1331640" y="2469089"/>
            <a:ext cx="6480720" cy="1384995"/>
          </a:xfrm>
          <a:prstGeom prst="rect">
            <a:avLst/>
          </a:prstGeom>
        </p:spPr>
        <p:txBody>
          <a:bodyPr wrap="square">
            <a:spAutoFit/>
          </a:bodyPr>
          <a:lstStyle/>
          <a:p>
            <a:pPr algn="ctr"/>
            <a:r>
              <a:rPr lang="en-GB" sz="2800" dirty="0" smtClean="0"/>
              <a:t>Elaine </a:t>
            </a:r>
            <a:r>
              <a:rPr lang="en-GB" sz="2800" dirty="0" err="1" smtClean="0"/>
              <a:t>Zwirlein</a:t>
            </a:r>
            <a:r>
              <a:rPr lang="en-GB" sz="2800" dirty="0" smtClean="0"/>
              <a:t>, Executive Director</a:t>
            </a:r>
            <a:br>
              <a:rPr lang="en-GB" sz="2800" dirty="0" smtClean="0"/>
            </a:br>
            <a:r>
              <a:rPr lang="en-GB" sz="2800" dirty="0" smtClean="0"/>
              <a:t> Neighbourhood Services</a:t>
            </a:r>
            <a:br>
              <a:rPr lang="en-GB" sz="2800" dirty="0" smtClean="0"/>
            </a:br>
            <a:r>
              <a:rPr lang="en-GB" sz="2800" dirty="0" smtClean="0"/>
              <a:t>Dundee </a:t>
            </a:r>
            <a:r>
              <a:rPr lang="en-GB" sz="2800" dirty="0"/>
              <a:t>City Council </a:t>
            </a:r>
          </a:p>
        </p:txBody>
      </p:sp>
    </p:spTree>
    <p:custDataLst>
      <p:tags r:id="rId1"/>
    </p:custDataLst>
    <p:extLst>
      <p:ext uri="{BB962C8B-B14F-4D97-AF65-F5344CB8AC3E}">
        <p14:creationId xmlns:p14="http://schemas.microsoft.com/office/powerpoint/2010/main" val="9173512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02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25525"/>
            <a:ext cx="3529012"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2"/>
          <p:cNvSpPr>
            <a:spLocks noGrp="1"/>
          </p:cNvSpPr>
          <p:nvPr>
            <p:ph type="title"/>
          </p:nvPr>
        </p:nvSpPr>
        <p:spPr>
          <a:xfrm>
            <a:off x="457200" y="274638"/>
            <a:ext cx="8229600" cy="561975"/>
          </a:xfrm>
        </p:spPr>
        <p:txBody>
          <a:bodyPr>
            <a:normAutofit fontScale="90000"/>
          </a:bodyPr>
          <a:lstStyle/>
          <a:p>
            <a:r>
              <a:rPr lang="en-GB" altLang="en-US" dirty="0">
                <a:solidFill>
                  <a:schemeClr val="tx1">
                    <a:lumMod val="95000"/>
                    <a:lumOff val="5000"/>
                  </a:schemeClr>
                </a:solidFill>
                <a:latin typeface="Brush Script MT" pitchFamily="66" charset="0"/>
              </a:rPr>
              <a:t>The Mart Site Today</a:t>
            </a:r>
          </a:p>
        </p:txBody>
      </p:sp>
      <p:pic>
        <p:nvPicPr>
          <p:cNvPr id="21508" name="Picture 3" descr="0509201119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81075"/>
            <a:ext cx="3913188"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05092011208.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850" y="3860800"/>
            <a:ext cx="3600450"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5" descr="gardens1.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3860800"/>
            <a:ext cx="3887788"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020.JPG"/>
          <p:cNvPicPr>
            <a:picLocks noChangeAspect="1"/>
          </p:cNvPicPr>
          <p:nvPr/>
        </p:nvPicPr>
        <p:blipFill>
          <a:blip r:embed="rId7" cstate="print"/>
          <a:stretch>
            <a:fillRect/>
          </a:stretch>
        </p:blipFill>
        <p:spPr>
          <a:xfrm>
            <a:off x="3059832" y="2555903"/>
            <a:ext cx="2520280" cy="18902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Box 1"/>
          <p:cNvSpPr txBox="1"/>
          <p:nvPr/>
        </p:nvSpPr>
        <p:spPr>
          <a:xfrm>
            <a:off x="827584" y="1340768"/>
            <a:ext cx="2448272" cy="523220"/>
          </a:xfrm>
          <a:prstGeom prst="rect">
            <a:avLst/>
          </a:prstGeom>
          <a:noFill/>
        </p:spPr>
        <p:txBody>
          <a:bodyPr wrap="square" rtlCol="0">
            <a:spAutoFit/>
          </a:bodyPr>
          <a:lstStyle/>
          <a:p>
            <a:r>
              <a:rPr lang="en-GB" sz="1400" dirty="0"/>
              <a:t>Community Resource Centre</a:t>
            </a:r>
          </a:p>
        </p:txBody>
      </p:sp>
      <p:sp>
        <p:nvSpPr>
          <p:cNvPr id="3" name="TextBox 2"/>
          <p:cNvSpPr txBox="1"/>
          <p:nvPr/>
        </p:nvSpPr>
        <p:spPr>
          <a:xfrm>
            <a:off x="6011838" y="2636912"/>
            <a:ext cx="1872530" cy="523220"/>
          </a:xfrm>
          <a:prstGeom prst="rect">
            <a:avLst/>
          </a:prstGeom>
          <a:noFill/>
        </p:spPr>
        <p:txBody>
          <a:bodyPr wrap="square" rtlCol="0">
            <a:spAutoFit/>
          </a:bodyPr>
          <a:lstStyle/>
          <a:p>
            <a:r>
              <a:rPr lang="en-GB" sz="1400" dirty="0">
                <a:solidFill>
                  <a:schemeClr val="bg1"/>
                </a:solidFill>
              </a:rPr>
              <a:t>Community Service Centre              </a:t>
            </a:r>
          </a:p>
        </p:txBody>
      </p:sp>
    </p:spTree>
    <p:custDataLst>
      <p:tags r:id="rId1"/>
    </p:custDataLst>
    <p:extLst>
      <p:ext uri="{BB962C8B-B14F-4D97-AF65-F5344CB8AC3E}">
        <p14:creationId xmlns:p14="http://schemas.microsoft.com/office/powerpoint/2010/main" val="37748805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Contact us</a:t>
            </a:r>
          </a:p>
        </p:txBody>
      </p:sp>
      <p:sp>
        <p:nvSpPr>
          <p:cNvPr id="3" name="Content Placeholder 2"/>
          <p:cNvSpPr>
            <a:spLocks noGrp="1"/>
          </p:cNvSpPr>
          <p:nvPr>
            <p:ph idx="1"/>
          </p:nvPr>
        </p:nvSpPr>
        <p:spPr>
          <a:xfrm>
            <a:off x="457200" y="1916832"/>
            <a:ext cx="8229600" cy="4680520"/>
          </a:xfrm>
        </p:spPr>
        <p:txBody>
          <a:bodyPr>
            <a:normAutofit/>
          </a:bodyPr>
          <a:lstStyle/>
          <a:p>
            <a:pPr>
              <a:lnSpc>
                <a:spcPct val="90000"/>
              </a:lnSpc>
              <a:buFont typeface="Wingdings 3" pitchFamily="35" charset="2"/>
              <a:buNone/>
            </a:pPr>
            <a:r>
              <a:rPr lang="en-US" b="1" dirty="0">
                <a:ea typeface="ＭＳ Ｐゴシック" pitchFamily="35" charset="-128"/>
              </a:rPr>
              <a:t>Community Ownership Support Service</a:t>
            </a:r>
          </a:p>
          <a:p>
            <a:pPr>
              <a:lnSpc>
                <a:spcPct val="90000"/>
              </a:lnSpc>
              <a:buNone/>
            </a:pPr>
            <a:r>
              <a:rPr lang="en-US" b="1" dirty="0">
                <a:ea typeface="ＭＳ Ｐゴシック" pitchFamily="35" charset="-128"/>
              </a:rPr>
              <a:t>0131 225 2080</a:t>
            </a:r>
          </a:p>
          <a:p>
            <a:pPr>
              <a:lnSpc>
                <a:spcPct val="90000"/>
              </a:lnSpc>
              <a:buNone/>
            </a:pPr>
            <a:r>
              <a:rPr lang="en-US" b="1" dirty="0">
                <a:ea typeface="ＭＳ Ｐゴシック" pitchFamily="35" charset="-128"/>
                <a:hlinkClick r:id="rId4"/>
              </a:rPr>
              <a:t>coss@dtascot.org.uk</a:t>
            </a:r>
            <a:r>
              <a:rPr lang="en-US" b="1" dirty="0">
                <a:ea typeface="ＭＳ Ｐゴシック" pitchFamily="35" charset="-128"/>
              </a:rPr>
              <a:t> </a:t>
            </a:r>
          </a:p>
          <a:p>
            <a:pPr>
              <a:lnSpc>
                <a:spcPct val="90000"/>
              </a:lnSpc>
              <a:buFont typeface="Wingdings 3" pitchFamily="35" charset="2"/>
              <a:buNone/>
            </a:pPr>
            <a:r>
              <a:rPr lang="en-US" b="1" dirty="0">
                <a:ea typeface="ＭＳ Ｐゴシック" pitchFamily="35" charset="-128"/>
                <a:hlinkClick r:id="rId5"/>
              </a:rPr>
              <a:t>www.dtascommunityownership.org.uk</a:t>
            </a:r>
            <a:r>
              <a:rPr lang="en-US" b="1" dirty="0">
                <a:ea typeface="ＭＳ Ｐゴシック" pitchFamily="35" charset="-128"/>
              </a:rPr>
              <a:t> </a:t>
            </a:r>
          </a:p>
          <a:p>
            <a:endParaRPr lang="en-GB" sz="4000" dirty="0"/>
          </a:p>
        </p:txBody>
      </p:sp>
      <p:sp>
        <p:nvSpPr>
          <p:cNvPr id="4" name="Slide Number Placeholder 3"/>
          <p:cNvSpPr>
            <a:spLocks noGrp="1"/>
          </p:cNvSpPr>
          <p:nvPr>
            <p:ph type="sldNum" sz="quarter" idx="12"/>
          </p:nvPr>
        </p:nvSpPr>
        <p:spPr/>
        <p:txBody>
          <a:bodyPr/>
          <a:lstStyle/>
          <a:p>
            <a:fld id="{20D04AD1-6859-4CCD-8D28-D0B45F9AEFD8}" type="slidenum">
              <a:rPr lang="en-GB" smtClean="0"/>
              <a:pPr/>
              <a:t>31</a:t>
            </a:fld>
            <a:endParaRPr lang="en-GB"/>
          </a:p>
        </p:txBody>
      </p:sp>
      <p:cxnSp>
        <p:nvCxnSpPr>
          <p:cNvPr id="6" name="Straight Connector 5"/>
          <p:cNvCxnSpPr/>
          <p:nvPr/>
        </p:nvCxnSpPr>
        <p:spPr>
          <a:xfrm>
            <a:off x="0" y="1556792"/>
            <a:ext cx="9144000"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216255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1124744"/>
            <a:ext cx="6048672" cy="1470025"/>
          </a:xfrm>
        </p:spPr>
        <p:txBody>
          <a:bodyPr>
            <a:normAutofit fontScale="90000"/>
          </a:bodyPr>
          <a:lstStyle/>
          <a:p>
            <a:r>
              <a:rPr lang="en-GB" dirty="0"/>
              <a:t/>
            </a:r>
            <a:br>
              <a:rPr lang="en-GB" dirty="0"/>
            </a:br>
            <a:r>
              <a:rPr lang="en-GB" dirty="0"/>
              <a:t>How CLD is Supporting the </a:t>
            </a:r>
            <a:r>
              <a:rPr lang="en-GB" dirty="0" smtClean="0"/>
              <a:t>Community Empowerment Agenda</a:t>
            </a:r>
            <a:endParaRPr lang="en-GB" dirty="0"/>
          </a:p>
        </p:txBody>
      </p:sp>
      <p:sp>
        <p:nvSpPr>
          <p:cNvPr id="3" name="Subtitle 2"/>
          <p:cNvSpPr>
            <a:spLocks noGrp="1"/>
          </p:cNvSpPr>
          <p:nvPr>
            <p:ph type="subTitle" idx="1"/>
          </p:nvPr>
        </p:nvSpPr>
        <p:spPr>
          <a:xfrm>
            <a:off x="2555776" y="3284984"/>
            <a:ext cx="3560440" cy="1752600"/>
          </a:xfrm>
        </p:spPr>
        <p:txBody>
          <a:bodyPr/>
          <a:lstStyle/>
          <a:p>
            <a:r>
              <a:rPr lang="en-GB" dirty="0" smtClean="0"/>
              <a:t>John Galt, Education Scotland</a:t>
            </a:r>
            <a:endParaRPr lang="en-GB" dirty="0"/>
          </a:p>
        </p:txBody>
      </p:sp>
      <p:grpSp>
        <p:nvGrpSpPr>
          <p:cNvPr id="5" name="Group 5"/>
          <p:cNvGrpSpPr>
            <a:grpSpLocks noGrp="1"/>
          </p:cNvGrpSpPr>
          <p:nvPr/>
        </p:nvGrpSpPr>
        <p:grpSpPr bwMode="auto">
          <a:xfrm>
            <a:off x="-46182" y="4725144"/>
            <a:ext cx="9144000" cy="2232248"/>
            <a:chOff x="444972" y="3558154"/>
            <a:chExt cx="12303237" cy="3177533"/>
          </a:xfrm>
        </p:grpSpPr>
        <p:pic>
          <p:nvPicPr>
            <p:cNvPr id="6" name="Picture 6"/>
            <p:cNvPicPr>
              <a:picLocks noChangeAspect="1"/>
            </p:cNvPicPr>
            <p:nvPr/>
          </p:nvPicPr>
          <p:blipFill>
            <a:blip r:embed="rId4">
              <a:extLst>
                <a:ext uri="{28A0092B-C50C-407E-A947-70E740481C1C}">
                  <a14:useLocalDpi xmlns:a14="http://schemas.microsoft.com/office/drawing/2010/main" val="0"/>
                </a:ext>
              </a:extLst>
            </a:blip>
            <a:srcRect l="23560" t="23657" r="26010" b="31599"/>
            <a:stretch>
              <a:fillRect/>
            </a:stretch>
          </p:blipFill>
          <p:spPr bwMode="auto">
            <a:xfrm>
              <a:off x="444972" y="3558154"/>
              <a:ext cx="12303237" cy="3177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9603" y="5817820"/>
              <a:ext cx="2804346" cy="18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17662386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2"/>
          <p:cNvSpPr>
            <a:spLocks noGrp="1"/>
          </p:cNvSpPr>
          <p:nvPr>
            <p:ph type="body" idx="1"/>
          </p:nvPr>
        </p:nvSpPr>
        <p:spPr>
          <a:xfrm>
            <a:off x="-3514725" y="1855795"/>
            <a:ext cx="7772400" cy="1500187"/>
          </a:xfrm>
        </p:spPr>
        <p:txBody>
          <a:bodyPr/>
          <a:lstStyle/>
          <a:p>
            <a:endParaRPr lang="en-GB" altLang="en-US" smtClean="0"/>
          </a:p>
          <a:p>
            <a:endParaRPr lang="en-GB" altLang="en-US" smtClean="0"/>
          </a:p>
        </p:txBody>
      </p:sp>
      <p:pic>
        <p:nvPicPr>
          <p:cNvPr id="1638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8" y="3435710"/>
            <a:ext cx="1840609" cy="296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3413151"/>
            <a:ext cx="1938934" cy="296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9994" y="3460750"/>
            <a:ext cx="1997920" cy="296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5"/>
          <p:cNvSpPr txBox="1">
            <a:spLocks noChangeArrowheads="1"/>
          </p:cNvSpPr>
          <p:nvPr/>
        </p:nvSpPr>
        <p:spPr bwMode="auto">
          <a:xfrm>
            <a:off x="251520" y="1658942"/>
            <a:ext cx="6156424" cy="1508125"/>
          </a:xfrm>
          <a:prstGeom prst="rect">
            <a:avLst/>
          </a:prstGeom>
          <a:solidFill>
            <a:srgbClr val="7030A0"/>
          </a:solidFill>
          <a:ln>
            <a:solidFill>
              <a:schemeClr val="accent1"/>
            </a:solidFill>
          </a:ln>
          <a:extLst/>
        </p:spPr>
        <p:txBody>
          <a:bodyPr/>
          <a:lstStyle>
            <a:lvl1pPr marL="342900" indent="-342900" algn="l" rtl="0" eaLnBrk="0" fontAlgn="base" hangingPunct="0">
              <a:spcBef>
                <a:spcPct val="20000"/>
              </a:spcBef>
              <a:spcAft>
                <a:spcPct val="0"/>
              </a:spcAft>
              <a:buChar char="•"/>
              <a:defRPr sz="20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00"/>
                </a:solidFill>
                <a:latin typeface="+mn-lt"/>
                <a:cs typeface="+mn-cs"/>
              </a:defRPr>
            </a:lvl2pPr>
            <a:lvl3pPr marL="1143000" indent="-228600" algn="l" rtl="0" eaLnBrk="0" fontAlgn="base" hangingPunct="0">
              <a:spcBef>
                <a:spcPct val="20000"/>
              </a:spcBef>
              <a:spcAft>
                <a:spcPct val="0"/>
              </a:spcAft>
              <a:buChar char="•"/>
              <a:defRPr sz="2000">
                <a:solidFill>
                  <a:srgbClr val="000000"/>
                </a:solidFill>
                <a:latin typeface="+mn-lt"/>
                <a:cs typeface="+mn-cs"/>
              </a:defRPr>
            </a:lvl3pPr>
            <a:lvl4pPr marL="1600200" indent="-228600" algn="l" rtl="0" eaLnBrk="0" fontAlgn="base" hangingPunct="0">
              <a:spcBef>
                <a:spcPct val="20000"/>
              </a:spcBef>
              <a:spcAft>
                <a:spcPct val="0"/>
              </a:spcAft>
              <a:buChar char="–"/>
              <a:defRPr sz="2000">
                <a:solidFill>
                  <a:srgbClr val="000000"/>
                </a:solidFill>
                <a:latin typeface="+mn-lt"/>
                <a:cs typeface="+mn-cs"/>
              </a:defRPr>
            </a:lvl4pPr>
            <a:lvl5pPr marL="2057400" indent="-228600" algn="l" rtl="0" eaLnBrk="0" fontAlgn="base" hangingPunct="0">
              <a:spcBef>
                <a:spcPct val="20000"/>
              </a:spcBef>
              <a:spcAft>
                <a:spcPct val="0"/>
              </a:spcAft>
              <a:buChar char="»"/>
              <a:defRPr sz="2000">
                <a:solidFill>
                  <a:srgbClr val="000000"/>
                </a:solidFill>
                <a:latin typeface="+mn-lt"/>
                <a:cs typeface="+mn-cs"/>
              </a:defRPr>
            </a:lvl5pPr>
            <a:lvl6pPr marL="2514600" indent="-228600" algn="l" rtl="0" fontAlgn="base">
              <a:spcBef>
                <a:spcPct val="20000"/>
              </a:spcBef>
              <a:spcAft>
                <a:spcPct val="0"/>
              </a:spcAft>
              <a:buChar char="»"/>
              <a:defRPr sz="2000">
                <a:solidFill>
                  <a:srgbClr val="000000"/>
                </a:solidFill>
                <a:latin typeface="+mn-lt"/>
                <a:cs typeface="+mn-cs"/>
              </a:defRPr>
            </a:lvl6pPr>
            <a:lvl7pPr marL="2971800" indent="-228600" algn="l" rtl="0" fontAlgn="base">
              <a:spcBef>
                <a:spcPct val="20000"/>
              </a:spcBef>
              <a:spcAft>
                <a:spcPct val="0"/>
              </a:spcAft>
              <a:buChar char="»"/>
              <a:defRPr sz="2000">
                <a:solidFill>
                  <a:srgbClr val="000000"/>
                </a:solidFill>
                <a:latin typeface="+mn-lt"/>
                <a:cs typeface="+mn-cs"/>
              </a:defRPr>
            </a:lvl7pPr>
            <a:lvl8pPr marL="3429000" indent="-228600" algn="l" rtl="0" fontAlgn="base">
              <a:spcBef>
                <a:spcPct val="20000"/>
              </a:spcBef>
              <a:spcAft>
                <a:spcPct val="0"/>
              </a:spcAft>
              <a:buChar char="»"/>
              <a:defRPr sz="2000">
                <a:solidFill>
                  <a:srgbClr val="000000"/>
                </a:solidFill>
                <a:latin typeface="+mn-lt"/>
                <a:cs typeface="+mn-cs"/>
              </a:defRPr>
            </a:lvl8pPr>
            <a:lvl9pPr marL="3886200" indent="-228600" algn="l" rtl="0" fontAlgn="base">
              <a:spcBef>
                <a:spcPct val="20000"/>
              </a:spcBef>
              <a:spcAft>
                <a:spcPct val="0"/>
              </a:spcAft>
              <a:buChar char="»"/>
              <a:defRPr sz="2000">
                <a:solidFill>
                  <a:srgbClr val="000000"/>
                </a:solidFill>
                <a:latin typeface="+mn-lt"/>
                <a:cs typeface="+mn-cs"/>
              </a:defRPr>
            </a:lvl9pPr>
          </a:lstStyle>
          <a:p>
            <a:pPr marL="0" indent="0" algn="ctr" eaLnBrk="1" hangingPunct="1">
              <a:buFontTx/>
              <a:buNone/>
              <a:defRPr/>
            </a:pPr>
            <a:endParaRPr lang="en-US" b="1" dirty="0" smtClean="0">
              <a:solidFill>
                <a:schemeClr val="bg1"/>
              </a:solidFill>
              <a:latin typeface="Calibri" pitchFamily="34" charset="0"/>
              <a:cs typeface="Calibri" pitchFamily="34" charset="0"/>
            </a:endParaRPr>
          </a:p>
          <a:p>
            <a:pPr marL="0" indent="0" algn="ctr" eaLnBrk="1" hangingPunct="1">
              <a:buFontTx/>
              <a:buNone/>
              <a:defRPr/>
            </a:pPr>
            <a:r>
              <a:rPr lang="en-US" b="1" dirty="0" smtClean="0">
                <a:solidFill>
                  <a:schemeClr val="bg1"/>
                </a:solidFill>
                <a:latin typeface="Calibri" pitchFamily="34" charset="0"/>
                <a:cs typeface="Calibri" pitchFamily="34" charset="0"/>
              </a:rPr>
              <a:t>The Requirements for Community Learning and Development (Scotland) Regulations 2013</a:t>
            </a:r>
          </a:p>
          <a:p>
            <a:pPr marL="0" indent="0" algn="ctr" eaLnBrk="1" hangingPunct="1">
              <a:buFontTx/>
              <a:buNone/>
              <a:defRPr/>
            </a:pPr>
            <a:endParaRPr lang="en-US" b="1" dirty="0" smtClean="0">
              <a:solidFill>
                <a:schemeClr val="bg1"/>
              </a:solidFill>
              <a:latin typeface="Calibri" pitchFamily="34" charset="0"/>
              <a:cs typeface="Calibri" pitchFamily="34" charset="0"/>
            </a:endParaRPr>
          </a:p>
          <a:p>
            <a:pPr marL="0" indent="0" algn="ctr" eaLnBrk="1" hangingPunct="1">
              <a:buFontTx/>
              <a:buNone/>
              <a:defRPr/>
            </a:pPr>
            <a:endParaRPr lang="en-GB" sz="4000" b="1" dirty="0" smtClean="0">
              <a:solidFill>
                <a:schemeClr val="accent1"/>
              </a:solidFill>
            </a:endParaRPr>
          </a:p>
        </p:txBody>
      </p:sp>
      <p:sp>
        <p:nvSpPr>
          <p:cNvPr id="30728" name="Title 3"/>
          <p:cNvSpPr>
            <a:spLocks noGrp="1"/>
          </p:cNvSpPr>
          <p:nvPr>
            <p:ph type="title"/>
          </p:nvPr>
        </p:nvSpPr>
        <p:spPr>
          <a:xfrm>
            <a:off x="497335" y="692696"/>
            <a:ext cx="5767784" cy="752475"/>
          </a:xfrm>
        </p:spPr>
        <p:txBody>
          <a:bodyPr>
            <a:normAutofit/>
          </a:bodyPr>
          <a:lstStyle/>
          <a:p>
            <a:pPr algn="ctr"/>
            <a:r>
              <a:rPr lang="en-GB" altLang="en-US" cap="none" dirty="0" smtClean="0">
                <a:latin typeface="Calibri" pitchFamily="34" charset="0"/>
              </a:rPr>
              <a:t>CLD Policy in Scotland</a:t>
            </a:r>
          </a:p>
        </p:txBody>
      </p:sp>
      <p:pic>
        <p:nvPicPr>
          <p:cNvPr id="30729" name="Picture 10"/>
          <p:cNvPicPr>
            <a:picLocks noChangeAspect="1" noChangeArrowheads="1"/>
          </p:cNvPicPr>
          <p:nvPr/>
        </p:nvPicPr>
        <p:blipFill>
          <a:blip r:embed="rId7">
            <a:extLst>
              <a:ext uri="{28A0092B-C50C-407E-A947-70E740481C1C}">
                <a14:useLocalDpi xmlns:a14="http://schemas.microsoft.com/office/drawing/2010/main" val="0"/>
              </a:ext>
            </a:extLst>
          </a:blip>
          <a:srcRect l="24252" t="7681" r="25581" b="4070"/>
          <a:stretch>
            <a:fillRect/>
          </a:stretch>
        </p:blipFill>
        <p:spPr bwMode="auto">
          <a:xfrm>
            <a:off x="6588226" y="3502025"/>
            <a:ext cx="2016224"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11"/>
          <p:cNvPicPr>
            <a:picLocks noChangeAspect="1" noChangeArrowheads="1"/>
          </p:cNvPicPr>
          <p:nvPr/>
        </p:nvPicPr>
        <p:blipFill>
          <a:blip r:embed="rId8">
            <a:extLst>
              <a:ext uri="{28A0092B-C50C-407E-A947-70E740481C1C}">
                <a14:useLocalDpi xmlns:a14="http://schemas.microsoft.com/office/drawing/2010/main" val="0"/>
              </a:ext>
            </a:extLst>
          </a:blip>
          <a:srcRect l="24448" t="8940" r="25322" b="3534"/>
          <a:stretch>
            <a:fillRect/>
          </a:stretch>
        </p:blipFill>
        <p:spPr bwMode="auto">
          <a:xfrm>
            <a:off x="6588226" y="150812"/>
            <a:ext cx="2160238" cy="31341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48266" y="1882779"/>
            <a:ext cx="1148481" cy="111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12340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500" fill="hold"/>
                                        <p:tgtEl>
                                          <p:spTgt spid="16388"/>
                                        </p:tgtEl>
                                        <p:attrNameLst>
                                          <p:attrName>ppt_x</p:attrName>
                                        </p:attrNameLst>
                                      </p:cBhvr>
                                      <p:tavLst>
                                        <p:tav tm="0">
                                          <p:val>
                                            <p:strVal val="#ppt_x"/>
                                          </p:val>
                                        </p:tav>
                                        <p:tav tm="100000">
                                          <p:val>
                                            <p:strVal val="#ppt_x"/>
                                          </p:val>
                                        </p:tav>
                                      </p:tavLst>
                                    </p:anim>
                                    <p:anim calcmode="lin" valueType="num">
                                      <p:cBhvr additive="base">
                                        <p:cTn id="8"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389"/>
                                        </p:tgtEl>
                                        <p:attrNameLst>
                                          <p:attrName>style.visibility</p:attrName>
                                        </p:attrNameLst>
                                      </p:cBhvr>
                                      <p:to>
                                        <p:strVal val="visible"/>
                                      </p:to>
                                    </p:set>
                                    <p:anim calcmode="lin" valueType="num">
                                      <p:cBhvr additive="base">
                                        <p:cTn id="13" dur="500" fill="hold"/>
                                        <p:tgtEl>
                                          <p:spTgt spid="16389"/>
                                        </p:tgtEl>
                                        <p:attrNameLst>
                                          <p:attrName>ppt_x</p:attrName>
                                        </p:attrNameLst>
                                      </p:cBhvr>
                                      <p:tavLst>
                                        <p:tav tm="0">
                                          <p:val>
                                            <p:strVal val="#ppt_x"/>
                                          </p:val>
                                        </p:tav>
                                        <p:tav tm="100000">
                                          <p:val>
                                            <p:strVal val="#ppt_x"/>
                                          </p:val>
                                        </p:tav>
                                      </p:tavLst>
                                    </p:anim>
                                    <p:anim calcmode="lin" valueType="num">
                                      <p:cBhvr additive="base">
                                        <p:cTn id="14" dur="500" fill="hold"/>
                                        <p:tgtEl>
                                          <p:spTgt spid="1638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390"/>
                                        </p:tgtEl>
                                        <p:attrNameLst>
                                          <p:attrName>style.visibility</p:attrName>
                                        </p:attrNameLst>
                                      </p:cBhvr>
                                      <p:to>
                                        <p:strVal val="visible"/>
                                      </p:to>
                                    </p:set>
                                    <p:anim calcmode="lin" valueType="num">
                                      <p:cBhvr additive="base">
                                        <p:cTn id="19" dur="500" fill="hold"/>
                                        <p:tgtEl>
                                          <p:spTgt spid="16390"/>
                                        </p:tgtEl>
                                        <p:attrNameLst>
                                          <p:attrName>ppt_x</p:attrName>
                                        </p:attrNameLst>
                                      </p:cBhvr>
                                      <p:tavLst>
                                        <p:tav tm="0">
                                          <p:val>
                                            <p:strVal val="#ppt_x"/>
                                          </p:val>
                                        </p:tav>
                                        <p:tav tm="100000">
                                          <p:val>
                                            <p:strVal val="#ppt_x"/>
                                          </p:val>
                                        </p:tav>
                                      </p:tavLst>
                                    </p:anim>
                                    <p:anim calcmode="lin" valueType="num">
                                      <p:cBhvr additive="base">
                                        <p:cTn id="20"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31957" y="753405"/>
            <a:ext cx="7076348" cy="711200"/>
          </a:xfrm>
        </p:spPr>
        <p:txBody>
          <a:bodyPr>
            <a:normAutofit fontScale="90000"/>
          </a:bodyPr>
          <a:lstStyle/>
          <a:p>
            <a:pPr marL="514350" indent="-514350">
              <a:buFontTx/>
              <a:buAutoNum type="arabicPeriod"/>
            </a:pPr>
            <a:r>
              <a:rPr lang="en-GB" altLang="en-US" sz="2800" dirty="0" smtClean="0"/>
              <a:t/>
            </a:r>
            <a:br>
              <a:rPr lang="en-GB" altLang="en-US" sz="2800" dirty="0" smtClean="0"/>
            </a:br>
            <a:r>
              <a:rPr lang="en-GB" altLang="en-US" sz="2800" dirty="0" smtClean="0"/>
              <a:t/>
            </a:r>
            <a:br>
              <a:rPr lang="en-GB" altLang="en-US" sz="2800" dirty="0" smtClean="0"/>
            </a:br>
            <a:r>
              <a:rPr lang="en-GB" altLang="en-US" sz="2800" dirty="0" smtClean="0"/>
              <a:t> </a:t>
            </a:r>
            <a:br>
              <a:rPr lang="en-GB" altLang="en-US" sz="2800" dirty="0" smtClean="0"/>
            </a:br>
            <a:r>
              <a:rPr lang="en-GB" altLang="en-US" sz="2800" dirty="0" smtClean="0"/>
              <a:t/>
            </a:r>
            <a:br>
              <a:rPr lang="en-GB" altLang="en-US" sz="2800" dirty="0" smtClean="0"/>
            </a:br>
            <a:r>
              <a:rPr lang="en-GB" altLang="en-US" sz="2800" dirty="0" smtClean="0"/>
              <a:t/>
            </a:r>
            <a:br>
              <a:rPr lang="en-GB" altLang="en-US" sz="2800" dirty="0" smtClean="0"/>
            </a:br>
            <a:r>
              <a:rPr lang="en-GB" altLang="en-US" sz="2800" dirty="0" smtClean="0"/>
              <a:t/>
            </a:r>
            <a:br>
              <a:rPr lang="en-GB" altLang="en-US" sz="2800" dirty="0" smtClean="0"/>
            </a:br>
            <a:r>
              <a:rPr lang="en-GB" altLang="en-US" sz="2800" dirty="0" smtClean="0"/>
              <a:t/>
            </a:r>
            <a:br>
              <a:rPr lang="en-GB" altLang="en-US" sz="2800" dirty="0" smtClean="0"/>
            </a:br>
            <a:r>
              <a:rPr lang="en-GB" altLang="en-US" sz="2800" dirty="0" smtClean="0"/>
              <a:t/>
            </a:r>
            <a:br>
              <a:rPr lang="en-GB" altLang="en-US" sz="2800" dirty="0" smtClean="0"/>
            </a:br>
            <a:r>
              <a:rPr lang="en-GB" altLang="en-US" sz="2800" dirty="0" smtClean="0"/>
              <a:t/>
            </a:r>
            <a:br>
              <a:rPr lang="en-GB" altLang="en-US" sz="2800" dirty="0" smtClean="0"/>
            </a:br>
            <a:r>
              <a:rPr lang="en-GB" altLang="en-US" sz="2800" dirty="0" smtClean="0"/>
              <a:t/>
            </a:r>
            <a:br>
              <a:rPr lang="en-GB" altLang="en-US" sz="2800" dirty="0" smtClean="0"/>
            </a:br>
            <a:r>
              <a:rPr lang="en-GB" altLang="en-US" sz="2800" dirty="0" smtClean="0"/>
              <a:t/>
            </a:r>
            <a:br>
              <a:rPr lang="en-GB" altLang="en-US" sz="2800" dirty="0" smtClean="0"/>
            </a:br>
            <a:r>
              <a:rPr lang="en-GB" altLang="en-US" sz="3100" b="1" dirty="0" smtClean="0">
                <a:latin typeface="Calibri" pitchFamily="34" charset="0"/>
              </a:rPr>
              <a:t>Community learning and development </a:t>
            </a:r>
            <a:br>
              <a:rPr lang="en-GB" altLang="en-US" sz="3100" b="1" dirty="0" smtClean="0">
                <a:latin typeface="Calibri" pitchFamily="34" charset="0"/>
              </a:rPr>
            </a:br>
            <a:r>
              <a:rPr lang="en-GB" altLang="en-US" sz="3100" b="1" dirty="0" smtClean="0">
                <a:latin typeface="Calibri" pitchFamily="34" charset="0"/>
              </a:rPr>
              <a:t>(CLD) in Scotland – Key focus:</a:t>
            </a:r>
            <a:r>
              <a:rPr lang="en-GB" altLang="en-US" sz="3600" dirty="0" smtClean="0">
                <a:latin typeface="Calibri" pitchFamily="34" charset="0"/>
              </a:rPr>
              <a:t/>
            </a:r>
            <a:br>
              <a:rPr lang="en-GB" altLang="en-US" sz="3600" dirty="0" smtClean="0">
                <a:latin typeface="Calibri" pitchFamily="34" charset="0"/>
              </a:rPr>
            </a:br>
            <a:r>
              <a:rPr lang="en-GB" altLang="en-US" sz="3600" dirty="0" smtClean="0">
                <a:latin typeface="Calibri" pitchFamily="34" charset="0"/>
              </a:rPr>
              <a:t/>
            </a:r>
            <a:br>
              <a:rPr lang="en-GB" altLang="en-US" sz="3600" dirty="0" smtClean="0">
                <a:latin typeface="Calibri" pitchFamily="34" charset="0"/>
              </a:rPr>
            </a:br>
            <a:r>
              <a:rPr lang="en-GB" altLang="en-US" sz="2800" dirty="0" smtClean="0">
                <a:solidFill>
                  <a:srgbClr val="161616"/>
                </a:solidFill>
              </a:rPr>
              <a:t/>
            </a:r>
            <a:br>
              <a:rPr lang="en-GB" altLang="en-US" sz="2800" dirty="0" smtClean="0">
                <a:solidFill>
                  <a:srgbClr val="161616"/>
                </a:solidFill>
              </a:rPr>
            </a:br>
            <a:r>
              <a:rPr lang="en-GB" altLang="en-US" sz="3200" dirty="0" smtClean="0">
                <a:solidFill>
                  <a:srgbClr val="161616"/>
                </a:solidFill>
                <a:latin typeface="Calibri" pitchFamily="34" charset="0"/>
              </a:rPr>
              <a:t>1. </a:t>
            </a:r>
            <a:r>
              <a:rPr lang="en-GB" altLang="en-US" sz="3200" i="1" dirty="0" smtClean="0">
                <a:solidFill>
                  <a:srgbClr val="161616"/>
                </a:solidFill>
                <a:latin typeface="Calibri" pitchFamily="34" charset="0"/>
              </a:rPr>
              <a:t>Improved life chances for people of all ages, through learning, personal development and active citizenship</a:t>
            </a:r>
            <a:br>
              <a:rPr lang="en-GB" altLang="en-US" sz="3200" i="1" dirty="0" smtClean="0">
                <a:solidFill>
                  <a:srgbClr val="161616"/>
                </a:solidFill>
                <a:latin typeface="Calibri" pitchFamily="34" charset="0"/>
              </a:rPr>
            </a:br>
            <a:r>
              <a:rPr lang="en-GB" altLang="en-US" sz="3200" i="1" dirty="0" smtClean="0">
                <a:solidFill>
                  <a:srgbClr val="161616"/>
                </a:solidFill>
                <a:latin typeface="Calibri" pitchFamily="34" charset="0"/>
              </a:rPr>
              <a:t/>
            </a:r>
            <a:br>
              <a:rPr lang="en-GB" altLang="en-US" sz="3200" i="1" dirty="0" smtClean="0">
                <a:solidFill>
                  <a:srgbClr val="161616"/>
                </a:solidFill>
                <a:latin typeface="Calibri" pitchFamily="34" charset="0"/>
              </a:rPr>
            </a:br>
            <a:r>
              <a:rPr lang="en-GB" altLang="en-US" sz="3200" i="1" dirty="0" smtClean="0">
                <a:solidFill>
                  <a:srgbClr val="161616"/>
                </a:solidFill>
                <a:latin typeface="Calibri" pitchFamily="34" charset="0"/>
              </a:rPr>
              <a:t>2. Stronger, more resilient, supportive, influential and inclusive communities</a:t>
            </a:r>
            <a:r>
              <a:rPr lang="en-GB" altLang="en-US" sz="2800" b="1" i="1" dirty="0" smtClean="0"/>
              <a:t/>
            </a:r>
            <a:br>
              <a:rPr lang="en-GB" altLang="en-US" sz="2800" b="1" i="1" dirty="0" smtClean="0"/>
            </a:br>
            <a:r>
              <a:rPr lang="en-GB" altLang="en-US" sz="2800" i="1" dirty="0" smtClean="0"/>
              <a:t>					</a:t>
            </a:r>
            <a:br>
              <a:rPr lang="en-GB" altLang="en-US" sz="2800" i="1" dirty="0" smtClean="0"/>
            </a:br>
            <a:r>
              <a:rPr lang="en-GB" altLang="en-US" sz="2800" dirty="0" smtClean="0"/>
              <a:t/>
            </a:r>
            <a:br>
              <a:rPr lang="en-GB" altLang="en-US" sz="2800" dirty="0" smtClean="0"/>
            </a:br>
            <a:endParaRPr lang="en-GB" altLang="en-US" sz="2800" dirty="0" smtClean="0"/>
          </a:p>
        </p:txBody>
      </p:sp>
      <p:pic>
        <p:nvPicPr>
          <p:cNvPr id="327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4943" y="157167"/>
            <a:ext cx="1864519" cy="1903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772" name="Group 3"/>
          <p:cNvGrpSpPr>
            <a:grpSpLocks/>
          </p:cNvGrpSpPr>
          <p:nvPr/>
        </p:nvGrpSpPr>
        <p:grpSpPr bwMode="auto">
          <a:xfrm>
            <a:off x="-83344" y="4365104"/>
            <a:ext cx="9227344" cy="2881512"/>
            <a:chOff x="-46348" y="3708280"/>
            <a:chExt cx="12303237" cy="3177533"/>
          </a:xfrm>
        </p:grpSpPr>
        <p:pic>
          <p:nvPicPr>
            <p:cNvPr id="32773" name="Picture 4"/>
            <p:cNvPicPr>
              <a:picLocks noChangeAspect="1"/>
            </p:cNvPicPr>
            <p:nvPr/>
          </p:nvPicPr>
          <p:blipFill>
            <a:blip r:embed="rId5">
              <a:extLst>
                <a:ext uri="{28A0092B-C50C-407E-A947-70E740481C1C}">
                  <a14:useLocalDpi xmlns:a14="http://schemas.microsoft.com/office/drawing/2010/main" val="0"/>
                </a:ext>
              </a:extLst>
            </a:blip>
            <a:srcRect l="23560" t="23657" r="26010" b="31599"/>
            <a:stretch>
              <a:fillRect/>
            </a:stretch>
          </p:blipFill>
          <p:spPr bwMode="auto">
            <a:xfrm>
              <a:off x="-46348" y="3708280"/>
              <a:ext cx="12303237" cy="3177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09603" y="5817820"/>
              <a:ext cx="2804346" cy="18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28190496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2" y="620688"/>
            <a:ext cx="8386763" cy="4987950"/>
          </a:xfrm>
        </p:spPr>
        <p:txBody>
          <a:bodyPr/>
          <a:lstStyle/>
          <a:p>
            <a:r>
              <a:rPr lang="en-GB" altLang="en-US" sz="4800" b="1" dirty="0" smtClean="0"/>
              <a:t>Community Empowerment (Scotland) Act 2015</a:t>
            </a:r>
            <a:r>
              <a:rPr lang="en-GB" altLang="en-US" sz="4800" dirty="0" smtClean="0"/>
              <a:t/>
            </a:r>
            <a:br>
              <a:rPr lang="en-GB" altLang="en-US" sz="4800" dirty="0" smtClean="0"/>
            </a:br>
            <a:r>
              <a:rPr lang="en-GB" altLang="en-US" dirty="0" smtClean="0"/>
              <a:t/>
            </a:r>
            <a:br>
              <a:rPr lang="en-GB" altLang="en-US" dirty="0" smtClean="0"/>
            </a:br>
            <a:r>
              <a:rPr lang="en-GB" altLang="en-US" dirty="0" smtClean="0"/>
              <a:t> ‘Decentralise decision-making and give people a stronger voice in their communities’</a:t>
            </a:r>
            <a:r>
              <a:rPr lang="en-GB" altLang="en-US" b="1" dirty="0" smtClean="0"/>
              <a:t> </a:t>
            </a:r>
            <a:r>
              <a:rPr lang="en-GB" altLang="en-US" dirty="0" smtClean="0"/>
              <a:t/>
            </a:r>
            <a:br>
              <a:rPr lang="en-GB" altLang="en-US" dirty="0" smtClean="0"/>
            </a:br>
            <a:endParaRPr lang="en-GB" altLang="en-US" dirty="0" smtClean="0"/>
          </a:p>
        </p:txBody>
      </p:sp>
      <p:grpSp>
        <p:nvGrpSpPr>
          <p:cNvPr id="37891" name="Group 5"/>
          <p:cNvGrpSpPr>
            <a:grpSpLocks noGrp="1"/>
          </p:cNvGrpSpPr>
          <p:nvPr/>
        </p:nvGrpSpPr>
        <p:grpSpPr bwMode="auto">
          <a:xfrm>
            <a:off x="0" y="4340230"/>
            <a:ext cx="9144000" cy="2517775"/>
            <a:chOff x="444972" y="3558154"/>
            <a:chExt cx="12303237" cy="3177533"/>
          </a:xfrm>
        </p:grpSpPr>
        <p:pic>
          <p:nvPicPr>
            <p:cNvPr id="37892" name="Picture 6"/>
            <p:cNvPicPr>
              <a:picLocks noChangeAspect="1"/>
            </p:cNvPicPr>
            <p:nvPr/>
          </p:nvPicPr>
          <p:blipFill>
            <a:blip r:embed="rId4">
              <a:extLst>
                <a:ext uri="{28A0092B-C50C-407E-A947-70E740481C1C}">
                  <a14:useLocalDpi xmlns:a14="http://schemas.microsoft.com/office/drawing/2010/main" val="0"/>
                </a:ext>
              </a:extLst>
            </a:blip>
            <a:srcRect l="23560" t="23657" r="26010" b="31599"/>
            <a:stretch>
              <a:fillRect/>
            </a:stretch>
          </p:blipFill>
          <p:spPr bwMode="auto">
            <a:xfrm>
              <a:off x="444972" y="3558154"/>
              <a:ext cx="12303237" cy="3177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9603" y="5817820"/>
              <a:ext cx="2804346" cy="18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11105333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70606" y="908720"/>
            <a:ext cx="8602787" cy="4464496"/>
          </a:xfrm>
        </p:spPr>
        <p:txBody>
          <a:bodyPr>
            <a:normAutofit fontScale="90000"/>
          </a:bodyPr>
          <a:lstStyle/>
          <a:p>
            <a:pPr algn="l"/>
            <a:r>
              <a:rPr lang="en-GB" altLang="en-US" sz="2800" b="1" dirty="0" smtClean="0"/>
              <a:t/>
            </a:r>
            <a:br>
              <a:rPr lang="en-GB" altLang="en-US" sz="2800" b="1" dirty="0" smtClean="0"/>
            </a:br>
            <a:r>
              <a:rPr lang="en-GB" altLang="en-US" sz="2800" b="1" dirty="0" smtClean="0"/>
              <a:t>Community Empowerment Act</a:t>
            </a:r>
            <a:r>
              <a:rPr lang="en-GB" altLang="en-US" sz="2800" b="1" dirty="0"/>
              <a:t>  </a:t>
            </a:r>
            <a:r>
              <a:rPr lang="en-GB" altLang="en-US" sz="2800" b="1" dirty="0" smtClean="0"/>
              <a:t/>
            </a:r>
            <a:br>
              <a:rPr lang="en-GB" altLang="en-US" sz="2800" b="1" dirty="0" smtClean="0"/>
            </a:br>
            <a:r>
              <a:rPr lang="en-GB" sz="2800" b="1" dirty="0" smtClean="0"/>
              <a:t>Community </a:t>
            </a:r>
            <a:r>
              <a:rPr lang="en-GB" sz="2800" b="1" dirty="0"/>
              <a:t>Planning </a:t>
            </a:r>
            <a:r>
              <a:rPr lang="en-GB" sz="2800" b="1" dirty="0" smtClean="0"/>
              <a:t>Guidance (2016)</a:t>
            </a:r>
            <a:br>
              <a:rPr lang="en-GB" sz="2800" b="1" dirty="0" smtClean="0"/>
            </a:br>
            <a:r>
              <a:rPr lang="en-GB" altLang="en-US" sz="2200" dirty="0"/>
              <a:t/>
            </a:r>
            <a:br>
              <a:rPr lang="en-GB" altLang="en-US" sz="2200" dirty="0"/>
            </a:br>
            <a:r>
              <a:rPr lang="en-GB" altLang="en-US" sz="2700" dirty="0" smtClean="0"/>
              <a:t>‘</a:t>
            </a:r>
            <a:r>
              <a:rPr lang="en-GB" sz="2700" dirty="0" smtClean="0"/>
              <a:t>9</a:t>
            </a:r>
            <a:r>
              <a:rPr lang="en-GB" sz="2700" dirty="0"/>
              <a:t>. Securing participation from communities requires commitment from the </a:t>
            </a:r>
            <a:r>
              <a:rPr lang="en-GB" sz="2700" dirty="0" err="1" smtClean="0"/>
              <a:t>CPP</a:t>
            </a:r>
            <a:r>
              <a:rPr lang="en-GB" sz="2700" dirty="0"/>
              <a:t> </a:t>
            </a:r>
            <a:r>
              <a:rPr lang="en-GB" sz="2700" dirty="0" smtClean="0"/>
              <a:t>and </a:t>
            </a:r>
            <a:r>
              <a:rPr lang="en-GB" sz="2700" dirty="0"/>
              <a:t>partners to strengthen the capacity of community bodies, wherever this </a:t>
            </a:r>
            <a:r>
              <a:rPr lang="en-GB" sz="2700" dirty="0" smtClean="0"/>
              <a:t>is needed </a:t>
            </a:r>
            <a:r>
              <a:rPr lang="en-GB" sz="2700" dirty="0"/>
              <a:t>to build effective community involvement in decision-making, </a:t>
            </a:r>
            <a:r>
              <a:rPr lang="en-GB" sz="2700" dirty="0" smtClean="0"/>
              <a:t>policy development </a:t>
            </a:r>
            <a:r>
              <a:rPr lang="en-GB" sz="2700" dirty="0"/>
              <a:t>and service provision. </a:t>
            </a:r>
            <a:r>
              <a:rPr lang="en-GB" sz="2700" b="1" dirty="0"/>
              <a:t>Community capacity </a:t>
            </a:r>
            <a:r>
              <a:rPr lang="en-GB" sz="2700" b="1" dirty="0" smtClean="0"/>
              <a:t>building is especially important </a:t>
            </a:r>
            <a:r>
              <a:rPr lang="en-GB" sz="2700" b="1" dirty="0"/>
              <a:t>to secure the participation of those sections of the community </a:t>
            </a:r>
            <a:r>
              <a:rPr lang="en-GB" sz="2700" b="1" dirty="0" smtClean="0"/>
              <a:t>which are </a:t>
            </a:r>
            <a:r>
              <a:rPr lang="en-GB" sz="2700" b="1" dirty="0"/>
              <a:t>otherwise less engaged than other sections in community planning. </a:t>
            </a:r>
            <a:r>
              <a:rPr lang="en-GB" sz="2700" dirty="0" smtClean="0"/>
              <a:t>This includes </a:t>
            </a:r>
            <a:r>
              <a:rPr lang="en-GB" sz="2700" dirty="0"/>
              <a:t>in particular community bodies which represent the interests of </a:t>
            </a:r>
            <a:r>
              <a:rPr lang="en-GB" sz="2700" dirty="0" smtClean="0"/>
              <a:t>persons who </a:t>
            </a:r>
            <a:r>
              <a:rPr lang="en-GB" sz="2700" dirty="0"/>
              <a:t>experience inequalities of outcome which result from socio-economic </a:t>
            </a:r>
            <a:r>
              <a:rPr lang="en-GB" sz="2700" dirty="0" smtClean="0"/>
              <a:t>or other </a:t>
            </a:r>
            <a:r>
              <a:rPr lang="en-GB" sz="2700" dirty="0"/>
              <a:t>disadvantage. </a:t>
            </a:r>
            <a:r>
              <a:rPr lang="en-GB" sz="2700" b="1" dirty="0"/>
              <a:t>Community planning partners should seek to maximise </a:t>
            </a:r>
            <a:r>
              <a:rPr lang="en-GB" sz="2700" b="1" dirty="0" smtClean="0"/>
              <a:t>the impact </a:t>
            </a:r>
            <a:r>
              <a:rPr lang="en-GB" sz="2700" b="1" dirty="0"/>
              <a:t>of community learning and development by focusing activity on the </a:t>
            </a:r>
            <a:r>
              <a:rPr lang="en-GB" sz="2700" b="1" dirty="0" smtClean="0"/>
              <a:t>most disadvantaged communities</a:t>
            </a:r>
            <a:r>
              <a:rPr lang="en-GB" sz="2700" dirty="0" smtClean="0"/>
              <a:t>.’</a:t>
            </a:r>
            <a:r>
              <a:rPr lang="en-GB" altLang="en-US" sz="2700" dirty="0" smtClean="0"/>
              <a:t/>
            </a:r>
            <a:br>
              <a:rPr lang="en-GB" altLang="en-US" sz="2700" dirty="0" smtClean="0"/>
            </a:br>
            <a:endParaRPr lang="en-GB" altLang="en-US" sz="2700" dirty="0" smtClean="0"/>
          </a:p>
        </p:txBody>
      </p:sp>
      <p:grpSp>
        <p:nvGrpSpPr>
          <p:cNvPr id="37891" name="Group 5"/>
          <p:cNvGrpSpPr>
            <a:grpSpLocks noGrp="1"/>
          </p:cNvGrpSpPr>
          <p:nvPr/>
        </p:nvGrpSpPr>
        <p:grpSpPr bwMode="auto">
          <a:xfrm>
            <a:off x="0" y="5517232"/>
            <a:ext cx="9144000" cy="1340774"/>
            <a:chOff x="444972" y="4668410"/>
            <a:chExt cx="12303237" cy="2067277"/>
          </a:xfrm>
        </p:grpSpPr>
        <p:pic>
          <p:nvPicPr>
            <p:cNvPr id="37892" name="Picture 6"/>
            <p:cNvPicPr>
              <a:picLocks noChangeAspect="1"/>
            </p:cNvPicPr>
            <p:nvPr/>
          </p:nvPicPr>
          <p:blipFill>
            <a:blip r:embed="rId4">
              <a:extLst>
                <a:ext uri="{28A0092B-C50C-407E-A947-70E740481C1C}">
                  <a14:useLocalDpi xmlns:a14="http://schemas.microsoft.com/office/drawing/2010/main" val="0"/>
                </a:ext>
              </a:extLst>
            </a:blip>
            <a:srcRect l="23560" t="23657" r="26010" b="31599"/>
            <a:stretch>
              <a:fillRect/>
            </a:stretch>
          </p:blipFill>
          <p:spPr bwMode="auto">
            <a:xfrm>
              <a:off x="444972" y="4668410"/>
              <a:ext cx="12303237" cy="2067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9603" y="5817820"/>
              <a:ext cx="2804346" cy="18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40702670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8"/>
          <p:cNvPicPr>
            <a:picLocks noChangeAspect="1" noChangeArrowheads="1"/>
          </p:cNvPicPr>
          <p:nvPr/>
        </p:nvPicPr>
        <p:blipFill>
          <a:blip r:embed="rId4">
            <a:extLst>
              <a:ext uri="{28A0092B-C50C-407E-A947-70E740481C1C}">
                <a14:useLocalDpi xmlns:a14="http://schemas.microsoft.com/office/drawing/2010/main" val="0"/>
              </a:ext>
            </a:extLst>
          </a:blip>
          <a:srcRect l="48837" t="32944" r="45349" b="11464"/>
          <a:stretch>
            <a:fillRect/>
          </a:stretch>
        </p:blipFill>
        <p:spPr bwMode="auto">
          <a:xfrm>
            <a:off x="3" y="565150"/>
            <a:ext cx="756047"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5794380"/>
            <a:ext cx="9144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37892" name="Picture 12"/>
          <p:cNvPicPr>
            <a:picLocks noChangeAspect="1"/>
          </p:cNvPicPr>
          <p:nvPr/>
        </p:nvPicPr>
        <p:blipFill>
          <a:blip r:embed="rId5">
            <a:extLst>
              <a:ext uri="{28A0092B-C50C-407E-A947-70E740481C1C}">
                <a14:useLocalDpi xmlns:a14="http://schemas.microsoft.com/office/drawing/2010/main" val="0"/>
              </a:ext>
            </a:extLst>
          </a:blip>
          <a:srcRect l="23560" t="23657" r="26010" b="31599"/>
          <a:stretch>
            <a:fillRect/>
          </a:stretch>
        </p:blipFill>
        <p:spPr bwMode="auto">
          <a:xfrm>
            <a:off x="3" y="5733256"/>
            <a:ext cx="9227345" cy="125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itle 1"/>
          <p:cNvSpPr>
            <a:spLocks noGrp="1"/>
          </p:cNvSpPr>
          <p:nvPr>
            <p:ph type="title"/>
          </p:nvPr>
        </p:nvSpPr>
        <p:spPr>
          <a:xfrm>
            <a:off x="215516" y="766311"/>
            <a:ext cx="8712968" cy="782638"/>
          </a:xfrm>
        </p:spPr>
        <p:txBody>
          <a:bodyPr>
            <a:normAutofit fontScale="90000"/>
          </a:bodyPr>
          <a:lstStyle/>
          <a:p>
            <a:r>
              <a:rPr lang="en-GB" sz="3600" b="1" i="1" dirty="0"/>
              <a:t>Quality and </a:t>
            </a:r>
            <a:r>
              <a:rPr lang="en-GB" sz="3600" b="1" i="1" dirty="0" smtClean="0"/>
              <a:t>Improvement </a:t>
            </a:r>
            <a:r>
              <a:rPr lang="en-GB" sz="3600" b="1" i="1" dirty="0"/>
              <a:t>in </a:t>
            </a:r>
            <a:r>
              <a:rPr lang="en-GB" sz="3600" b="1" i="1" dirty="0" smtClean="0"/>
              <a:t>Scottish Education Report </a:t>
            </a:r>
            <a:r>
              <a:rPr lang="en-GB" sz="3600" b="1" i="1" dirty="0"/>
              <a:t>2012 - 2016</a:t>
            </a:r>
            <a:r>
              <a:rPr lang="en-GB" altLang="en-US" sz="3600" b="1" dirty="0" smtClean="0"/>
              <a:t/>
            </a:r>
            <a:br>
              <a:rPr lang="en-GB" altLang="en-US" sz="3600" b="1" dirty="0" smtClean="0"/>
            </a:br>
            <a:r>
              <a:rPr lang="en-GB" altLang="en-US" sz="2800" b="1" dirty="0" smtClean="0"/>
              <a:t>Community learning and development highlights included:</a:t>
            </a:r>
            <a:br>
              <a:rPr lang="en-GB" altLang="en-US" sz="2800" b="1" dirty="0" smtClean="0"/>
            </a:br>
            <a:endParaRPr lang="en-GB" altLang="en-US" b="1" dirty="0" smtClean="0">
              <a:solidFill>
                <a:srgbClr val="00ABB5"/>
              </a:solidFill>
            </a:endParaRPr>
          </a:p>
        </p:txBody>
      </p:sp>
      <p:sp>
        <p:nvSpPr>
          <p:cNvPr id="37894" name="Content Placeholder 2"/>
          <p:cNvSpPr>
            <a:spLocks noGrp="1"/>
          </p:cNvSpPr>
          <p:nvPr>
            <p:ph idx="1"/>
          </p:nvPr>
        </p:nvSpPr>
        <p:spPr>
          <a:xfrm>
            <a:off x="680467" y="1268760"/>
            <a:ext cx="4093369" cy="3498850"/>
          </a:xfrm>
        </p:spPr>
        <p:txBody>
          <a:bodyPr/>
          <a:lstStyle/>
          <a:p>
            <a:pPr marL="0" indent="0">
              <a:buClr>
                <a:srgbClr val="00ABB5"/>
              </a:buClr>
              <a:buNone/>
            </a:pPr>
            <a:r>
              <a:rPr lang="en-GB" altLang="en-US" b="1" dirty="0" smtClean="0"/>
              <a:t/>
            </a:r>
            <a:br>
              <a:rPr lang="en-GB" altLang="en-US" b="1" dirty="0" smtClean="0"/>
            </a:br>
            <a:endParaRPr lang="en-GB" altLang="en-US" b="1" dirty="0" smtClean="0"/>
          </a:p>
        </p:txBody>
      </p:sp>
      <p:pic>
        <p:nvPicPr>
          <p:cNvPr id="37895"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72240" y="6373818"/>
            <a:ext cx="210383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971599" y="1575163"/>
            <a:ext cx="7488834" cy="4985980"/>
          </a:xfrm>
          <a:prstGeom prst="rect">
            <a:avLst/>
          </a:prstGeom>
          <a:solidFill>
            <a:schemeClr val="bg1">
              <a:alpha val="85000"/>
            </a:schemeClr>
          </a:solidFill>
        </p:spPr>
        <p:txBody>
          <a:bodyPr wrap="square">
            <a:spAutoFit/>
          </a:bodyPr>
          <a:lstStyle/>
          <a:p>
            <a:pPr>
              <a:buClr>
                <a:srgbClr val="00ABB5"/>
              </a:buClr>
              <a:defRPr/>
            </a:pPr>
            <a:endParaRPr lang="en-GB" b="1" dirty="0">
              <a:solidFill>
                <a:prstClr val="black"/>
              </a:solidFill>
            </a:endParaRPr>
          </a:p>
          <a:p>
            <a:pPr marL="342900" indent="-342900">
              <a:buFont typeface="Arial" panose="020B0604020202020204" pitchFamily="34" charset="0"/>
              <a:buChar char="•"/>
              <a:defRPr/>
            </a:pPr>
            <a:r>
              <a:rPr lang="en-GB" sz="2000" b="1" dirty="0">
                <a:solidFill>
                  <a:prstClr val="black"/>
                </a:solidFill>
              </a:rPr>
              <a:t>young volunteers were having a positive impact in their local communities. </a:t>
            </a:r>
          </a:p>
          <a:p>
            <a:pPr>
              <a:defRPr/>
            </a:pPr>
            <a:endParaRPr lang="en-GB" sz="2000" b="1" dirty="0">
              <a:solidFill>
                <a:prstClr val="black"/>
              </a:solidFill>
            </a:endParaRPr>
          </a:p>
          <a:p>
            <a:pPr marL="342900" indent="-342900">
              <a:buFont typeface="Arial" panose="020B0604020202020204" pitchFamily="34" charset="0"/>
              <a:buChar char="•"/>
              <a:defRPr/>
            </a:pPr>
            <a:r>
              <a:rPr lang="en-GB" sz="2000" b="1" dirty="0">
                <a:solidFill>
                  <a:prstClr val="black"/>
                </a:solidFill>
              </a:rPr>
              <a:t>increasingly services were supporting family learning and parenting in partnership with schools.</a:t>
            </a:r>
          </a:p>
          <a:p>
            <a:pPr>
              <a:defRPr/>
            </a:pPr>
            <a:endParaRPr lang="en-GB" sz="2000" b="1" dirty="0">
              <a:solidFill>
                <a:prstClr val="black"/>
              </a:solidFill>
            </a:endParaRPr>
          </a:p>
          <a:p>
            <a:pPr marL="342900" indent="-342900">
              <a:buFont typeface="Arial" panose="020B0604020202020204" pitchFamily="34" charset="0"/>
              <a:buChar char="•"/>
              <a:defRPr/>
            </a:pPr>
            <a:r>
              <a:rPr lang="en-GB" sz="2000" b="1" dirty="0">
                <a:solidFill>
                  <a:prstClr val="black"/>
                </a:solidFill>
              </a:rPr>
              <a:t>the way in which community-led organisations engaged effectively with their local community.</a:t>
            </a:r>
          </a:p>
          <a:p>
            <a:pPr marL="342900" indent="-342900">
              <a:buFont typeface="Arial" panose="020B0604020202020204" pitchFamily="34" charset="0"/>
              <a:buChar char="•"/>
              <a:defRPr/>
            </a:pPr>
            <a:endParaRPr lang="en-GB" sz="2000" b="1" dirty="0">
              <a:solidFill>
                <a:prstClr val="black"/>
              </a:solidFill>
            </a:endParaRPr>
          </a:p>
          <a:p>
            <a:pPr marL="342900" indent="-342900">
              <a:buFont typeface="Arial" panose="020B0604020202020204" pitchFamily="34" charset="0"/>
              <a:buChar char="•"/>
              <a:defRPr/>
            </a:pPr>
            <a:r>
              <a:rPr lang="en-GB" sz="2000" b="1" dirty="0">
                <a:solidFill>
                  <a:prstClr val="black"/>
                </a:solidFill>
              </a:rPr>
              <a:t>strong contribution to increasing the number of young people achieving a range of accredited awards.  </a:t>
            </a:r>
          </a:p>
          <a:p>
            <a:pPr>
              <a:defRPr/>
            </a:pPr>
            <a:endParaRPr lang="en-GB" sz="2000" b="1" dirty="0">
              <a:solidFill>
                <a:prstClr val="black"/>
              </a:solidFill>
            </a:endParaRPr>
          </a:p>
          <a:p>
            <a:pPr marL="342900" indent="-342900">
              <a:buFont typeface="Arial" panose="020B0604020202020204" pitchFamily="34" charset="0"/>
              <a:buChar char="•"/>
              <a:defRPr/>
            </a:pPr>
            <a:r>
              <a:rPr lang="en-GB" sz="2000" b="1" dirty="0">
                <a:solidFill>
                  <a:prstClr val="black"/>
                </a:solidFill>
              </a:rPr>
              <a:t>adult learners benefited from provision that was increasing their literacy and numeracy skills.</a:t>
            </a:r>
          </a:p>
          <a:p>
            <a:pPr>
              <a:defRPr/>
            </a:pPr>
            <a:endParaRPr lang="en-GB" sz="2000" b="1" dirty="0">
              <a:solidFill>
                <a:prstClr val="black"/>
              </a:solidFill>
            </a:endParaRPr>
          </a:p>
        </p:txBody>
      </p:sp>
    </p:spTree>
    <p:custDataLst>
      <p:tags r:id="rId1"/>
    </p:custDataLst>
    <p:extLst>
      <p:ext uri="{BB962C8B-B14F-4D97-AF65-F5344CB8AC3E}">
        <p14:creationId xmlns:p14="http://schemas.microsoft.com/office/powerpoint/2010/main" val="11253560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8"/>
          <p:cNvPicPr>
            <a:picLocks noChangeAspect="1" noChangeArrowheads="1"/>
          </p:cNvPicPr>
          <p:nvPr/>
        </p:nvPicPr>
        <p:blipFill>
          <a:blip r:embed="rId4">
            <a:extLst>
              <a:ext uri="{28A0092B-C50C-407E-A947-70E740481C1C}">
                <a14:useLocalDpi xmlns:a14="http://schemas.microsoft.com/office/drawing/2010/main" val="0"/>
              </a:ext>
            </a:extLst>
          </a:blip>
          <a:srcRect l="48837" t="32944" r="45349" b="11464"/>
          <a:stretch>
            <a:fillRect/>
          </a:stretch>
        </p:blipFill>
        <p:spPr bwMode="auto">
          <a:xfrm>
            <a:off x="3" y="565150"/>
            <a:ext cx="756047"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5794380"/>
            <a:ext cx="9144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38916" name="Picture 12"/>
          <p:cNvPicPr>
            <a:picLocks noChangeAspect="1"/>
          </p:cNvPicPr>
          <p:nvPr/>
        </p:nvPicPr>
        <p:blipFill>
          <a:blip r:embed="rId5">
            <a:extLst>
              <a:ext uri="{28A0092B-C50C-407E-A947-70E740481C1C}">
                <a14:useLocalDpi xmlns:a14="http://schemas.microsoft.com/office/drawing/2010/main" val="0"/>
              </a:ext>
            </a:extLst>
          </a:blip>
          <a:srcRect l="23560" t="23657" r="26010" b="31599"/>
          <a:stretch>
            <a:fillRect/>
          </a:stretch>
        </p:blipFill>
        <p:spPr bwMode="auto">
          <a:xfrm>
            <a:off x="-34527" y="5445225"/>
            <a:ext cx="9227345" cy="142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itle 1"/>
          <p:cNvSpPr>
            <a:spLocks noGrp="1"/>
          </p:cNvSpPr>
          <p:nvPr>
            <p:ph type="title"/>
          </p:nvPr>
        </p:nvSpPr>
        <p:spPr>
          <a:xfrm>
            <a:off x="107504" y="565150"/>
            <a:ext cx="8784976" cy="782637"/>
          </a:xfrm>
        </p:spPr>
        <p:txBody>
          <a:bodyPr>
            <a:normAutofit fontScale="90000"/>
          </a:bodyPr>
          <a:lstStyle/>
          <a:p>
            <a:r>
              <a:rPr lang="en-GB" sz="3600" b="1" i="1" dirty="0"/>
              <a:t>Quality and </a:t>
            </a:r>
            <a:r>
              <a:rPr lang="en-GB" sz="3600" b="1" i="1" dirty="0" smtClean="0"/>
              <a:t>Improvement </a:t>
            </a:r>
            <a:r>
              <a:rPr lang="en-GB" sz="3600" b="1" i="1" dirty="0"/>
              <a:t>in Scottish </a:t>
            </a:r>
            <a:r>
              <a:rPr lang="en-GB" sz="3600" b="1" i="1" dirty="0" smtClean="0"/>
              <a:t>Education Report </a:t>
            </a:r>
            <a:r>
              <a:rPr lang="en-GB" sz="3600" b="1" i="1" dirty="0"/>
              <a:t>2012 - 2016</a:t>
            </a:r>
            <a:r>
              <a:rPr lang="en-GB" altLang="en-US" sz="2800" b="1" dirty="0" smtClean="0"/>
              <a:t/>
            </a:r>
            <a:br>
              <a:rPr lang="en-GB" altLang="en-US" sz="2800" b="1" dirty="0" smtClean="0"/>
            </a:br>
            <a:r>
              <a:rPr lang="en-GB" altLang="en-US" sz="2800" b="1" dirty="0" smtClean="0"/>
              <a:t>CLD areas for improvement include:</a:t>
            </a:r>
            <a:endParaRPr lang="en-GB" altLang="en-US" b="1" dirty="0" smtClean="0">
              <a:solidFill>
                <a:srgbClr val="00ABB5"/>
              </a:solidFill>
            </a:endParaRPr>
          </a:p>
        </p:txBody>
      </p:sp>
      <p:sp>
        <p:nvSpPr>
          <p:cNvPr id="38918" name="Content Placeholder 2"/>
          <p:cNvSpPr>
            <a:spLocks noGrp="1"/>
          </p:cNvSpPr>
          <p:nvPr>
            <p:ph idx="1"/>
          </p:nvPr>
        </p:nvSpPr>
        <p:spPr>
          <a:xfrm>
            <a:off x="626270" y="1373188"/>
            <a:ext cx="4093369" cy="3498850"/>
          </a:xfrm>
        </p:spPr>
        <p:txBody>
          <a:bodyPr/>
          <a:lstStyle/>
          <a:p>
            <a:pPr marL="0" indent="0">
              <a:buClr>
                <a:srgbClr val="00ABB5"/>
              </a:buClr>
              <a:buNone/>
            </a:pPr>
            <a:r>
              <a:rPr lang="en-GB" altLang="en-US" b="1" dirty="0" smtClean="0"/>
              <a:t/>
            </a:r>
            <a:br>
              <a:rPr lang="en-GB" altLang="en-US" b="1" dirty="0" smtClean="0"/>
            </a:br>
            <a:endParaRPr lang="en-GB" altLang="en-US" b="1" dirty="0" smtClean="0"/>
          </a:p>
        </p:txBody>
      </p:sp>
      <p:pic>
        <p:nvPicPr>
          <p:cNvPr id="38919"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72240" y="6373818"/>
            <a:ext cx="210383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56050" y="1628800"/>
            <a:ext cx="7704856" cy="4031873"/>
          </a:xfrm>
          <a:prstGeom prst="rect">
            <a:avLst/>
          </a:prstGeom>
          <a:solidFill>
            <a:schemeClr val="bg1">
              <a:alpha val="85000"/>
            </a:schemeClr>
          </a:solidFill>
        </p:spPr>
        <p:txBody>
          <a:bodyPr wrap="square">
            <a:spAutoFit/>
          </a:bodyPr>
          <a:lstStyle/>
          <a:p>
            <a:pPr>
              <a:defRPr/>
            </a:pPr>
            <a:endParaRPr lang="en-GB" sz="2000" b="1" dirty="0">
              <a:solidFill>
                <a:prstClr val="black"/>
              </a:solidFill>
            </a:endParaRPr>
          </a:p>
          <a:p>
            <a:pPr marL="342900" indent="-342900">
              <a:buFont typeface="Arial" panose="020B0604020202020204" pitchFamily="34" charset="0"/>
              <a:buChar char="•"/>
              <a:defRPr/>
            </a:pPr>
            <a:r>
              <a:rPr lang="en-GB" sz="2000" b="1" dirty="0">
                <a:solidFill>
                  <a:prstClr val="black"/>
                </a:solidFill>
              </a:rPr>
              <a:t>provision of opportunities for family and adult learning in a few learning communities.</a:t>
            </a:r>
          </a:p>
          <a:p>
            <a:pPr>
              <a:defRPr/>
            </a:pPr>
            <a:endParaRPr lang="en-GB" sz="2000" b="1" dirty="0">
              <a:solidFill>
                <a:prstClr val="black"/>
              </a:solidFill>
            </a:endParaRPr>
          </a:p>
          <a:p>
            <a:pPr marL="342900" indent="-342900">
              <a:buFont typeface="Arial" panose="020B0604020202020204" pitchFamily="34" charset="0"/>
              <a:buChar char="•"/>
              <a:defRPr/>
            </a:pPr>
            <a:r>
              <a:rPr lang="en-GB" sz="2000" b="1" dirty="0">
                <a:solidFill>
                  <a:prstClr val="black"/>
                </a:solidFill>
              </a:rPr>
              <a:t>involving local people and community groups more in decision-making processes.</a:t>
            </a:r>
          </a:p>
          <a:p>
            <a:pPr>
              <a:defRPr/>
            </a:pPr>
            <a:endParaRPr lang="en-GB" sz="2000" b="1" dirty="0">
              <a:solidFill>
                <a:prstClr val="black"/>
              </a:solidFill>
            </a:endParaRPr>
          </a:p>
          <a:p>
            <a:pPr marL="342900" indent="-342900">
              <a:buFont typeface="Arial" panose="020B0604020202020204" pitchFamily="34" charset="0"/>
              <a:buChar char="•"/>
              <a:defRPr/>
            </a:pPr>
            <a:r>
              <a:rPr lang="en-GB" sz="2000" b="1" dirty="0">
                <a:solidFill>
                  <a:prstClr val="black"/>
                </a:solidFill>
              </a:rPr>
              <a:t>ensure approaches to self-evaluation are fully effective.</a:t>
            </a:r>
          </a:p>
          <a:p>
            <a:pPr>
              <a:defRPr/>
            </a:pPr>
            <a:endParaRPr lang="en-GB" sz="2000" b="1" dirty="0">
              <a:solidFill>
                <a:prstClr val="black"/>
              </a:solidFill>
            </a:endParaRPr>
          </a:p>
          <a:p>
            <a:pPr marL="342900" indent="-342900">
              <a:buFont typeface="Arial" panose="020B0604020202020204" pitchFamily="34" charset="0"/>
              <a:buChar char="•"/>
              <a:defRPr/>
            </a:pPr>
            <a:r>
              <a:rPr lang="en-GB" sz="2000" b="1" dirty="0">
                <a:solidFill>
                  <a:prstClr val="black"/>
                </a:solidFill>
              </a:rPr>
              <a:t>more needs to be done to support professional development and training of the community and learning development workforce.</a:t>
            </a:r>
            <a:r>
              <a:rPr lang="en-GB" dirty="0">
                <a:solidFill>
                  <a:prstClr val="black"/>
                </a:solidFill>
              </a:rPr>
              <a:t/>
            </a:r>
            <a:br>
              <a:rPr lang="en-GB" dirty="0">
                <a:solidFill>
                  <a:prstClr val="black"/>
                </a:solidFill>
              </a:rPr>
            </a:br>
            <a:endParaRPr lang="en-GB" dirty="0">
              <a:solidFill>
                <a:prstClr val="black"/>
              </a:solidFill>
            </a:endParaRPr>
          </a:p>
          <a:p>
            <a:pPr>
              <a:defRPr/>
            </a:pPr>
            <a:endParaRPr lang="en-GB" dirty="0">
              <a:solidFill>
                <a:prstClr val="black"/>
              </a:solidFill>
            </a:endParaRPr>
          </a:p>
        </p:txBody>
      </p:sp>
    </p:spTree>
    <p:custDataLst>
      <p:tags r:id="rId1"/>
    </p:custDataLst>
    <p:extLst>
      <p:ext uri="{BB962C8B-B14F-4D97-AF65-F5344CB8AC3E}">
        <p14:creationId xmlns:p14="http://schemas.microsoft.com/office/powerpoint/2010/main" val="31717958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Aspect Review Recommendations </a:t>
            </a:r>
            <a:r>
              <a:rPr lang="en-GB" dirty="0"/>
              <a:t/>
            </a:r>
            <a:br>
              <a:rPr lang="en-GB" dirty="0"/>
            </a:br>
            <a:endParaRPr lang="en-GB" dirty="0"/>
          </a:p>
        </p:txBody>
      </p:sp>
      <p:sp>
        <p:nvSpPr>
          <p:cNvPr id="3" name="Content Placeholder 2"/>
          <p:cNvSpPr>
            <a:spLocks noGrp="1"/>
          </p:cNvSpPr>
          <p:nvPr>
            <p:ph idx="1"/>
          </p:nvPr>
        </p:nvSpPr>
        <p:spPr>
          <a:xfrm>
            <a:off x="323528" y="908719"/>
            <a:ext cx="8401249" cy="5328593"/>
          </a:xfrm>
        </p:spPr>
        <p:txBody>
          <a:bodyPr>
            <a:normAutofit fontScale="62500" lnSpcReduction="20000"/>
          </a:bodyPr>
          <a:lstStyle/>
          <a:p>
            <a:pPr marL="0" indent="0" algn="ctr">
              <a:buNone/>
            </a:pPr>
            <a:r>
              <a:rPr lang="en-GB" sz="3600" b="1" dirty="0" smtClean="0"/>
              <a:t>‘Local </a:t>
            </a:r>
            <a:r>
              <a:rPr lang="en-GB" sz="3600" b="1" dirty="0"/>
              <a:t>authorities and other CLD partners should: </a:t>
            </a:r>
            <a:endParaRPr lang="en-GB" sz="3600" dirty="0"/>
          </a:p>
          <a:p>
            <a:r>
              <a:rPr lang="en-GB" sz="3600" dirty="0" smtClean="0"/>
              <a:t>Build </a:t>
            </a:r>
            <a:r>
              <a:rPr lang="en-GB" sz="3600" dirty="0"/>
              <a:t>on the development of the plans including, where necessary publishing revised plans prior to 2018. In doing so, each local authority should ensure that it is fully meeting the requirements of the CLD Regulations. </a:t>
            </a:r>
          </a:p>
          <a:p>
            <a:r>
              <a:rPr lang="en-GB" sz="3600" dirty="0" smtClean="0"/>
              <a:t>Provide </a:t>
            </a:r>
            <a:r>
              <a:rPr lang="en-GB" sz="3600" dirty="0"/>
              <a:t>a succinct summary of what CLD partnerships plan to change and improve in their areas. </a:t>
            </a:r>
          </a:p>
          <a:p>
            <a:r>
              <a:rPr lang="en-GB" sz="3600" dirty="0" smtClean="0"/>
              <a:t>Ensure </a:t>
            </a:r>
            <a:r>
              <a:rPr lang="en-GB" sz="3600" dirty="0"/>
              <a:t>that regular progress reports are produced by CLD partners to demonstrate progress against specific and measureable objectives. </a:t>
            </a:r>
          </a:p>
          <a:p>
            <a:r>
              <a:rPr lang="en-GB" sz="3600" dirty="0" smtClean="0"/>
              <a:t>Build </a:t>
            </a:r>
            <a:r>
              <a:rPr lang="en-GB" sz="3600" dirty="0"/>
              <a:t>on informed dialogue with participants and stakeholders in local communities to ensure the relevance of CLD priorities to their needs and aspirations. </a:t>
            </a:r>
          </a:p>
          <a:p>
            <a:r>
              <a:rPr lang="en-GB" sz="3600" dirty="0" smtClean="0"/>
              <a:t>Work </a:t>
            </a:r>
            <a:r>
              <a:rPr lang="en-GB" sz="3600" dirty="0"/>
              <a:t>with the Standards Council for CLD and Education Scotland’s Policy and Improvement Team to improve the identity, confidence and leadership capacity of the CLD workforce. </a:t>
            </a:r>
            <a:r>
              <a:rPr lang="en-GB" sz="3600" dirty="0" smtClean="0"/>
              <a:t>‘</a:t>
            </a:r>
            <a:endParaRPr lang="en-GB" sz="3600" dirty="0"/>
          </a:p>
          <a:p>
            <a:endParaRPr lang="en-GB" dirty="0"/>
          </a:p>
        </p:txBody>
      </p:sp>
      <p:pic>
        <p:nvPicPr>
          <p:cNvPr id="4" name="Picture 12"/>
          <p:cNvPicPr>
            <a:picLocks noChangeAspect="1"/>
          </p:cNvPicPr>
          <p:nvPr/>
        </p:nvPicPr>
        <p:blipFill>
          <a:blip r:embed="rId4">
            <a:extLst>
              <a:ext uri="{28A0092B-C50C-407E-A947-70E740481C1C}">
                <a14:useLocalDpi xmlns:a14="http://schemas.microsoft.com/office/drawing/2010/main" val="0"/>
              </a:ext>
            </a:extLst>
          </a:blip>
          <a:srcRect l="23560" t="23657" r="26010" b="31599"/>
          <a:stretch>
            <a:fillRect/>
          </a:stretch>
        </p:blipFill>
        <p:spPr bwMode="auto">
          <a:xfrm>
            <a:off x="-34527" y="5805264"/>
            <a:ext cx="9227345" cy="106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71530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080" y="0"/>
            <a:ext cx="9155797" cy="6858000"/>
            <a:chOff x="-9080" y="0"/>
            <a:chExt cx="9155797" cy="6648822"/>
          </a:xfrm>
        </p:grpSpPr>
        <p:pic>
          <p:nvPicPr>
            <p:cNvPr id="6" name="Picture 5"/>
            <p:cNvPicPr>
              <a:picLocks noChangeAspect="1"/>
            </p:cNvPicPr>
            <p:nvPr/>
          </p:nvPicPr>
          <p:blipFill rotWithShape="1">
            <a:blip r:embed="rId3"/>
            <a:srcRect r="388"/>
            <a:stretch/>
          </p:blipFill>
          <p:spPr>
            <a:xfrm>
              <a:off x="-7937" y="0"/>
              <a:ext cx="9154654" cy="3400425"/>
            </a:xfrm>
            <a:prstGeom prst="rect">
              <a:avLst/>
            </a:prstGeom>
          </p:spPr>
        </p:pic>
        <p:pic>
          <p:nvPicPr>
            <p:cNvPr id="7" name="Picture 6"/>
            <p:cNvPicPr>
              <a:picLocks noChangeAspect="1"/>
            </p:cNvPicPr>
            <p:nvPr/>
          </p:nvPicPr>
          <p:blipFill rotWithShape="1">
            <a:blip r:embed="rId4"/>
            <a:srcRect r="1174"/>
            <a:stretch/>
          </p:blipFill>
          <p:spPr>
            <a:xfrm>
              <a:off x="-9080" y="3372222"/>
              <a:ext cx="9153079" cy="3276600"/>
            </a:xfrm>
            <a:prstGeom prst="rect">
              <a:avLst/>
            </a:prstGeom>
          </p:spPr>
        </p:pic>
      </p:grpSp>
      <p:sp>
        <p:nvSpPr>
          <p:cNvPr id="4" name="Title 1"/>
          <p:cNvSpPr txBox="1">
            <a:spLocks/>
          </p:cNvSpPr>
          <p:nvPr/>
        </p:nvSpPr>
        <p:spPr>
          <a:xfrm>
            <a:off x="683568" y="476672"/>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Morning Evaluation Questions</a:t>
            </a:r>
            <a:endParaRPr lang="en-GB" dirty="0"/>
          </a:p>
        </p:txBody>
      </p:sp>
      <p:sp>
        <p:nvSpPr>
          <p:cNvPr id="2" name="AutoShape 2" descr="Image result for turning technologies voting pad"/>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9712" y="2420888"/>
            <a:ext cx="5184576" cy="3001597"/>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1119814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872" y="548680"/>
            <a:ext cx="8229600" cy="1143000"/>
          </a:xfrm>
        </p:spPr>
        <p:txBody>
          <a:bodyPr>
            <a:normAutofit/>
          </a:bodyPr>
          <a:lstStyle/>
          <a:p>
            <a:pPr lvl="0"/>
            <a:endParaRPr lang="en-GB" dirty="0"/>
          </a:p>
        </p:txBody>
      </p:sp>
      <p:sp>
        <p:nvSpPr>
          <p:cNvPr id="3" name="Content Placeholder 2"/>
          <p:cNvSpPr>
            <a:spLocks noGrp="1"/>
          </p:cNvSpPr>
          <p:nvPr>
            <p:ph idx="1"/>
          </p:nvPr>
        </p:nvSpPr>
        <p:spPr>
          <a:xfrm>
            <a:off x="457200" y="1124744"/>
            <a:ext cx="8229600" cy="5001423"/>
          </a:xfrm>
        </p:spPr>
        <p:txBody>
          <a:bodyPr>
            <a:normAutofit/>
          </a:bodyPr>
          <a:lstStyle/>
          <a:p>
            <a:pPr marL="0" indent="0" algn="ctr">
              <a:buNone/>
            </a:pPr>
            <a:endParaRPr lang="en-GB" sz="4000" b="1" dirty="0" smtClean="0"/>
          </a:p>
          <a:p>
            <a:pPr marL="0" indent="0" algn="ctr">
              <a:buNone/>
            </a:pPr>
            <a:endParaRPr lang="en-GB" sz="4000" b="1" dirty="0"/>
          </a:p>
          <a:p>
            <a:pPr marL="0" indent="0" algn="ctr">
              <a:buNone/>
            </a:pPr>
            <a:r>
              <a:rPr lang="en-GB" sz="4000" b="1" dirty="0" smtClean="0"/>
              <a:t>CLD Inspections 2016-17</a:t>
            </a:r>
            <a:endParaRPr lang="en-GB" sz="4000" b="1" dirty="0"/>
          </a:p>
        </p:txBody>
      </p:sp>
      <p:grpSp>
        <p:nvGrpSpPr>
          <p:cNvPr id="4" name="Group 3"/>
          <p:cNvGrpSpPr>
            <a:grpSpLocks/>
          </p:cNvGrpSpPr>
          <p:nvPr/>
        </p:nvGrpSpPr>
        <p:grpSpPr bwMode="auto">
          <a:xfrm>
            <a:off x="0" y="4581128"/>
            <a:ext cx="9227344" cy="2305447"/>
            <a:chOff x="-46348" y="4581407"/>
            <a:chExt cx="12303237" cy="2304405"/>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rcRect l="23560" t="23657" r="26010" b="31599"/>
            <a:stretch>
              <a:fillRect/>
            </a:stretch>
          </p:blipFill>
          <p:spPr bwMode="auto">
            <a:xfrm>
              <a:off x="-46348" y="4581407"/>
              <a:ext cx="12303237" cy="2304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9603" y="5817820"/>
              <a:ext cx="2804346" cy="18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18793477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872" y="548680"/>
            <a:ext cx="8229600" cy="1143000"/>
          </a:xfrm>
        </p:spPr>
        <p:txBody>
          <a:bodyPr>
            <a:normAutofit fontScale="90000"/>
          </a:bodyPr>
          <a:lstStyle/>
          <a:p>
            <a:pPr lvl="0"/>
            <a:r>
              <a:rPr lang="en-GB" sz="3600" b="1" dirty="0"/>
              <a:t>I</a:t>
            </a:r>
            <a:r>
              <a:rPr lang="en-GB" sz="3600" b="1" dirty="0" smtClean="0"/>
              <a:t>ntegrating </a:t>
            </a:r>
            <a:r>
              <a:rPr lang="en-GB" sz="3600" b="1" dirty="0"/>
              <a:t>CLD </a:t>
            </a:r>
            <a:r>
              <a:rPr lang="en-GB" sz="3600" b="1" dirty="0" smtClean="0"/>
              <a:t>and Community Planning </a:t>
            </a:r>
            <a:r>
              <a:rPr lang="en-GB" dirty="0"/>
              <a:t/>
            </a:r>
            <a:br>
              <a:rPr lang="en-GB" dirty="0"/>
            </a:br>
            <a:endParaRPr lang="en-GB" dirty="0"/>
          </a:p>
        </p:txBody>
      </p:sp>
      <p:sp>
        <p:nvSpPr>
          <p:cNvPr id="3" name="Content Placeholder 2"/>
          <p:cNvSpPr>
            <a:spLocks noGrp="1"/>
          </p:cNvSpPr>
          <p:nvPr>
            <p:ph idx="1"/>
          </p:nvPr>
        </p:nvSpPr>
        <p:spPr>
          <a:xfrm>
            <a:off x="457200" y="1124744"/>
            <a:ext cx="8229600" cy="5001423"/>
          </a:xfrm>
        </p:spPr>
        <p:txBody>
          <a:bodyPr>
            <a:normAutofit/>
          </a:bodyPr>
          <a:lstStyle/>
          <a:p>
            <a:r>
              <a:rPr lang="en-GB" dirty="0" smtClean="0"/>
              <a:t>Aligning CLD plans</a:t>
            </a:r>
            <a:r>
              <a:rPr lang="en-GB" b="1" dirty="0" smtClean="0"/>
              <a:t> </a:t>
            </a:r>
            <a:r>
              <a:rPr lang="en-GB" dirty="0" smtClean="0"/>
              <a:t>with Local </a:t>
            </a:r>
            <a:r>
              <a:rPr lang="en-GB" dirty="0"/>
              <a:t>Outcome Improvement Plans and Locality Plans</a:t>
            </a:r>
            <a:endParaRPr lang="en-GB" dirty="0" smtClean="0"/>
          </a:p>
          <a:p>
            <a:r>
              <a:rPr lang="en-GB" dirty="0" smtClean="0"/>
              <a:t>Using CLD approaches to support community participation and build community capacity </a:t>
            </a:r>
          </a:p>
          <a:p>
            <a:r>
              <a:rPr lang="en-GB" dirty="0" smtClean="0"/>
              <a:t>Examples: Community Action Planning (Midlothian); ‘CLD </a:t>
            </a:r>
            <a:r>
              <a:rPr lang="en-GB" dirty="0"/>
              <a:t>is at the heart of the delivery of council and partnership </a:t>
            </a:r>
            <a:r>
              <a:rPr lang="en-GB" dirty="0" smtClean="0"/>
              <a:t>priorities’ (Dundee) </a:t>
            </a:r>
            <a:endParaRPr lang="en-GB" dirty="0"/>
          </a:p>
        </p:txBody>
      </p:sp>
      <p:grpSp>
        <p:nvGrpSpPr>
          <p:cNvPr id="4" name="Group 3"/>
          <p:cNvGrpSpPr>
            <a:grpSpLocks/>
          </p:cNvGrpSpPr>
          <p:nvPr/>
        </p:nvGrpSpPr>
        <p:grpSpPr bwMode="auto">
          <a:xfrm>
            <a:off x="0" y="4581128"/>
            <a:ext cx="9227344" cy="2305447"/>
            <a:chOff x="-46348" y="4581407"/>
            <a:chExt cx="12303237" cy="2304405"/>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rcRect l="23560" t="23657" r="26010" b="31599"/>
            <a:stretch>
              <a:fillRect/>
            </a:stretch>
          </p:blipFill>
          <p:spPr bwMode="auto">
            <a:xfrm>
              <a:off x="-46348" y="4581407"/>
              <a:ext cx="12303237" cy="2304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9603" y="5817820"/>
              <a:ext cx="2804346" cy="18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28202360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872" y="332656"/>
            <a:ext cx="8229600" cy="1143000"/>
          </a:xfrm>
        </p:spPr>
        <p:txBody>
          <a:bodyPr>
            <a:normAutofit fontScale="90000"/>
          </a:bodyPr>
          <a:lstStyle/>
          <a:p>
            <a:pPr lvl="0"/>
            <a:r>
              <a:rPr lang="en-GB" sz="3100" b="1" dirty="0" smtClean="0"/>
              <a:t>Engaging disadvantaged groups</a:t>
            </a:r>
            <a:r>
              <a:rPr lang="en-GB" dirty="0"/>
              <a:t/>
            </a:r>
            <a:br>
              <a:rPr lang="en-GB" dirty="0"/>
            </a:br>
            <a:endParaRPr lang="en-GB" dirty="0"/>
          </a:p>
        </p:txBody>
      </p:sp>
      <p:sp>
        <p:nvSpPr>
          <p:cNvPr id="3" name="Content Placeholder 2"/>
          <p:cNvSpPr>
            <a:spLocks noGrp="1"/>
          </p:cNvSpPr>
          <p:nvPr>
            <p:ph idx="1"/>
          </p:nvPr>
        </p:nvSpPr>
        <p:spPr>
          <a:xfrm>
            <a:off x="293192" y="1104709"/>
            <a:ext cx="8640960" cy="4713391"/>
          </a:xfrm>
        </p:spPr>
        <p:txBody>
          <a:bodyPr>
            <a:normAutofit/>
          </a:bodyPr>
          <a:lstStyle/>
          <a:p>
            <a:r>
              <a:rPr lang="en-GB" dirty="0" smtClean="0"/>
              <a:t>Examples of targeting: young people; families with literacy issues; </a:t>
            </a:r>
            <a:r>
              <a:rPr lang="en-GB" dirty="0"/>
              <a:t>older people </a:t>
            </a:r>
            <a:r>
              <a:rPr lang="en-GB" dirty="0" smtClean="0"/>
              <a:t>at risk of social isolation; social integration in communities welcoming refugees; focus on food poverty</a:t>
            </a:r>
          </a:p>
          <a:p>
            <a:r>
              <a:rPr lang="en-GB" dirty="0" smtClean="0"/>
              <a:t>Examples: </a:t>
            </a:r>
            <a:r>
              <a:rPr lang="en-GB" i="1" dirty="0"/>
              <a:t>Promoting Poverty Sensitive Practice </a:t>
            </a:r>
            <a:r>
              <a:rPr lang="en-GB" dirty="0" smtClean="0"/>
              <a:t>Training</a:t>
            </a:r>
            <a:r>
              <a:rPr lang="en-GB" i="1" dirty="0"/>
              <a:t> </a:t>
            </a:r>
            <a:r>
              <a:rPr lang="en-GB" dirty="0" smtClean="0"/>
              <a:t>(Dundee); </a:t>
            </a:r>
            <a:r>
              <a:rPr lang="en-GB" i="1" dirty="0" smtClean="0"/>
              <a:t>Lets Cook </a:t>
            </a:r>
            <a:r>
              <a:rPr lang="en-GB" dirty="0"/>
              <a:t>Programme </a:t>
            </a:r>
            <a:r>
              <a:rPr lang="en-GB" dirty="0" smtClean="0"/>
              <a:t>(Falkirk); Support to Syrian refugees </a:t>
            </a:r>
            <a:r>
              <a:rPr lang="en-GB" dirty="0"/>
              <a:t>(</a:t>
            </a:r>
            <a:r>
              <a:rPr lang="en-GB" dirty="0" smtClean="0"/>
              <a:t>Clydebank); Poverty and inequality research </a:t>
            </a:r>
            <a:r>
              <a:rPr lang="en-GB" dirty="0"/>
              <a:t>(</a:t>
            </a:r>
            <a:r>
              <a:rPr lang="en-GB" dirty="0" smtClean="0"/>
              <a:t>Angus)</a:t>
            </a:r>
            <a:endParaRPr lang="en-GB" dirty="0"/>
          </a:p>
        </p:txBody>
      </p:sp>
      <p:grpSp>
        <p:nvGrpSpPr>
          <p:cNvPr id="4" name="Group 3"/>
          <p:cNvGrpSpPr>
            <a:grpSpLocks/>
          </p:cNvGrpSpPr>
          <p:nvPr/>
        </p:nvGrpSpPr>
        <p:grpSpPr bwMode="auto">
          <a:xfrm>
            <a:off x="0" y="5301208"/>
            <a:ext cx="9227344" cy="1585368"/>
            <a:chOff x="-46348" y="5817820"/>
            <a:chExt cx="12303237" cy="1067993"/>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rcRect l="23560" t="23657" r="26010" b="31599"/>
            <a:stretch>
              <a:fillRect/>
            </a:stretch>
          </p:blipFill>
          <p:spPr bwMode="auto">
            <a:xfrm>
              <a:off x="-46348" y="5817820"/>
              <a:ext cx="12303237" cy="1067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9603" y="5817820"/>
              <a:ext cx="2804346" cy="18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30245688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850106"/>
          </a:xfrm>
        </p:spPr>
        <p:txBody>
          <a:bodyPr>
            <a:normAutofit fontScale="90000"/>
          </a:bodyPr>
          <a:lstStyle/>
          <a:p>
            <a:pPr lvl="0"/>
            <a:r>
              <a:rPr lang="en-GB" sz="3600" b="1" dirty="0" smtClean="0"/>
              <a:t>CLD support for participatory budgeting</a:t>
            </a:r>
            <a:r>
              <a:rPr lang="en-GB" dirty="0"/>
              <a:t/>
            </a:r>
            <a:br>
              <a:rPr lang="en-GB" dirty="0"/>
            </a:br>
            <a:endParaRPr lang="en-GB" dirty="0"/>
          </a:p>
        </p:txBody>
      </p:sp>
      <p:sp>
        <p:nvSpPr>
          <p:cNvPr id="3" name="Content Placeholder 2"/>
          <p:cNvSpPr>
            <a:spLocks noGrp="1"/>
          </p:cNvSpPr>
          <p:nvPr>
            <p:ph idx="1"/>
          </p:nvPr>
        </p:nvSpPr>
        <p:spPr>
          <a:xfrm>
            <a:off x="457200" y="1340768"/>
            <a:ext cx="8229600" cy="4785399"/>
          </a:xfrm>
        </p:spPr>
        <p:txBody>
          <a:bodyPr>
            <a:normAutofit/>
          </a:bodyPr>
          <a:lstStyle/>
          <a:p>
            <a:r>
              <a:rPr lang="en-GB" dirty="0" smtClean="0"/>
              <a:t>Part of the picture in almost all inspections</a:t>
            </a:r>
          </a:p>
          <a:p>
            <a:r>
              <a:rPr lang="en-GB" dirty="0" err="1" smtClean="0"/>
              <a:t>PB</a:t>
            </a:r>
            <a:r>
              <a:rPr lang="en-GB" dirty="0" smtClean="0"/>
              <a:t> is helping to increase community participation; Involve </a:t>
            </a:r>
            <a:r>
              <a:rPr lang="en-GB" dirty="0"/>
              <a:t>young people; </a:t>
            </a:r>
            <a:r>
              <a:rPr lang="en-GB" dirty="0" smtClean="0"/>
              <a:t>build the role of community councils and other bodies</a:t>
            </a:r>
          </a:p>
          <a:p>
            <a:r>
              <a:rPr lang="en-GB" dirty="0"/>
              <a:t>Moving from community grants models to </a:t>
            </a:r>
            <a:r>
              <a:rPr lang="en-GB" dirty="0" smtClean="0"/>
              <a:t>mainstreaming budgets</a:t>
            </a:r>
            <a:endParaRPr lang="en-GB" dirty="0"/>
          </a:p>
          <a:p>
            <a:r>
              <a:rPr lang="en-GB" dirty="0" smtClean="0"/>
              <a:t>Example: Shetland: ‘South </a:t>
            </a:r>
            <a:r>
              <a:rPr lang="en-GB" dirty="0"/>
              <a:t>Mainland Decides’ </a:t>
            </a:r>
            <a:r>
              <a:rPr lang="en-GB" dirty="0" smtClean="0"/>
              <a:t>‘</a:t>
            </a:r>
            <a:r>
              <a:rPr lang="en-GB" dirty="0" err="1"/>
              <a:t>Lerwick</a:t>
            </a:r>
            <a:r>
              <a:rPr lang="en-GB" dirty="0"/>
              <a:t> </a:t>
            </a:r>
            <a:r>
              <a:rPr lang="en-GB" dirty="0" smtClean="0"/>
              <a:t>Loot’ ‘Community </a:t>
            </a:r>
            <a:r>
              <a:rPr lang="en-GB" dirty="0"/>
              <a:t>Choices’ </a:t>
            </a:r>
            <a:endParaRPr lang="en-GB" dirty="0" smtClean="0"/>
          </a:p>
        </p:txBody>
      </p:sp>
      <p:grpSp>
        <p:nvGrpSpPr>
          <p:cNvPr id="4" name="Group 3"/>
          <p:cNvGrpSpPr>
            <a:grpSpLocks/>
          </p:cNvGrpSpPr>
          <p:nvPr/>
        </p:nvGrpSpPr>
        <p:grpSpPr bwMode="auto">
          <a:xfrm>
            <a:off x="-37707" y="5085184"/>
            <a:ext cx="9227344" cy="1772816"/>
            <a:chOff x="-46348" y="4258101"/>
            <a:chExt cx="12303237" cy="2627712"/>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rcRect l="23560" t="23657" r="26010" b="31599"/>
            <a:stretch>
              <a:fillRect/>
            </a:stretch>
          </p:blipFill>
          <p:spPr bwMode="auto">
            <a:xfrm>
              <a:off x="-46348" y="4258101"/>
              <a:ext cx="12303237" cy="262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9603" y="5817820"/>
              <a:ext cx="2804346" cy="18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26591418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pPr lvl="0"/>
            <a:r>
              <a:rPr lang="en-GB" sz="3600" b="1" dirty="0" smtClean="0"/>
              <a:t>CLD </a:t>
            </a:r>
            <a:r>
              <a:rPr lang="en-GB" sz="3600" b="1" dirty="0"/>
              <a:t>support to community-led </a:t>
            </a:r>
            <a:r>
              <a:rPr lang="en-GB" sz="3600" b="1" dirty="0" smtClean="0"/>
              <a:t>organisations</a:t>
            </a:r>
            <a:r>
              <a:rPr lang="en-GB" dirty="0"/>
              <a:t/>
            </a:r>
            <a:br>
              <a:rPr lang="en-GB" dirty="0"/>
            </a:br>
            <a:endParaRPr lang="en-GB" dirty="0"/>
          </a:p>
        </p:txBody>
      </p:sp>
      <p:sp>
        <p:nvSpPr>
          <p:cNvPr id="3" name="Content Placeholder 2"/>
          <p:cNvSpPr>
            <a:spLocks noGrp="1"/>
          </p:cNvSpPr>
          <p:nvPr>
            <p:ph idx="1"/>
          </p:nvPr>
        </p:nvSpPr>
        <p:spPr>
          <a:xfrm>
            <a:off x="457200" y="1124745"/>
            <a:ext cx="8229600" cy="4032448"/>
          </a:xfrm>
        </p:spPr>
        <p:txBody>
          <a:bodyPr>
            <a:normAutofit/>
          </a:bodyPr>
          <a:lstStyle/>
          <a:p>
            <a:r>
              <a:rPr lang="en-GB" dirty="0" smtClean="0"/>
              <a:t>HMI reviews of 6 </a:t>
            </a:r>
            <a:r>
              <a:rPr lang="en-GB" dirty="0"/>
              <a:t>D</a:t>
            </a:r>
            <a:r>
              <a:rPr lang="en-GB" dirty="0" smtClean="0"/>
              <a:t>evelopment </a:t>
            </a:r>
            <a:r>
              <a:rPr lang="en-GB" dirty="0"/>
              <a:t>T</a:t>
            </a:r>
            <a:r>
              <a:rPr lang="en-GB" dirty="0" smtClean="0"/>
              <a:t>rusts in 2016</a:t>
            </a:r>
          </a:p>
          <a:p>
            <a:r>
              <a:rPr lang="en-GB" dirty="0" smtClean="0"/>
              <a:t>Community-led trusts are now key partners in most CLD inspections </a:t>
            </a:r>
          </a:p>
          <a:p>
            <a:r>
              <a:rPr lang="en-GB" dirty="0" smtClean="0"/>
              <a:t>Examples of CLD practitioners working well with established trusts (</a:t>
            </a:r>
            <a:r>
              <a:rPr lang="en-GB" dirty="0" err="1" smtClean="0"/>
              <a:t>eg</a:t>
            </a:r>
            <a:r>
              <a:rPr lang="en-GB" dirty="0" smtClean="0"/>
              <a:t> Beacon Centre </a:t>
            </a:r>
            <a:r>
              <a:rPr lang="en-GB" dirty="0" err="1" smtClean="0"/>
              <a:t>Gorebridge</a:t>
            </a:r>
            <a:r>
              <a:rPr lang="en-GB" dirty="0" smtClean="0"/>
              <a:t>); </a:t>
            </a:r>
            <a:r>
              <a:rPr lang="en-GB" dirty="0"/>
              <a:t>and supporting new ones </a:t>
            </a:r>
            <a:r>
              <a:rPr lang="en-GB" dirty="0" smtClean="0"/>
              <a:t>(</a:t>
            </a:r>
            <a:r>
              <a:rPr lang="en-GB" dirty="0" err="1" smtClean="0"/>
              <a:t>eg</a:t>
            </a:r>
            <a:r>
              <a:rPr lang="en-GB" dirty="0" smtClean="0"/>
              <a:t> </a:t>
            </a:r>
            <a:r>
              <a:rPr lang="en-GB" dirty="0" err="1" smtClean="0"/>
              <a:t>Westerhailes</a:t>
            </a:r>
            <a:r>
              <a:rPr lang="en-GB" dirty="0" smtClean="0"/>
              <a:t>)</a:t>
            </a:r>
            <a:endParaRPr lang="en-GB" dirty="0"/>
          </a:p>
        </p:txBody>
      </p:sp>
      <p:grpSp>
        <p:nvGrpSpPr>
          <p:cNvPr id="4" name="Group 3"/>
          <p:cNvGrpSpPr>
            <a:grpSpLocks/>
          </p:cNvGrpSpPr>
          <p:nvPr/>
        </p:nvGrpSpPr>
        <p:grpSpPr bwMode="auto">
          <a:xfrm>
            <a:off x="0" y="4869160"/>
            <a:ext cx="9227344" cy="2017415"/>
            <a:chOff x="-46348" y="4869309"/>
            <a:chExt cx="12303237" cy="2016503"/>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rcRect l="23560" t="23657" r="26010" b="31599"/>
            <a:stretch>
              <a:fillRect/>
            </a:stretch>
          </p:blipFill>
          <p:spPr bwMode="auto">
            <a:xfrm>
              <a:off x="-46348" y="4869309"/>
              <a:ext cx="12303237" cy="201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9603" y="5817820"/>
              <a:ext cx="2804346" cy="18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1457988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224136"/>
          </a:xfrm>
        </p:spPr>
        <p:txBody>
          <a:bodyPr>
            <a:normAutofit fontScale="90000"/>
          </a:bodyPr>
          <a:lstStyle/>
          <a:p>
            <a:pPr lvl="0"/>
            <a:r>
              <a:rPr lang="en-GB" sz="3100" b="1" dirty="0"/>
              <a:t>CLD support to community bodies taking on ownership of community assets </a:t>
            </a:r>
            <a:r>
              <a:rPr lang="en-GB" dirty="0"/>
              <a:t/>
            </a:r>
            <a:br>
              <a:rPr lang="en-GB" dirty="0"/>
            </a:br>
            <a:endParaRPr lang="en-GB" dirty="0"/>
          </a:p>
        </p:txBody>
      </p:sp>
      <p:sp>
        <p:nvSpPr>
          <p:cNvPr id="3" name="Content Placeholder 2"/>
          <p:cNvSpPr>
            <a:spLocks noGrp="1"/>
          </p:cNvSpPr>
          <p:nvPr>
            <p:ph idx="1"/>
          </p:nvPr>
        </p:nvSpPr>
        <p:spPr/>
        <p:txBody>
          <a:bodyPr/>
          <a:lstStyle/>
          <a:p>
            <a:r>
              <a:rPr lang="en-GB" dirty="0"/>
              <a:t>E</a:t>
            </a:r>
            <a:r>
              <a:rPr lang="en-GB" dirty="0" smtClean="0"/>
              <a:t>vident in some inspections </a:t>
            </a:r>
          </a:p>
          <a:p>
            <a:r>
              <a:rPr lang="en-GB" dirty="0" smtClean="0"/>
              <a:t>Example: Dundee identified as a good model of support. More than regulatory compliance -  </a:t>
            </a:r>
            <a:r>
              <a:rPr lang="en-GB" dirty="0"/>
              <a:t>F</a:t>
            </a:r>
            <a:r>
              <a:rPr lang="en-GB" dirty="0" smtClean="0"/>
              <a:t>ocused on outcomes for communities.</a:t>
            </a:r>
          </a:p>
          <a:p>
            <a:r>
              <a:rPr lang="en-GB" dirty="0"/>
              <a:t>A need for more support from CLD sector in some areas</a:t>
            </a:r>
          </a:p>
          <a:p>
            <a:endParaRPr lang="en-GB" dirty="0" smtClean="0"/>
          </a:p>
          <a:p>
            <a:endParaRPr lang="en-GB" dirty="0"/>
          </a:p>
        </p:txBody>
      </p:sp>
      <p:grpSp>
        <p:nvGrpSpPr>
          <p:cNvPr id="4" name="Group 3"/>
          <p:cNvGrpSpPr>
            <a:grpSpLocks/>
          </p:cNvGrpSpPr>
          <p:nvPr/>
        </p:nvGrpSpPr>
        <p:grpSpPr bwMode="auto">
          <a:xfrm>
            <a:off x="0" y="4437111"/>
            <a:ext cx="9227344" cy="2449463"/>
            <a:chOff x="-46348" y="4437456"/>
            <a:chExt cx="12303237" cy="2448356"/>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rcRect l="23560" t="23657" r="26010" b="31599"/>
            <a:stretch>
              <a:fillRect/>
            </a:stretch>
          </p:blipFill>
          <p:spPr bwMode="auto">
            <a:xfrm>
              <a:off x="-46348" y="4437456"/>
              <a:ext cx="12303237" cy="2448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9603" y="5817820"/>
              <a:ext cx="2804346" cy="18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9039478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Placeholder 2"/>
          <p:cNvSpPr>
            <a:spLocks noGrp="1"/>
          </p:cNvSpPr>
          <p:nvPr>
            <p:ph type="body" idx="1"/>
          </p:nvPr>
        </p:nvSpPr>
        <p:spPr>
          <a:xfrm>
            <a:off x="245269" y="5157192"/>
            <a:ext cx="8701088" cy="1256311"/>
          </a:xfrm>
        </p:spPr>
        <p:txBody>
          <a:bodyPr>
            <a:normAutofit fontScale="47500" lnSpcReduction="20000"/>
          </a:bodyPr>
          <a:lstStyle/>
          <a:p>
            <a:endParaRPr lang="en-GB" altLang="en-US" dirty="0" smtClean="0"/>
          </a:p>
          <a:p>
            <a:endParaRPr lang="en-GB" altLang="en-US" sz="2800" b="1" dirty="0" smtClean="0"/>
          </a:p>
          <a:p>
            <a:endParaRPr lang="en-GB" altLang="en-US" sz="2800" b="1" dirty="0" smtClean="0"/>
          </a:p>
          <a:p>
            <a:endParaRPr lang="en-GB" altLang="en-US" sz="2800" b="1" dirty="0" smtClean="0"/>
          </a:p>
          <a:p>
            <a:endParaRPr lang="en-GB" altLang="en-US" sz="2800" b="1" dirty="0" smtClean="0"/>
          </a:p>
          <a:p>
            <a:r>
              <a:rPr lang="en-GB" altLang="en-US" sz="2800" b="1" dirty="0" smtClean="0">
                <a:latin typeface="Calibri" pitchFamily="34" charset="0"/>
              </a:rPr>
              <a:t>‘</a:t>
            </a:r>
            <a:endParaRPr lang="en-GB" altLang="en-US" dirty="0" smtClean="0"/>
          </a:p>
        </p:txBody>
      </p:sp>
      <p:grpSp>
        <p:nvGrpSpPr>
          <p:cNvPr id="4" name="Group 3"/>
          <p:cNvGrpSpPr>
            <a:grpSpLocks/>
          </p:cNvGrpSpPr>
          <p:nvPr/>
        </p:nvGrpSpPr>
        <p:grpSpPr bwMode="auto">
          <a:xfrm>
            <a:off x="0" y="4437111"/>
            <a:ext cx="9227344" cy="2449463"/>
            <a:chOff x="-46348" y="4437456"/>
            <a:chExt cx="12303237" cy="2448356"/>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rcRect l="23560" t="23657" r="26010" b="31599"/>
            <a:stretch>
              <a:fillRect/>
            </a:stretch>
          </p:blipFill>
          <p:spPr bwMode="auto">
            <a:xfrm>
              <a:off x="-46348" y="4437456"/>
              <a:ext cx="12303237" cy="2448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9603" y="5817820"/>
              <a:ext cx="2804346" cy="18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Content Placeholder 2"/>
          <p:cNvSpPr txBox="1">
            <a:spLocks/>
          </p:cNvSpPr>
          <p:nvPr/>
        </p:nvSpPr>
        <p:spPr>
          <a:xfrm>
            <a:off x="313852" y="404664"/>
            <a:ext cx="8362603" cy="5184576"/>
          </a:xfrm>
          <a:prstGeom prst="rect">
            <a:avLst/>
          </a:prstGeom>
        </p:spPr>
        <p:txBody>
          <a:bodyPr vert="horz" lIns="91440" tIns="45720" rIns="91440" bIns="45720" rtlCol="0" anchor="t">
            <a:normAutofit lnSpcReduction="10000"/>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en-GB" sz="3200" b="1" dirty="0" smtClean="0">
                <a:solidFill>
                  <a:schemeClr val="tx1"/>
                </a:solidFill>
              </a:rPr>
              <a:t>Next Steps for Education Scotland</a:t>
            </a:r>
          </a:p>
          <a:p>
            <a:endParaRPr lang="en-GB" sz="3200" dirty="0">
              <a:solidFill>
                <a:schemeClr val="tx1"/>
              </a:solidFill>
            </a:endParaRPr>
          </a:p>
          <a:p>
            <a:pPr marL="514350" indent="-514350">
              <a:buFont typeface="+mj-lt"/>
              <a:buAutoNum type="arabicPeriod"/>
            </a:pPr>
            <a:r>
              <a:rPr lang="en-GB" sz="3200" dirty="0" smtClean="0">
                <a:solidFill>
                  <a:schemeClr val="tx1"/>
                </a:solidFill>
              </a:rPr>
              <a:t>Continue to support improvement through inspection and review</a:t>
            </a:r>
          </a:p>
          <a:p>
            <a:pPr marL="514350" indent="-514350">
              <a:buFont typeface="+mj-lt"/>
              <a:buAutoNum type="arabicPeriod"/>
            </a:pPr>
            <a:r>
              <a:rPr lang="en-GB" sz="3200" dirty="0" smtClean="0">
                <a:solidFill>
                  <a:schemeClr val="tx1"/>
                </a:solidFill>
              </a:rPr>
              <a:t>Work with national partners and regional networks to support workforce development on community empowerment</a:t>
            </a:r>
          </a:p>
          <a:p>
            <a:pPr marL="514350" indent="-514350">
              <a:buFont typeface="+mj-lt"/>
              <a:buAutoNum type="arabicPeriod"/>
            </a:pPr>
            <a:r>
              <a:rPr lang="en-GB" sz="3200" dirty="0" smtClean="0">
                <a:solidFill>
                  <a:schemeClr val="tx1"/>
                </a:solidFill>
              </a:rPr>
              <a:t>Work with </a:t>
            </a:r>
            <a:r>
              <a:rPr lang="en-GB" sz="3200" dirty="0" err="1" smtClean="0">
                <a:solidFill>
                  <a:schemeClr val="tx1"/>
                </a:solidFill>
              </a:rPr>
              <a:t>SG</a:t>
            </a:r>
            <a:r>
              <a:rPr lang="en-GB" sz="3200" dirty="0" smtClean="0">
                <a:solidFill>
                  <a:schemeClr val="tx1"/>
                </a:solidFill>
              </a:rPr>
              <a:t> and CLD sector to provide guidance and support for CLD </a:t>
            </a:r>
          </a:p>
          <a:p>
            <a:pPr lvl="1"/>
            <a:r>
              <a:rPr lang="en-GB" sz="3200" dirty="0" smtClean="0">
                <a:solidFill>
                  <a:schemeClr val="tx1"/>
                </a:solidFill>
              </a:rPr>
              <a:t>planning, 2018-21 </a:t>
            </a:r>
          </a:p>
          <a:p>
            <a:endParaRPr lang="en-GB" dirty="0"/>
          </a:p>
          <a:p>
            <a:endParaRPr lang="en-GB" dirty="0" smtClean="0"/>
          </a:p>
          <a:p>
            <a:endParaRPr lang="en-GB" dirty="0"/>
          </a:p>
        </p:txBody>
      </p:sp>
    </p:spTree>
    <p:custDataLst>
      <p:tags r:id="rId1"/>
    </p:custDataLst>
    <p:extLst>
      <p:ext uri="{BB962C8B-B14F-4D97-AF65-F5344CB8AC3E}">
        <p14:creationId xmlns:p14="http://schemas.microsoft.com/office/powerpoint/2010/main" val="42734436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080" y="0"/>
            <a:ext cx="9155797" cy="6858000"/>
            <a:chOff x="-9080" y="0"/>
            <a:chExt cx="9155797" cy="6648822"/>
          </a:xfrm>
        </p:grpSpPr>
        <p:pic>
          <p:nvPicPr>
            <p:cNvPr id="5" name="Picture 4"/>
            <p:cNvPicPr>
              <a:picLocks noChangeAspect="1"/>
            </p:cNvPicPr>
            <p:nvPr/>
          </p:nvPicPr>
          <p:blipFill rotWithShape="1">
            <a:blip r:embed="rId3"/>
            <a:srcRect r="388"/>
            <a:stretch/>
          </p:blipFill>
          <p:spPr>
            <a:xfrm>
              <a:off x="-7937" y="0"/>
              <a:ext cx="9154654" cy="3400425"/>
            </a:xfrm>
            <a:prstGeom prst="rect">
              <a:avLst/>
            </a:prstGeom>
          </p:spPr>
        </p:pic>
        <p:pic>
          <p:nvPicPr>
            <p:cNvPr id="6" name="Picture 5"/>
            <p:cNvPicPr>
              <a:picLocks noChangeAspect="1"/>
            </p:cNvPicPr>
            <p:nvPr/>
          </p:nvPicPr>
          <p:blipFill rotWithShape="1">
            <a:blip r:embed="rId4"/>
            <a:srcRect r="1174"/>
            <a:stretch/>
          </p:blipFill>
          <p:spPr>
            <a:xfrm>
              <a:off x="-9080" y="3372222"/>
              <a:ext cx="9153079" cy="3276600"/>
            </a:xfrm>
            <a:prstGeom prst="rect">
              <a:avLst/>
            </a:prstGeom>
          </p:spPr>
        </p:pic>
      </p:grpSp>
      <p:sp>
        <p:nvSpPr>
          <p:cNvPr id="2" name="Rectangle 1"/>
          <p:cNvSpPr/>
          <p:nvPr/>
        </p:nvSpPr>
        <p:spPr>
          <a:xfrm>
            <a:off x="3549486" y="576676"/>
            <a:ext cx="2035942" cy="646331"/>
          </a:xfrm>
          <a:prstGeom prst="rect">
            <a:avLst/>
          </a:prstGeom>
        </p:spPr>
        <p:txBody>
          <a:bodyPr wrap="none">
            <a:spAutoFit/>
          </a:bodyPr>
          <a:lstStyle/>
          <a:p>
            <a:r>
              <a:rPr lang="en-GB" sz="3600" b="1" dirty="0">
                <a:solidFill>
                  <a:srgbClr val="000000"/>
                </a:solidFill>
                <a:latin typeface="Calibri" panose="020F0502020204030204" pitchFamily="34" charset="0"/>
              </a:rPr>
              <a:t>Tea Break</a:t>
            </a:r>
            <a:endParaRPr lang="en-GB"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8520" y="2190220"/>
            <a:ext cx="5857875" cy="3895725"/>
          </a:xfrm>
          <a:prstGeom prst="roundRect">
            <a:avLst>
              <a:gd name="adj" fmla="val 8594"/>
            </a:avLst>
          </a:prstGeom>
          <a:solidFill>
            <a:srgbClr val="FFFFFF">
              <a:shade val="85000"/>
            </a:srgbClr>
          </a:solidFill>
          <a:ln>
            <a:noFill/>
          </a:ln>
          <a:effectLst>
            <a:outerShdw blurRad="76200" dir="13500000" sy="23000" kx="1200000" algn="br" rotWithShape="0">
              <a:prstClr val="black">
                <a:alpha val="20000"/>
              </a:prstClr>
            </a:outerShdw>
          </a:effectLst>
        </p:spPr>
      </p:pic>
    </p:spTree>
    <p:custDataLst>
      <p:tags r:id="rId1"/>
    </p:custDataLst>
    <p:extLst>
      <p:ext uri="{BB962C8B-B14F-4D97-AF65-F5344CB8AC3E}">
        <p14:creationId xmlns:p14="http://schemas.microsoft.com/office/powerpoint/2010/main" val="34082298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080" y="0"/>
            <a:ext cx="9155797" cy="6858000"/>
            <a:chOff x="-9080" y="0"/>
            <a:chExt cx="9155797" cy="6648822"/>
          </a:xfrm>
        </p:grpSpPr>
        <p:pic>
          <p:nvPicPr>
            <p:cNvPr id="4" name="Picture 3"/>
            <p:cNvPicPr>
              <a:picLocks noChangeAspect="1"/>
            </p:cNvPicPr>
            <p:nvPr/>
          </p:nvPicPr>
          <p:blipFill rotWithShape="1">
            <a:blip r:embed="rId3"/>
            <a:srcRect r="388"/>
            <a:stretch/>
          </p:blipFill>
          <p:spPr>
            <a:xfrm>
              <a:off x="-7937" y="0"/>
              <a:ext cx="9154654" cy="3400425"/>
            </a:xfrm>
            <a:prstGeom prst="rect">
              <a:avLst/>
            </a:prstGeom>
          </p:spPr>
        </p:pic>
        <p:pic>
          <p:nvPicPr>
            <p:cNvPr id="5" name="Picture 4"/>
            <p:cNvPicPr>
              <a:picLocks noChangeAspect="1"/>
            </p:cNvPicPr>
            <p:nvPr/>
          </p:nvPicPr>
          <p:blipFill rotWithShape="1">
            <a:blip r:embed="rId4"/>
            <a:srcRect r="1174"/>
            <a:stretch/>
          </p:blipFill>
          <p:spPr>
            <a:xfrm>
              <a:off x="-9080" y="3372222"/>
              <a:ext cx="9153079" cy="3276600"/>
            </a:xfrm>
            <a:prstGeom prst="rect">
              <a:avLst/>
            </a:prstGeom>
          </p:spPr>
        </p:pic>
      </p:grpSp>
      <p:sp>
        <p:nvSpPr>
          <p:cNvPr id="2" name="Rectangle 1"/>
          <p:cNvSpPr/>
          <p:nvPr/>
        </p:nvSpPr>
        <p:spPr>
          <a:xfrm>
            <a:off x="2858112" y="548680"/>
            <a:ext cx="3501600" cy="646331"/>
          </a:xfrm>
          <a:prstGeom prst="rect">
            <a:avLst/>
          </a:prstGeom>
        </p:spPr>
        <p:txBody>
          <a:bodyPr wrap="none">
            <a:spAutoFit/>
          </a:bodyPr>
          <a:lstStyle/>
          <a:p>
            <a:r>
              <a:rPr lang="en-GB" sz="3600" b="1" dirty="0">
                <a:solidFill>
                  <a:srgbClr val="000000"/>
                </a:solidFill>
                <a:latin typeface="Calibri" panose="020F0502020204030204" pitchFamily="34" charset="0"/>
              </a:rPr>
              <a:t>Table Discussions</a:t>
            </a:r>
            <a:endParaRPr lang="en-GB" sz="3600" b="1"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286" y="2132856"/>
            <a:ext cx="7668344" cy="3182662"/>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9183422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080" y="0"/>
            <a:ext cx="9155797" cy="6858000"/>
            <a:chOff x="-9080" y="0"/>
            <a:chExt cx="9155797" cy="6648822"/>
          </a:xfrm>
        </p:grpSpPr>
        <p:pic>
          <p:nvPicPr>
            <p:cNvPr id="6" name="Picture 5"/>
            <p:cNvPicPr>
              <a:picLocks noChangeAspect="1"/>
            </p:cNvPicPr>
            <p:nvPr/>
          </p:nvPicPr>
          <p:blipFill rotWithShape="1">
            <a:blip r:embed="rId3"/>
            <a:srcRect r="388"/>
            <a:stretch/>
          </p:blipFill>
          <p:spPr>
            <a:xfrm>
              <a:off x="-7937" y="0"/>
              <a:ext cx="9154654" cy="3400425"/>
            </a:xfrm>
            <a:prstGeom prst="rect">
              <a:avLst/>
            </a:prstGeom>
          </p:spPr>
        </p:pic>
        <p:pic>
          <p:nvPicPr>
            <p:cNvPr id="7" name="Picture 6"/>
            <p:cNvPicPr>
              <a:picLocks noChangeAspect="1"/>
            </p:cNvPicPr>
            <p:nvPr/>
          </p:nvPicPr>
          <p:blipFill rotWithShape="1">
            <a:blip r:embed="rId4"/>
            <a:srcRect r="1174"/>
            <a:stretch/>
          </p:blipFill>
          <p:spPr>
            <a:xfrm>
              <a:off x="-9080" y="3372222"/>
              <a:ext cx="9153079" cy="3276600"/>
            </a:xfrm>
            <a:prstGeom prst="rect">
              <a:avLst/>
            </a:prstGeom>
          </p:spPr>
        </p:pic>
      </p:grpSp>
      <p:sp>
        <p:nvSpPr>
          <p:cNvPr id="4" name="Rectangle 3"/>
          <p:cNvSpPr/>
          <p:nvPr/>
        </p:nvSpPr>
        <p:spPr>
          <a:xfrm>
            <a:off x="661651" y="2314615"/>
            <a:ext cx="7815478" cy="2554545"/>
          </a:xfrm>
          <a:prstGeom prst="rect">
            <a:avLst/>
          </a:prstGeom>
        </p:spPr>
        <p:txBody>
          <a:bodyPr wrap="square">
            <a:spAutoFit/>
          </a:bodyPr>
          <a:lstStyle/>
          <a:p>
            <a:pPr marL="285750" indent="-285750">
              <a:buFont typeface="Arial" panose="020B0604020202020204" pitchFamily="34" charset="0"/>
              <a:buChar char="•"/>
            </a:pPr>
            <a:r>
              <a:rPr lang="en-GB" sz="2000" dirty="0"/>
              <a:t>What is your contribution to the Community Empowerment agenda</a:t>
            </a:r>
            <a:r>
              <a:rPr lang="en-GB" sz="2000" dirty="0" smtClean="0"/>
              <a:t>?</a:t>
            </a:r>
            <a:br>
              <a:rPr lang="en-GB" sz="2000" dirty="0" smtClean="0"/>
            </a:br>
            <a:r>
              <a:rPr lang="en-GB" sz="2000" dirty="0" smtClean="0"/>
              <a:t> </a:t>
            </a:r>
            <a:endParaRPr lang="en-GB" sz="2000" dirty="0"/>
          </a:p>
          <a:p>
            <a:pPr marL="285750" indent="-285750">
              <a:buFont typeface="Arial" panose="020B0604020202020204" pitchFamily="34" charset="0"/>
              <a:buChar char="•"/>
            </a:pPr>
            <a:r>
              <a:rPr lang="en-GB" sz="2000" dirty="0"/>
              <a:t>What actions will you take? </a:t>
            </a:r>
            <a:r>
              <a:rPr lang="en-GB" sz="2000" dirty="0" smtClean="0"/>
              <a:t/>
            </a:r>
            <a:br>
              <a:rPr lang="en-GB" sz="2000" dirty="0" smtClean="0"/>
            </a:br>
            <a:endParaRPr lang="en-GB" sz="2000" dirty="0"/>
          </a:p>
          <a:p>
            <a:pPr marL="285750" indent="-285750">
              <a:buFont typeface="Arial" panose="020B0604020202020204" pitchFamily="34" charset="0"/>
              <a:buChar char="•"/>
            </a:pPr>
            <a:r>
              <a:rPr lang="en-GB" sz="2000" dirty="0"/>
              <a:t>What do you need from others? </a:t>
            </a:r>
            <a:endParaRPr lang="en-GB" sz="2000" dirty="0" smtClean="0"/>
          </a:p>
          <a:p>
            <a:pPr marL="285750" indent="-285750">
              <a:buFont typeface="Arial" panose="020B0604020202020204" pitchFamily="34" charset="0"/>
              <a:buChar char="•"/>
            </a:pPr>
            <a:endParaRPr lang="en-GB" sz="2000" dirty="0"/>
          </a:p>
          <a:p>
            <a:endParaRPr lang="en-GB" sz="2000" dirty="0"/>
          </a:p>
          <a:p>
            <a:r>
              <a:rPr lang="en-GB" sz="2000" b="1" dirty="0"/>
              <a:t>and Come up with 3 questions for the panel </a:t>
            </a:r>
          </a:p>
        </p:txBody>
      </p:sp>
      <p:sp>
        <p:nvSpPr>
          <p:cNvPr id="8" name="Rectangle 7"/>
          <p:cNvSpPr/>
          <p:nvPr/>
        </p:nvSpPr>
        <p:spPr>
          <a:xfrm>
            <a:off x="2858112" y="548680"/>
            <a:ext cx="3501600" cy="646331"/>
          </a:xfrm>
          <a:prstGeom prst="rect">
            <a:avLst/>
          </a:prstGeom>
        </p:spPr>
        <p:txBody>
          <a:bodyPr wrap="none">
            <a:spAutoFit/>
          </a:bodyPr>
          <a:lstStyle/>
          <a:p>
            <a:r>
              <a:rPr lang="en-GB" sz="3600" b="1" dirty="0">
                <a:solidFill>
                  <a:srgbClr val="000000"/>
                </a:solidFill>
                <a:latin typeface="Calibri" panose="020F0502020204030204" pitchFamily="34" charset="0"/>
              </a:rPr>
              <a:t>Table Discussions</a:t>
            </a:r>
            <a:endParaRPr lang="en-GB" sz="3600" b="1" dirty="0"/>
          </a:p>
        </p:txBody>
      </p:sp>
    </p:spTree>
    <p:custDataLst>
      <p:tags r:id="rId1"/>
    </p:custDataLst>
    <p:extLst>
      <p:ext uri="{BB962C8B-B14F-4D97-AF65-F5344CB8AC3E}">
        <p14:creationId xmlns:p14="http://schemas.microsoft.com/office/powerpoint/2010/main" val="2035021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normAutofit/>
          </a:bodyPr>
          <a:lstStyle/>
          <a:p>
            <a:r>
              <a:rPr lang="en-GB" dirty="0" smtClean="0"/>
              <a:t>Q1. Where are you from? </a:t>
            </a:r>
            <a:endParaRPr lang="en-GB" dirty="0"/>
          </a:p>
        </p:txBody>
      </p:sp>
      <p:sp>
        <p:nvSpPr>
          <p:cNvPr id="3" name="TPAnswers"/>
          <p:cNvSpPr>
            <a:spLocks noGrp="1"/>
          </p:cNvSpPr>
          <p:nvPr>
            <p:ph type="body" idx="1"/>
            <p:custDataLst>
              <p:tags r:id="rId3"/>
            </p:custDataLst>
          </p:nvPr>
        </p:nvSpPr>
        <p:spPr>
          <a:xfrm>
            <a:off x="457200" y="2536304"/>
            <a:ext cx="4114800" cy="2476872"/>
          </a:xfrm>
        </p:spPr>
        <p:txBody>
          <a:bodyPr/>
          <a:lstStyle/>
          <a:p>
            <a:pPr marL="514350" indent="-514350">
              <a:buFont typeface="Arial" panose="020B0604020202020204" pitchFamily="34" charset="0"/>
              <a:buAutoNum type="arabicPeriod"/>
            </a:pPr>
            <a:r>
              <a:rPr lang="en-GB" dirty="0" smtClean="0"/>
              <a:t>Dundee</a:t>
            </a:r>
          </a:p>
          <a:p>
            <a:pPr marL="514350" indent="-514350">
              <a:buFont typeface="Arial" panose="020B0604020202020204" pitchFamily="34" charset="0"/>
              <a:buAutoNum type="arabicPeriod"/>
            </a:pPr>
            <a:r>
              <a:rPr lang="en-GB" dirty="0" smtClean="0"/>
              <a:t>Fife</a:t>
            </a:r>
          </a:p>
          <a:p>
            <a:pPr marL="514350" indent="-514350">
              <a:buFont typeface="Arial" panose="020B0604020202020204" pitchFamily="34" charset="0"/>
              <a:buAutoNum type="arabicPeriod"/>
            </a:pPr>
            <a:r>
              <a:rPr lang="en-GB" dirty="0" smtClean="0"/>
              <a:t>Angus</a:t>
            </a:r>
          </a:p>
          <a:p>
            <a:pPr marL="514350" indent="-514350">
              <a:buFont typeface="Arial" panose="020B0604020202020204" pitchFamily="34" charset="0"/>
              <a:buAutoNum type="arabicPeriod"/>
            </a:pPr>
            <a:r>
              <a:rPr lang="en-GB" dirty="0" smtClean="0"/>
              <a:t>Perth &amp; Kinross</a:t>
            </a:r>
            <a:endParaRPr lang="en-GB"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005823079"/>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1051" name="Chart" r:id="rId6" imgW="4572034" imgH="5143584" progId="MSGraph.Chart.8">
                  <p:embed followColorScheme="full"/>
                </p:oleObj>
              </mc:Choice>
              <mc:Fallback>
                <p:oleObj name="Chart" r:id="rId6" imgW="4572034" imgH="5143584"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86932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168" y="-7707"/>
            <a:ext cx="9155797" cy="6858000"/>
            <a:chOff x="-9080" y="0"/>
            <a:chExt cx="9155797" cy="6648822"/>
          </a:xfrm>
        </p:grpSpPr>
        <p:pic>
          <p:nvPicPr>
            <p:cNvPr id="4" name="Picture 3"/>
            <p:cNvPicPr>
              <a:picLocks noChangeAspect="1"/>
            </p:cNvPicPr>
            <p:nvPr/>
          </p:nvPicPr>
          <p:blipFill rotWithShape="1">
            <a:blip r:embed="rId3"/>
            <a:srcRect r="388"/>
            <a:stretch/>
          </p:blipFill>
          <p:spPr>
            <a:xfrm>
              <a:off x="-7937" y="0"/>
              <a:ext cx="9154654" cy="3400425"/>
            </a:xfrm>
            <a:prstGeom prst="rect">
              <a:avLst/>
            </a:prstGeom>
          </p:spPr>
        </p:pic>
        <p:pic>
          <p:nvPicPr>
            <p:cNvPr id="5" name="Picture 4"/>
            <p:cNvPicPr>
              <a:picLocks noChangeAspect="1"/>
            </p:cNvPicPr>
            <p:nvPr/>
          </p:nvPicPr>
          <p:blipFill rotWithShape="1">
            <a:blip r:embed="rId4"/>
            <a:srcRect r="1174"/>
            <a:stretch/>
          </p:blipFill>
          <p:spPr>
            <a:xfrm>
              <a:off x="-9080" y="3372222"/>
              <a:ext cx="9153079" cy="3276600"/>
            </a:xfrm>
            <a:prstGeom prst="rect">
              <a:avLst/>
            </a:prstGeom>
          </p:spPr>
        </p:pic>
      </p:grpSp>
      <p:sp>
        <p:nvSpPr>
          <p:cNvPr id="2" name="Rectangle 1"/>
          <p:cNvSpPr/>
          <p:nvPr/>
        </p:nvSpPr>
        <p:spPr>
          <a:xfrm>
            <a:off x="1262110" y="692696"/>
            <a:ext cx="7078348" cy="646331"/>
          </a:xfrm>
          <a:prstGeom prst="rect">
            <a:avLst/>
          </a:prstGeom>
        </p:spPr>
        <p:txBody>
          <a:bodyPr wrap="none">
            <a:spAutoFit/>
          </a:bodyPr>
          <a:lstStyle/>
          <a:p>
            <a:r>
              <a:rPr lang="en-GB" sz="3600" b="1" dirty="0">
                <a:solidFill>
                  <a:srgbClr val="000000"/>
                </a:solidFill>
                <a:latin typeface="Calibri" panose="020F0502020204030204" pitchFamily="34" charset="0"/>
              </a:rPr>
              <a:t>Panel, question and answer session </a:t>
            </a:r>
            <a:endParaRPr lang="en-GB" sz="3600" b="1"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2204864"/>
            <a:ext cx="5736102" cy="3036760"/>
          </a:xfrm>
          <a:prstGeom prst="rect">
            <a:avLst/>
          </a:prstGeom>
        </p:spPr>
      </p:pic>
    </p:spTree>
    <p:custDataLst>
      <p:tags r:id="rId1"/>
    </p:custDataLst>
    <p:extLst>
      <p:ext uri="{BB962C8B-B14F-4D97-AF65-F5344CB8AC3E}">
        <p14:creationId xmlns:p14="http://schemas.microsoft.com/office/powerpoint/2010/main" val="30311349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124744"/>
            <a:ext cx="7249612" cy="4824536"/>
          </a:xfrm>
          <a:prstGeom prst="rect">
            <a:avLst/>
          </a:prstGeom>
        </p:spPr>
      </p:pic>
      <p:sp>
        <p:nvSpPr>
          <p:cNvPr id="3" name="Rectangle 2"/>
          <p:cNvSpPr/>
          <p:nvPr/>
        </p:nvSpPr>
        <p:spPr>
          <a:xfrm>
            <a:off x="2699792" y="147990"/>
            <a:ext cx="3673826" cy="646331"/>
          </a:xfrm>
          <a:prstGeom prst="rect">
            <a:avLst/>
          </a:prstGeom>
        </p:spPr>
        <p:txBody>
          <a:bodyPr wrap="none">
            <a:spAutoFit/>
          </a:bodyPr>
          <a:lstStyle/>
          <a:p>
            <a:r>
              <a:rPr lang="en-GB" sz="3600" b="1" dirty="0">
                <a:solidFill>
                  <a:srgbClr val="000000"/>
                </a:solidFill>
                <a:latin typeface="Calibri" panose="020F0502020204030204" pitchFamily="34" charset="0"/>
              </a:rPr>
              <a:t>Networking Lunch</a:t>
            </a:r>
            <a:endParaRPr lang="en-GB" sz="3600" dirty="0"/>
          </a:p>
        </p:txBody>
      </p:sp>
    </p:spTree>
    <p:custDataLst>
      <p:tags r:id="rId1"/>
    </p:custDataLst>
    <p:extLst>
      <p:ext uri="{BB962C8B-B14F-4D97-AF65-F5344CB8AC3E}">
        <p14:creationId xmlns:p14="http://schemas.microsoft.com/office/powerpoint/2010/main" val="20936235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080" y="0"/>
            <a:ext cx="9154654" cy="6858000"/>
            <a:chOff x="-9080" y="0"/>
            <a:chExt cx="9154654" cy="6648822"/>
          </a:xfrm>
        </p:grpSpPr>
        <p:pic>
          <p:nvPicPr>
            <p:cNvPr id="4" name="Picture 3"/>
            <p:cNvPicPr>
              <a:picLocks noChangeAspect="1"/>
            </p:cNvPicPr>
            <p:nvPr/>
          </p:nvPicPr>
          <p:blipFill rotWithShape="1">
            <a:blip r:embed="rId3"/>
            <a:srcRect r="388"/>
            <a:stretch/>
          </p:blipFill>
          <p:spPr>
            <a:xfrm>
              <a:off x="-9080" y="0"/>
              <a:ext cx="9154654" cy="3400425"/>
            </a:xfrm>
            <a:prstGeom prst="rect">
              <a:avLst/>
            </a:prstGeom>
          </p:spPr>
        </p:pic>
        <p:pic>
          <p:nvPicPr>
            <p:cNvPr id="5" name="Picture 4"/>
            <p:cNvPicPr>
              <a:picLocks noChangeAspect="1"/>
            </p:cNvPicPr>
            <p:nvPr/>
          </p:nvPicPr>
          <p:blipFill rotWithShape="1">
            <a:blip r:embed="rId4"/>
            <a:srcRect r="1174"/>
            <a:stretch/>
          </p:blipFill>
          <p:spPr>
            <a:xfrm>
              <a:off x="-9080" y="3372222"/>
              <a:ext cx="9153079" cy="3276600"/>
            </a:xfrm>
            <a:prstGeom prst="rect">
              <a:avLst/>
            </a:prstGeom>
          </p:spPr>
        </p:pic>
      </p:grpSp>
      <p:sp>
        <p:nvSpPr>
          <p:cNvPr id="2" name="Rectangle 1"/>
          <p:cNvSpPr/>
          <p:nvPr/>
        </p:nvSpPr>
        <p:spPr>
          <a:xfrm>
            <a:off x="3364148" y="620688"/>
            <a:ext cx="2406621" cy="646331"/>
          </a:xfrm>
          <a:prstGeom prst="rect">
            <a:avLst/>
          </a:prstGeom>
        </p:spPr>
        <p:txBody>
          <a:bodyPr wrap="none">
            <a:spAutoFit/>
          </a:bodyPr>
          <a:lstStyle/>
          <a:p>
            <a:r>
              <a:rPr lang="en-GB" sz="3600" b="1" dirty="0">
                <a:solidFill>
                  <a:srgbClr val="000000"/>
                </a:solidFill>
                <a:latin typeface="Calibri" panose="020F0502020204030204" pitchFamily="34" charset="0"/>
              </a:rPr>
              <a:t>World </a:t>
            </a:r>
            <a:r>
              <a:rPr lang="en-GB" sz="3600" b="1" dirty="0" smtClean="0">
                <a:solidFill>
                  <a:srgbClr val="000000"/>
                </a:solidFill>
                <a:latin typeface="Calibri" panose="020F0502020204030204" pitchFamily="34" charset="0"/>
              </a:rPr>
              <a:t>Cafe </a:t>
            </a:r>
            <a:endParaRPr lang="en-GB" sz="3600" b="1"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2103068"/>
            <a:ext cx="3600400" cy="3726414"/>
          </a:xfrm>
          <a:prstGeom prst="rect">
            <a:avLst/>
          </a:prstGeom>
          <a:ln>
            <a:noFill/>
          </a:ln>
          <a:effectLst>
            <a:softEdge rad="112500"/>
          </a:effectLst>
        </p:spPr>
      </p:pic>
      <p:sp>
        <p:nvSpPr>
          <p:cNvPr id="7" name="TextBox 6"/>
          <p:cNvSpPr txBox="1"/>
          <p:nvPr/>
        </p:nvSpPr>
        <p:spPr>
          <a:xfrm>
            <a:off x="4355976" y="1916832"/>
            <a:ext cx="4287136" cy="4062651"/>
          </a:xfrm>
          <a:prstGeom prst="rect">
            <a:avLst/>
          </a:prstGeom>
          <a:noFill/>
        </p:spPr>
        <p:txBody>
          <a:bodyPr wrap="none" rtlCol="0">
            <a:spAutoFit/>
          </a:bodyPr>
          <a:lstStyle/>
          <a:p>
            <a:pPr marL="285750" indent="-285750">
              <a:buFont typeface="Arial" panose="020B0604020202020204" pitchFamily="34" charset="0"/>
              <a:buChar char="•"/>
            </a:pPr>
            <a:r>
              <a:rPr lang="en-GB" sz="2000" dirty="0" smtClean="0"/>
              <a:t>Supporting Communities Aspirations</a:t>
            </a:r>
            <a:br>
              <a:rPr lang="en-GB" sz="2000" dirty="0" smtClean="0"/>
            </a:br>
            <a:endParaRPr lang="en-GB" sz="2000" dirty="0" smtClean="0"/>
          </a:p>
          <a:p>
            <a:pPr marL="285750" indent="-285750">
              <a:buFont typeface="Arial" panose="020B0604020202020204" pitchFamily="34" charset="0"/>
              <a:buChar char="•"/>
            </a:pPr>
            <a:r>
              <a:rPr lang="en-GB" sz="2000" dirty="0" smtClean="0"/>
              <a:t>Asset Transfer</a:t>
            </a:r>
            <a:br>
              <a:rPr lang="en-GB" sz="2000" dirty="0" smtClean="0"/>
            </a:br>
            <a:endParaRPr lang="en-GB" sz="2000" dirty="0" smtClean="0"/>
          </a:p>
          <a:p>
            <a:pPr marL="285750" indent="-285750">
              <a:buFont typeface="Arial" panose="020B0604020202020204" pitchFamily="34" charset="0"/>
              <a:buChar char="•"/>
            </a:pPr>
            <a:r>
              <a:rPr lang="en-GB" sz="2000" dirty="0" smtClean="0"/>
              <a:t>Participation Request</a:t>
            </a:r>
            <a:br>
              <a:rPr lang="en-GB" sz="2000" dirty="0" smtClean="0"/>
            </a:br>
            <a:endParaRPr lang="en-GB" sz="2000" dirty="0" smtClean="0"/>
          </a:p>
          <a:p>
            <a:pPr marL="285750" indent="-285750">
              <a:buFont typeface="Arial" panose="020B0604020202020204" pitchFamily="34" charset="0"/>
              <a:buChar char="•"/>
            </a:pPr>
            <a:r>
              <a:rPr lang="en-GB" sz="2000" dirty="0" smtClean="0"/>
              <a:t>Community Planning</a:t>
            </a:r>
            <a:br>
              <a:rPr lang="en-GB" sz="2000" dirty="0" smtClean="0"/>
            </a:br>
            <a:endParaRPr lang="en-GB" sz="2000" dirty="0" smtClean="0"/>
          </a:p>
          <a:p>
            <a:pPr marL="285750" indent="-285750">
              <a:buFont typeface="Arial" panose="020B0604020202020204" pitchFamily="34" charset="0"/>
              <a:buChar char="•"/>
            </a:pPr>
            <a:r>
              <a:rPr lang="en-GB" sz="2000" dirty="0" smtClean="0"/>
              <a:t>Participatory Budgeting</a:t>
            </a:r>
            <a:br>
              <a:rPr lang="en-GB" sz="2000" dirty="0" smtClean="0"/>
            </a:br>
            <a:endParaRPr lang="en-GB" sz="2000" dirty="0" smtClean="0"/>
          </a:p>
          <a:p>
            <a:pPr marL="285750" indent="-285750">
              <a:buFont typeface="Arial" panose="020B0604020202020204" pitchFamily="34" charset="0"/>
              <a:buChar char="•"/>
            </a:pPr>
            <a:r>
              <a:rPr lang="en-GB" sz="2000" dirty="0" smtClean="0"/>
              <a:t>Workforce Learning Needs</a:t>
            </a:r>
            <a:br>
              <a:rPr lang="en-GB" sz="2000" dirty="0" smtClean="0"/>
            </a:br>
            <a:endParaRPr lang="en-GB" sz="2000" dirty="0" smtClean="0"/>
          </a:p>
          <a:p>
            <a:pPr marL="285750" indent="-285750">
              <a:buFont typeface="Arial" panose="020B0604020202020204" pitchFamily="34" charset="0"/>
              <a:buChar char="•"/>
            </a:pPr>
            <a:r>
              <a:rPr lang="en-GB" sz="2000" dirty="0" smtClean="0"/>
              <a:t>Roles and Opportunities for CLD</a:t>
            </a:r>
            <a:endParaRPr lang="en-GB" sz="2000" dirty="0"/>
          </a:p>
        </p:txBody>
      </p:sp>
    </p:spTree>
    <p:custDataLst>
      <p:tags r:id="rId1"/>
    </p:custDataLst>
    <p:extLst>
      <p:ext uri="{BB962C8B-B14F-4D97-AF65-F5344CB8AC3E}">
        <p14:creationId xmlns:p14="http://schemas.microsoft.com/office/powerpoint/2010/main" val="14942998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080" y="0"/>
            <a:ext cx="9155797" cy="6858000"/>
            <a:chOff x="-9080" y="0"/>
            <a:chExt cx="9155797" cy="6648822"/>
          </a:xfrm>
        </p:grpSpPr>
        <p:pic>
          <p:nvPicPr>
            <p:cNvPr id="5" name="Picture 4"/>
            <p:cNvPicPr>
              <a:picLocks noChangeAspect="1"/>
            </p:cNvPicPr>
            <p:nvPr/>
          </p:nvPicPr>
          <p:blipFill rotWithShape="1">
            <a:blip r:embed="rId3"/>
            <a:srcRect r="388"/>
            <a:stretch/>
          </p:blipFill>
          <p:spPr>
            <a:xfrm>
              <a:off x="-7937" y="0"/>
              <a:ext cx="9154654" cy="3400425"/>
            </a:xfrm>
            <a:prstGeom prst="rect">
              <a:avLst/>
            </a:prstGeom>
          </p:spPr>
        </p:pic>
        <p:pic>
          <p:nvPicPr>
            <p:cNvPr id="6" name="Picture 5"/>
            <p:cNvPicPr>
              <a:picLocks noChangeAspect="1"/>
            </p:cNvPicPr>
            <p:nvPr/>
          </p:nvPicPr>
          <p:blipFill rotWithShape="1">
            <a:blip r:embed="rId4"/>
            <a:srcRect r="1174"/>
            <a:stretch/>
          </p:blipFill>
          <p:spPr>
            <a:xfrm>
              <a:off x="-9080" y="3372222"/>
              <a:ext cx="9153079" cy="3276600"/>
            </a:xfrm>
            <a:prstGeom prst="rect">
              <a:avLst/>
            </a:prstGeom>
          </p:spPr>
        </p:pic>
      </p:grpSp>
      <p:sp>
        <p:nvSpPr>
          <p:cNvPr id="2" name="Title 1"/>
          <p:cNvSpPr>
            <a:spLocks noGrp="1"/>
          </p:cNvSpPr>
          <p:nvPr>
            <p:ph type="ctrTitle"/>
          </p:nvPr>
        </p:nvSpPr>
        <p:spPr>
          <a:xfrm>
            <a:off x="683568" y="476672"/>
            <a:ext cx="7772400" cy="1470025"/>
          </a:xfrm>
        </p:spPr>
        <p:txBody>
          <a:bodyPr/>
          <a:lstStyle/>
          <a:p>
            <a:r>
              <a:rPr lang="en-GB" b="1" dirty="0" smtClean="0"/>
              <a:t>Afternoon Evaluation Questions</a:t>
            </a:r>
            <a:endParaRPr lang="en-GB" b="1"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9712" y="2420888"/>
            <a:ext cx="5184576" cy="3001597"/>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9713408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noAutofit/>
          </a:bodyPr>
          <a:lstStyle/>
          <a:p>
            <a:pPr lvl="0"/>
            <a:r>
              <a:rPr lang="en-GB" sz="3600" dirty="0" smtClean="0"/>
              <a:t>Q5. </a:t>
            </a:r>
            <a:r>
              <a:rPr lang="en-GB" sz="3600" dirty="0"/>
              <a:t>How much do you know about the Community Empowerment Act</a:t>
            </a:r>
            <a:r>
              <a:rPr lang="en-GB" sz="3600" dirty="0" smtClean="0"/>
              <a:t>?</a:t>
            </a:r>
            <a:endParaRPr lang="en-GB" sz="3600" dirty="0"/>
          </a:p>
        </p:txBody>
      </p:sp>
      <p:sp>
        <p:nvSpPr>
          <p:cNvPr id="3" name="TPAnswers"/>
          <p:cNvSpPr>
            <a:spLocks noGrp="1"/>
          </p:cNvSpPr>
          <p:nvPr>
            <p:ph type="body" idx="1"/>
            <p:custDataLst>
              <p:tags r:id="rId3"/>
            </p:custDataLst>
          </p:nvPr>
        </p:nvSpPr>
        <p:spPr>
          <a:xfrm>
            <a:off x="457200" y="2536304"/>
            <a:ext cx="4114800" cy="2476872"/>
          </a:xfrm>
        </p:spPr>
        <p:txBody>
          <a:bodyPr>
            <a:normAutofit/>
          </a:bodyPr>
          <a:lstStyle/>
          <a:p>
            <a:pPr marL="514350" indent="-514350">
              <a:buFont typeface="Arial" panose="020B0604020202020204" pitchFamily="34" charset="0"/>
              <a:buAutoNum type="arabicPeriod"/>
            </a:pPr>
            <a:r>
              <a:rPr lang="en-GB" dirty="0"/>
              <a:t>Nothing at </a:t>
            </a:r>
            <a:r>
              <a:rPr lang="en-GB" dirty="0" smtClean="0"/>
              <a:t>all</a:t>
            </a:r>
            <a:endParaRPr lang="en-GB" dirty="0"/>
          </a:p>
          <a:p>
            <a:pPr marL="514350" indent="-514350">
              <a:buFont typeface="Arial" panose="020B0604020202020204" pitchFamily="34" charset="0"/>
              <a:buAutoNum type="arabicPeriod"/>
            </a:pPr>
            <a:r>
              <a:rPr lang="en-GB" dirty="0"/>
              <a:t>A wee bit</a:t>
            </a:r>
          </a:p>
          <a:p>
            <a:pPr marL="514350" indent="-514350">
              <a:buFont typeface="Arial" panose="020B0604020202020204" pitchFamily="34" charset="0"/>
              <a:buAutoNum type="arabicPeriod"/>
            </a:pPr>
            <a:r>
              <a:rPr lang="en-GB" dirty="0"/>
              <a:t>Quite a lot actually</a:t>
            </a:r>
          </a:p>
          <a:p>
            <a:pPr marL="514350" indent="-514350">
              <a:buFont typeface="Arial" panose="020B0604020202020204" pitchFamily="34" charset="0"/>
              <a:buAutoNum type="arabicPeriod"/>
            </a:pPr>
            <a:r>
              <a:rPr lang="en-GB" smtClean="0"/>
              <a:t>Loads</a:t>
            </a:r>
            <a:endParaRPr lang="en-GB"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173398472"/>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4120" name="Chart" r:id="rId6" imgW="4572034" imgH="5143584" progId="MSGraph.Chart.8">
                  <p:embed followColorScheme="full"/>
                </p:oleObj>
              </mc:Choice>
              <mc:Fallback>
                <p:oleObj name="Chart" r:id="rId6" imgW="4572034" imgH="5143584"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6815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79512" y="557808"/>
            <a:ext cx="8784976" cy="1143000"/>
          </a:xfrm>
        </p:spPr>
        <p:txBody>
          <a:bodyPr>
            <a:noAutofit/>
          </a:bodyPr>
          <a:lstStyle/>
          <a:p>
            <a:pPr lvl="0"/>
            <a:r>
              <a:rPr lang="en-GB" sz="2400" dirty="0" smtClean="0"/>
              <a:t>Q6. </a:t>
            </a:r>
            <a:r>
              <a:rPr lang="en-GB" sz="2400" dirty="0"/>
              <a:t>How confident do you feel about supporting the community with the various provisions of the Community Empowerment Act?</a:t>
            </a:r>
            <a:br>
              <a:rPr lang="en-GB" sz="2400" dirty="0"/>
            </a:br>
            <a:endParaRPr lang="en-GB" sz="2400" dirty="0"/>
          </a:p>
        </p:txBody>
      </p:sp>
      <p:sp>
        <p:nvSpPr>
          <p:cNvPr id="3" name="TPAnswers"/>
          <p:cNvSpPr>
            <a:spLocks noGrp="1"/>
          </p:cNvSpPr>
          <p:nvPr>
            <p:ph type="body" idx="1"/>
            <p:custDataLst>
              <p:tags r:id="rId3"/>
            </p:custDataLst>
          </p:nvPr>
        </p:nvSpPr>
        <p:spPr>
          <a:xfrm>
            <a:off x="457200" y="2536304"/>
            <a:ext cx="4114800" cy="2476872"/>
          </a:xfrm>
        </p:spPr>
        <p:txBody>
          <a:bodyPr>
            <a:normAutofit fontScale="85000" lnSpcReduction="20000"/>
          </a:bodyPr>
          <a:lstStyle/>
          <a:p>
            <a:pPr marL="514350" indent="-514350">
              <a:buFont typeface="Arial" panose="020B0604020202020204" pitchFamily="34" charset="0"/>
              <a:buAutoNum type="arabicPeriod"/>
            </a:pPr>
            <a:r>
              <a:rPr lang="en-GB" dirty="0"/>
              <a:t>Not confident at all</a:t>
            </a:r>
          </a:p>
          <a:p>
            <a:pPr marL="514350" indent="-514350">
              <a:buFont typeface="Arial" panose="020B0604020202020204" pitchFamily="34" charset="0"/>
              <a:buAutoNum type="arabicPeriod"/>
            </a:pPr>
            <a:r>
              <a:rPr lang="en-GB" dirty="0"/>
              <a:t>I’m quite confident about this</a:t>
            </a:r>
          </a:p>
          <a:p>
            <a:pPr marL="514350" indent="-514350">
              <a:buFont typeface="Arial" panose="020B0604020202020204" pitchFamily="34" charset="0"/>
              <a:buAutoNum type="arabicPeriod"/>
            </a:pPr>
            <a:r>
              <a:rPr lang="en-GB" dirty="0"/>
              <a:t>I’m very confident about this</a:t>
            </a:r>
          </a:p>
          <a:p>
            <a:pPr marL="514350" indent="-514350">
              <a:buFont typeface="Arial" panose="020B0604020202020204" pitchFamily="34" charset="0"/>
              <a:buAutoNum type="arabicPeriod"/>
            </a:pPr>
            <a:r>
              <a:rPr lang="en-GB" dirty="0"/>
              <a:t>Bring it on, I can do this</a:t>
            </a:r>
            <a:r>
              <a:rPr lang="en-GB" dirty="0" smtClean="0"/>
              <a:t>!</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3749099689"/>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5144" name="Chart" r:id="rId6" imgW="4572034" imgH="5143584" progId="MSGraph.Chart.8">
                  <p:embed followColorScheme="full"/>
                </p:oleObj>
              </mc:Choice>
              <mc:Fallback>
                <p:oleObj name="Chart" r:id="rId6" imgW="4572034" imgH="5143584"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07182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080" y="0"/>
            <a:ext cx="9155797" cy="6858000"/>
            <a:chOff x="-9080" y="0"/>
            <a:chExt cx="9155797" cy="6648822"/>
          </a:xfrm>
        </p:grpSpPr>
        <p:pic>
          <p:nvPicPr>
            <p:cNvPr id="4" name="Picture 3"/>
            <p:cNvPicPr>
              <a:picLocks noChangeAspect="1"/>
            </p:cNvPicPr>
            <p:nvPr/>
          </p:nvPicPr>
          <p:blipFill rotWithShape="1">
            <a:blip r:embed="rId3"/>
            <a:srcRect r="388"/>
            <a:stretch/>
          </p:blipFill>
          <p:spPr>
            <a:xfrm>
              <a:off x="-7937" y="0"/>
              <a:ext cx="9154654" cy="3400425"/>
            </a:xfrm>
            <a:prstGeom prst="rect">
              <a:avLst/>
            </a:prstGeom>
          </p:spPr>
        </p:pic>
        <p:pic>
          <p:nvPicPr>
            <p:cNvPr id="5" name="Picture 4"/>
            <p:cNvPicPr>
              <a:picLocks noChangeAspect="1"/>
            </p:cNvPicPr>
            <p:nvPr/>
          </p:nvPicPr>
          <p:blipFill rotWithShape="1">
            <a:blip r:embed="rId4"/>
            <a:srcRect r="1174"/>
            <a:stretch/>
          </p:blipFill>
          <p:spPr>
            <a:xfrm>
              <a:off x="-9080" y="3372222"/>
              <a:ext cx="9153079" cy="3276600"/>
            </a:xfrm>
            <a:prstGeom prst="rect">
              <a:avLst/>
            </a:prstGeom>
          </p:spPr>
        </p:pic>
      </p:grpSp>
      <p:sp>
        <p:nvSpPr>
          <p:cNvPr id="2" name="Rectangle 1"/>
          <p:cNvSpPr/>
          <p:nvPr/>
        </p:nvSpPr>
        <p:spPr>
          <a:xfrm>
            <a:off x="2171181" y="734569"/>
            <a:ext cx="4850687" cy="646331"/>
          </a:xfrm>
          <a:prstGeom prst="rect">
            <a:avLst/>
          </a:prstGeom>
        </p:spPr>
        <p:txBody>
          <a:bodyPr wrap="none">
            <a:spAutoFit/>
          </a:bodyPr>
          <a:lstStyle/>
          <a:p>
            <a:r>
              <a:rPr lang="en-GB" sz="3600" b="1" dirty="0">
                <a:solidFill>
                  <a:srgbClr val="000000"/>
                </a:solidFill>
                <a:latin typeface="Calibri" panose="020F0502020204030204" pitchFamily="34" charset="0"/>
              </a:rPr>
              <a:t>What will happen next? </a:t>
            </a:r>
            <a:endParaRPr lang="en-GB" sz="3600" b="1" dirty="0"/>
          </a:p>
        </p:txBody>
      </p:sp>
      <p:sp>
        <p:nvSpPr>
          <p:cNvPr id="7" name="Oval Callout 6"/>
          <p:cNvSpPr/>
          <p:nvPr/>
        </p:nvSpPr>
        <p:spPr>
          <a:xfrm>
            <a:off x="1907704" y="2492896"/>
            <a:ext cx="5400600" cy="194421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713382" y="3068386"/>
            <a:ext cx="3766287" cy="646331"/>
          </a:xfrm>
          <a:prstGeom prst="rect">
            <a:avLst/>
          </a:prstGeom>
        </p:spPr>
        <p:txBody>
          <a:bodyPr wrap="none">
            <a:spAutoFit/>
          </a:bodyPr>
          <a:lstStyle/>
          <a:p>
            <a:r>
              <a:rPr lang="en-GB" sz="3600" dirty="0">
                <a:solidFill>
                  <a:srgbClr val="000000"/>
                </a:solidFill>
                <a:latin typeface="Calibri" panose="020F0502020204030204" pitchFamily="34" charset="0"/>
              </a:rPr>
              <a:t>Closing Comments </a:t>
            </a:r>
            <a:endParaRPr lang="en-GB" sz="3600" dirty="0"/>
          </a:p>
        </p:txBody>
      </p:sp>
    </p:spTree>
    <p:custDataLst>
      <p:tags r:id="rId1"/>
    </p:custDataLst>
    <p:extLst>
      <p:ext uri="{BB962C8B-B14F-4D97-AF65-F5344CB8AC3E}">
        <p14:creationId xmlns:p14="http://schemas.microsoft.com/office/powerpoint/2010/main" val="485529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080" y="0"/>
            <a:ext cx="9155797" cy="6858000"/>
            <a:chOff x="-9080" y="0"/>
            <a:chExt cx="9155797" cy="6648822"/>
          </a:xfrm>
        </p:grpSpPr>
        <p:pic>
          <p:nvPicPr>
            <p:cNvPr id="4" name="Picture 3"/>
            <p:cNvPicPr>
              <a:picLocks noChangeAspect="1"/>
            </p:cNvPicPr>
            <p:nvPr/>
          </p:nvPicPr>
          <p:blipFill rotWithShape="1">
            <a:blip r:embed="rId3"/>
            <a:srcRect r="388"/>
            <a:stretch/>
          </p:blipFill>
          <p:spPr>
            <a:xfrm>
              <a:off x="-7937" y="0"/>
              <a:ext cx="9154654" cy="3400425"/>
            </a:xfrm>
            <a:prstGeom prst="rect">
              <a:avLst/>
            </a:prstGeom>
          </p:spPr>
        </p:pic>
        <p:pic>
          <p:nvPicPr>
            <p:cNvPr id="5" name="Picture 4"/>
            <p:cNvPicPr>
              <a:picLocks noChangeAspect="1"/>
            </p:cNvPicPr>
            <p:nvPr/>
          </p:nvPicPr>
          <p:blipFill rotWithShape="1">
            <a:blip r:embed="rId4"/>
            <a:srcRect r="1174"/>
            <a:stretch/>
          </p:blipFill>
          <p:spPr>
            <a:xfrm>
              <a:off x="-9080" y="3372222"/>
              <a:ext cx="9153079" cy="3276600"/>
            </a:xfrm>
            <a:prstGeom prst="rect">
              <a:avLst/>
            </a:prstGeom>
          </p:spPr>
        </p:pic>
      </p:grpSp>
      <p:pic>
        <p:nvPicPr>
          <p:cNvPr id="10242" name="Picture 2" descr="Image result for thank you">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669" y="1916832"/>
            <a:ext cx="7941771" cy="417646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09284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normAutofit/>
          </a:bodyPr>
          <a:lstStyle/>
          <a:p>
            <a:r>
              <a:rPr lang="en-GB" dirty="0" smtClean="0"/>
              <a:t>Q2. </a:t>
            </a:r>
            <a:r>
              <a:rPr lang="en-GB" dirty="0">
                <a:latin typeface="Default Sans Serif,Verdana,Arial,Helvetica,sans-serif"/>
              </a:rPr>
              <a:t>Where do you work? </a:t>
            </a:r>
            <a:endParaRPr lang="en-GB" dirty="0"/>
          </a:p>
        </p:txBody>
      </p:sp>
      <p:sp>
        <p:nvSpPr>
          <p:cNvPr id="3" name="TPAnswers"/>
          <p:cNvSpPr>
            <a:spLocks noGrp="1"/>
          </p:cNvSpPr>
          <p:nvPr>
            <p:ph type="body" idx="1"/>
            <p:custDataLst>
              <p:tags r:id="rId3"/>
            </p:custDataLst>
          </p:nvPr>
        </p:nvSpPr>
        <p:spPr>
          <a:xfrm>
            <a:off x="457200" y="2536304"/>
            <a:ext cx="4114800" cy="2476872"/>
          </a:xfrm>
        </p:spPr>
        <p:txBody>
          <a:bodyPr/>
          <a:lstStyle/>
          <a:p>
            <a:pPr marL="514350" indent="-514350">
              <a:buFont typeface="Arial" panose="020B0604020202020204" pitchFamily="34" charset="0"/>
              <a:buAutoNum type="arabicPeriod"/>
            </a:pPr>
            <a:r>
              <a:rPr lang="en-GB" dirty="0" smtClean="0"/>
              <a:t>Local Authority</a:t>
            </a:r>
          </a:p>
          <a:p>
            <a:pPr marL="514350" indent="-514350">
              <a:buFont typeface="Arial" panose="020B0604020202020204" pitchFamily="34" charset="0"/>
              <a:buAutoNum type="arabicPeriod"/>
            </a:pPr>
            <a:r>
              <a:rPr lang="en-GB" dirty="0" smtClean="0"/>
              <a:t>Voluntary Sector</a:t>
            </a:r>
          </a:p>
          <a:p>
            <a:pPr marL="514350" indent="-514350">
              <a:buFont typeface="Arial" panose="020B0604020202020204" pitchFamily="34" charset="0"/>
              <a:buAutoNum type="arabicPeriod"/>
            </a:pPr>
            <a:r>
              <a:rPr lang="en-GB" dirty="0" smtClean="0"/>
              <a:t>NHS</a:t>
            </a:r>
          </a:p>
          <a:p>
            <a:pPr marL="514350" indent="-514350">
              <a:buFont typeface="Arial" panose="020B0604020202020204" pitchFamily="34" charset="0"/>
              <a:buAutoNum type="arabicPeriod"/>
            </a:pPr>
            <a:r>
              <a:rPr lang="en-GB" dirty="0" smtClean="0"/>
              <a:t>Other</a:t>
            </a:r>
            <a:endParaRPr lang="en-GB"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114081429"/>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8206" name="Chart" r:id="rId6" imgW="4572034" imgH="5143584" progId="MSGraph.Chart.8">
                  <p:embed followColorScheme="full"/>
                </p:oleObj>
              </mc:Choice>
              <mc:Fallback>
                <p:oleObj name="Chart" r:id="rId6" imgW="4572034" imgH="5143584"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66277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noAutofit/>
          </a:bodyPr>
          <a:lstStyle/>
          <a:p>
            <a:pPr lvl="0"/>
            <a:r>
              <a:rPr lang="en-GB" sz="3600" dirty="0" smtClean="0"/>
              <a:t>Q3. </a:t>
            </a:r>
            <a:r>
              <a:rPr lang="en-GB" sz="3600" dirty="0"/>
              <a:t>How much do you know about the Community Empowerment Act</a:t>
            </a:r>
            <a:r>
              <a:rPr lang="en-GB" sz="3600" dirty="0" smtClean="0"/>
              <a:t>?</a:t>
            </a:r>
            <a:endParaRPr lang="en-GB" sz="3600" dirty="0"/>
          </a:p>
        </p:txBody>
      </p:sp>
      <p:sp>
        <p:nvSpPr>
          <p:cNvPr id="3" name="TPAnswers"/>
          <p:cNvSpPr>
            <a:spLocks noGrp="1"/>
          </p:cNvSpPr>
          <p:nvPr>
            <p:ph type="body" idx="1"/>
            <p:custDataLst>
              <p:tags r:id="rId3"/>
            </p:custDataLst>
          </p:nvPr>
        </p:nvSpPr>
        <p:spPr>
          <a:xfrm>
            <a:off x="457200" y="2536304"/>
            <a:ext cx="4114800" cy="2476872"/>
          </a:xfrm>
        </p:spPr>
        <p:txBody>
          <a:bodyPr>
            <a:normAutofit/>
          </a:bodyPr>
          <a:lstStyle/>
          <a:p>
            <a:pPr marL="514350" indent="-514350">
              <a:buFont typeface="Arial" panose="020B0604020202020204" pitchFamily="34" charset="0"/>
              <a:buAutoNum type="arabicPeriod"/>
            </a:pPr>
            <a:r>
              <a:rPr lang="en-GB" dirty="0"/>
              <a:t>Nothing at </a:t>
            </a:r>
            <a:r>
              <a:rPr lang="en-GB" dirty="0" smtClean="0"/>
              <a:t>all</a:t>
            </a:r>
            <a:endParaRPr lang="en-GB" dirty="0"/>
          </a:p>
          <a:p>
            <a:pPr marL="514350" indent="-514350">
              <a:buFont typeface="Arial" panose="020B0604020202020204" pitchFamily="34" charset="0"/>
              <a:buAutoNum type="arabicPeriod"/>
            </a:pPr>
            <a:r>
              <a:rPr lang="en-GB" dirty="0"/>
              <a:t>A wee bit</a:t>
            </a:r>
          </a:p>
          <a:p>
            <a:pPr marL="514350" indent="-514350">
              <a:buFont typeface="Arial" panose="020B0604020202020204" pitchFamily="34" charset="0"/>
              <a:buAutoNum type="arabicPeriod"/>
            </a:pPr>
            <a:r>
              <a:rPr lang="en-GB" dirty="0"/>
              <a:t>Quite a lot actually</a:t>
            </a:r>
          </a:p>
          <a:p>
            <a:pPr marL="514350" indent="-514350">
              <a:buFont typeface="Arial" panose="020B0604020202020204" pitchFamily="34" charset="0"/>
              <a:buAutoNum type="arabicPeriod"/>
            </a:pPr>
            <a:r>
              <a:rPr lang="en-GB" smtClean="0"/>
              <a:t>Loads</a:t>
            </a:r>
            <a:endParaRPr lang="en-GB"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3582251673"/>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2075" name="Chart" r:id="rId6" imgW="4572034" imgH="5143584" progId="MSGraph.Chart.8">
                  <p:embed followColorScheme="full"/>
                </p:oleObj>
              </mc:Choice>
              <mc:Fallback>
                <p:oleObj name="Chart" r:id="rId6" imgW="4572034" imgH="5143584"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62880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79512" y="557808"/>
            <a:ext cx="8784976" cy="1143000"/>
          </a:xfrm>
        </p:spPr>
        <p:txBody>
          <a:bodyPr>
            <a:noAutofit/>
          </a:bodyPr>
          <a:lstStyle/>
          <a:p>
            <a:pPr lvl="0"/>
            <a:r>
              <a:rPr lang="en-GB" sz="2400" dirty="0" smtClean="0"/>
              <a:t>Q4. </a:t>
            </a:r>
            <a:r>
              <a:rPr lang="en-GB" sz="2400" dirty="0"/>
              <a:t>How confident do you feel about supporting the community with the various provisions of the Community Empowerment Act?</a:t>
            </a:r>
            <a:br>
              <a:rPr lang="en-GB" sz="2400" dirty="0"/>
            </a:br>
            <a:endParaRPr lang="en-GB" sz="2400" dirty="0"/>
          </a:p>
        </p:txBody>
      </p:sp>
      <p:sp>
        <p:nvSpPr>
          <p:cNvPr id="3" name="TPAnswers"/>
          <p:cNvSpPr>
            <a:spLocks noGrp="1"/>
          </p:cNvSpPr>
          <p:nvPr>
            <p:ph type="body" idx="1"/>
            <p:custDataLst>
              <p:tags r:id="rId3"/>
            </p:custDataLst>
          </p:nvPr>
        </p:nvSpPr>
        <p:spPr>
          <a:xfrm>
            <a:off x="457200" y="2536304"/>
            <a:ext cx="4114800" cy="2476872"/>
          </a:xfrm>
        </p:spPr>
        <p:txBody>
          <a:bodyPr>
            <a:normAutofit fontScale="85000" lnSpcReduction="20000"/>
          </a:bodyPr>
          <a:lstStyle/>
          <a:p>
            <a:pPr marL="514350" indent="-514350">
              <a:buFont typeface="Arial" panose="020B0604020202020204" pitchFamily="34" charset="0"/>
              <a:buAutoNum type="arabicPeriod"/>
            </a:pPr>
            <a:r>
              <a:rPr lang="en-GB" dirty="0"/>
              <a:t>Not confident at all</a:t>
            </a:r>
          </a:p>
          <a:p>
            <a:pPr marL="514350" indent="-514350">
              <a:buFont typeface="Arial" panose="020B0604020202020204" pitchFamily="34" charset="0"/>
              <a:buAutoNum type="arabicPeriod"/>
            </a:pPr>
            <a:r>
              <a:rPr lang="en-GB" dirty="0"/>
              <a:t>I’m quite confident about this</a:t>
            </a:r>
          </a:p>
          <a:p>
            <a:pPr marL="514350" indent="-514350">
              <a:buFont typeface="Arial" panose="020B0604020202020204" pitchFamily="34" charset="0"/>
              <a:buAutoNum type="arabicPeriod"/>
            </a:pPr>
            <a:r>
              <a:rPr lang="en-GB" dirty="0"/>
              <a:t>I’m very confident about this</a:t>
            </a:r>
          </a:p>
          <a:p>
            <a:pPr marL="514350" indent="-514350">
              <a:buFont typeface="Arial" panose="020B0604020202020204" pitchFamily="34" charset="0"/>
              <a:buAutoNum type="arabicPeriod"/>
            </a:pPr>
            <a:r>
              <a:rPr lang="en-GB" dirty="0"/>
              <a:t>Bring it on, I can do this</a:t>
            </a:r>
            <a:r>
              <a:rPr lang="en-GB" dirty="0" smtClean="0"/>
              <a:t>!</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834135253"/>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3099" name="Chart" r:id="rId6" imgW="4572034" imgH="5143584" progId="MSGraph.Chart.8">
                  <p:embed followColorScheme="full"/>
                </p:oleObj>
              </mc:Choice>
              <mc:Fallback>
                <p:oleObj name="Chart" r:id="rId6" imgW="4572034" imgH="5143584"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62880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080" y="0"/>
            <a:ext cx="9155797" cy="6858000"/>
            <a:chOff x="-9080" y="0"/>
            <a:chExt cx="9155797" cy="6648822"/>
          </a:xfrm>
        </p:grpSpPr>
        <p:pic>
          <p:nvPicPr>
            <p:cNvPr id="5" name="Picture 4"/>
            <p:cNvPicPr>
              <a:picLocks noChangeAspect="1"/>
            </p:cNvPicPr>
            <p:nvPr/>
          </p:nvPicPr>
          <p:blipFill rotWithShape="1">
            <a:blip r:embed="rId3"/>
            <a:srcRect r="388"/>
            <a:stretch/>
          </p:blipFill>
          <p:spPr>
            <a:xfrm>
              <a:off x="-7937" y="0"/>
              <a:ext cx="9154654" cy="3400425"/>
            </a:xfrm>
            <a:prstGeom prst="rect">
              <a:avLst/>
            </a:prstGeom>
          </p:spPr>
        </p:pic>
        <p:pic>
          <p:nvPicPr>
            <p:cNvPr id="6" name="Picture 5"/>
            <p:cNvPicPr>
              <a:picLocks noChangeAspect="1"/>
            </p:cNvPicPr>
            <p:nvPr/>
          </p:nvPicPr>
          <p:blipFill rotWithShape="1">
            <a:blip r:embed="rId4"/>
            <a:srcRect r="1174"/>
            <a:stretch/>
          </p:blipFill>
          <p:spPr>
            <a:xfrm>
              <a:off x="-9080" y="3372222"/>
              <a:ext cx="9153079" cy="3276600"/>
            </a:xfrm>
            <a:prstGeom prst="rect">
              <a:avLst/>
            </a:prstGeom>
          </p:spPr>
        </p:pic>
      </p:grpSp>
      <p:sp>
        <p:nvSpPr>
          <p:cNvPr id="7" name="Rectangle 6"/>
          <p:cNvSpPr/>
          <p:nvPr/>
        </p:nvSpPr>
        <p:spPr>
          <a:xfrm>
            <a:off x="2913206" y="764704"/>
            <a:ext cx="3312368" cy="646331"/>
          </a:xfrm>
          <a:prstGeom prst="rect">
            <a:avLst/>
          </a:prstGeom>
        </p:spPr>
        <p:txBody>
          <a:bodyPr wrap="square">
            <a:spAutoFit/>
          </a:bodyPr>
          <a:lstStyle/>
          <a:p>
            <a:r>
              <a:rPr lang="en-GB" sz="3600" dirty="0" smtClean="0"/>
              <a:t>Keynote Speech</a:t>
            </a:r>
            <a:endParaRPr lang="en-GB" sz="3600" dirty="0"/>
          </a:p>
        </p:txBody>
      </p:sp>
      <p:sp>
        <p:nvSpPr>
          <p:cNvPr id="8" name="Rectangle 7"/>
          <p:cNvSpPr/>
          <p:nvPr/>
        </p:nvSpPr>
        <p:spPr>
          <a:xfrm>
            <a:off x="2411760" y="2469089"/>
            <a:ext cx="4464496" cy="1815882"/>
          </a:xfrm>
          <a:prstGeom prst="rect">
            <a:avLst/>
          </a:prstGeom>
        </p:spPr>
        <p:txBody>
          <a:bodyPr wrap="square">
            <a:spAutoFit/>
          </a:bodyPr>
          <a:lstStyle/>
          <a:p>
            <a:pPr algn="ctr"/>
            <a:r>
              <a:rPr lang="en-GB" sz="2800" dirty="0">
                <a:solidFill>
                  <a:srgbClr val="000000"/>
                </a:solidFill>
                <a:latin typeface="Calibri" panose="020F0502020204030204" pitchFamily="34" charset="0"/>
              </a:rPr>
              <a:t>Alasdair </a:t>
            </a:r>
            <a:r>
              <a:rPr lang="en-GB" sz="2800" dirty="0" err="1" smtClean="0">
                <a:solidFill>
                  <a:srgbClr val="000000"/>
                </a:solidFill>
                <a:latin typeface="Calibri" panose="020F0502020204030204" pitchFamily="34" charset="0"/>
              </a:rPr>
              <a:t>McKinlay</a:t>
            </a:r>
            <a:endParaRPr lang="en-GB" sz="2800" dirty="0" smtClean="0">
              <a:solidFill>
                <a:srgbClr val="000000"/>
              </a:solidFill>
              <a:latin typeface="Calibri" panose="020F0502020204030204" pitchFamily="34" charset="0"/>
            </a:endParaRPr>
          </a:p>
          <a:p>
            <a:pPr algn="ctr"/>
            <a:r>
              <a:rPr lang="en-GB" sz="2800" dirty="0" smtClean="0">
                <a:solidFill>
                  <a:srgbClr val="000000"/>
                </a:solidFill>
                <a:latin typeface="Calibri" panose="020F0502020204030204" pitchFamily="34" charset="0"/>
              </a:rPr>
              <a:t>Head </a:t>
            </a:r>
            <a:r>
              <a:rPr lang="en-GB" sz="2800" dirty="0">
                <a:solidFill>
                  <a:srgbClr val="000000"/>
                </a:solidFill>
                <a:latin typeface="Calibri" panose="020F0502020204030204" pitchFamily="34" charset="0"/>
              </a:rPr>
              <a:t>of Community Planning </a:t>
            </a:r>
            <a:endParaRPr lang="en-GB" sz="2800" dirty="0" smtClean="0">
              <a:solidFill>
                <a:srgbClr val="000000"/>
              </a:solidFill>
              <a:latin typeface="Calibri" panose="020F0502020204030204" pitchFamily="34" charset="0"/>
            </a:endParaRPr>
          </a:p>
          <a:p>
            <a:pPr algn="ctr"/>
            <a:r>
              <a:rPr lang="en-GB" sz="2800" dirty="0" smtClean="0">
                <a:solidFill>
                  <a:srgbClr val="000000"/>
                </a:solidFill>
                <a:latin typeface="Calibri" panose="020F0502020204030204" pitchFamily="34" charset="0"/>
              </a:rPr>
              <a:t>and </a:t>
            </a:r>
            <a:r>
              <a:rPr lang="en-GB" sz="2800" dirty="0">
                <a:solidFill>
                  <a:srgbClr val="000000"/>
                </a:solidFill>
                <a:latin typeface="Calibri" panose="020F0502020204030204" pitchFamily="34" charset="0"/>
              </a:rPr>
              <a:t>Empowerment </a:t>
            </a:r>
            <a:r>
              <a:rPr lang="en-GB" sz="2800" dirty="0" smtClean="0">
                <a:solidFill>
                  <a:srgbClr val="000000"/>
                </a:solidFill>
                <a:latin typeface="Calibri" panose="020F0502020204030204" pitchFamily="34" charset="0"/>
              </a:rPr>
              <a:t>Unit</a:t>
            </a:r>
          </a:p>
          <a:p>
            <a:pPr algn="ctr"/>
            <a:r>
              <a:rPr lang="en-GB" sz="2800" dirty="0" smtClean="0">
                <a:solidFill>
                  <a:srgbClr val="000000"/>
                </a:solidFill>
                <a:latin typeface="Calibri" panose="020F0502020204030204" pitchFamily="34" charset="0"/>
              </a:rPr>
              <a:t>Scottish </a:t>
            </a:r>
            <a:r>
              <a:rPr lang="en-GB" sz="2800" dirty="0">
                <a:solidFill>
                  <a:srgbClr val="000000"/>
                </a:solidFill>
                <a:latin typeface="Calibri" panose="020F0502020204030204" pitchFamily="34" charset="0"/>
              </a:rPr>
              <a:t>Government</a:t>
            </a:r>
            <a:endParaRPr lang="en-GB" sz="2800" dirty="0"/>
          </a:p>
        </p:txBody>
      </p:sp>
    </p:spTree>
    <p:custDataLst>
      <p:tags r:id="rId1"/>
    </p:custDataLst>
    <p:extLst>
      <p:ext uri="{BB962C8B-B14F-4D97-AF65-F5344CB8AC3E}">
        <p14:creationId xmlns:p14="http://schemas.microsoft.com/office/powerpoint/2010/main" val="15574669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7"/>
  <p:tag name="ARTICULATE_PROJECT_OPEN" val="0"/>
  <p:tag name="WASPOLLED" val="9146C7115673439184883FF0430650C6"/>
  <p:tag name="TPVERSION" val="5"/>
  <p:tag name="TPFULLVERSION" val="5.4.1.2"/>
  <p:tag name="PPTVERSION" val="14"/>
  <p:tag name="TPOS" val="2"/>
</p:tagLst>
</file>

<file path=ppt/tags/tag10.xml><?xml version="1.0" encoding="utf-8"?>
<p:tagLst xmlns:a="http://schemas.openxmlformats.org/drawingml/2006/main" xmlns:r="http://schemas.openxmlformats.org/officeDocument/2006/relationships" xmlns:p="http://schemas.openxmlformats.org/presentationml/2006/main">
  <p:tag name="ZEROBASED" val="False"/>
</p:tagLst>
</file>

<file path=ppt/tags/tag11.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LABELFORMAT" val="0"/>
  <p:tag name="NUMBERFORMAT" val="0"/>
  <p:tag name="COLORTYPE" val="SCHEME"/>
</p:tagLst>
</file>

<file path=ppt/tags/tag1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F13E3DE4E9BB4E32A1A1BB2AAA99CB48&lt;/guid&gt;&#10;        &lt;description /&gt;&#10;        &lt;date&gt;5/25/2017 2:33: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391C56FDD1845B1840F1639F008C872&lt;/guid&gt;&#10;            &lt;repollguid&gt;3C62DB997C4C4B45A1F262F73CABF396&lt;/repollguid&gt;&#10;            &lt;sourceid&gt;6194568184A04058AD400459F4FB4B8B&lt;/sourceid&gt;&#10;            &lt;questiontext&gt;Q3. How much do you know about the Community Empowerment Ac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correctanswerindicator&gt;True&lt;/correctanswerindicator&gt;&#10;            &lt;answers&gt;&#10;                &lt;answer&gt;&#10;                    &lt;guid&gt;7B9285998C6F447ABACC028DC0B87B83&lt;/guid&gt;&#10;                    &lt;answertext&gt;Nothing at all&lt;/answertext&gt;&#10;                    &lt;valuetype&gt;0&lt;/valuetype&gt;&#10;                &lt;/answer&gt;&#10;                &lt;answer&gt;&#10;                    &lt;guid&gt;2DD9F4F281E24DB48B786567DB491BFE&lt;/guid&gt;&#10;                    &lt;answertext&gt;A wee bit&lt;/answertext&gt;&#10;                    &lt;valuetype&gt;0&lt;/valuetype&gt;&#10;                &lt;/answer&gt;&#10;                &lt;answer&gt;&#10;                    &lt;guid&gt;36893C1471674F0781EFEA2EAC2D64B6&lt;/guid&gt;&#10;                    &lt;answertext&gt;Quite a lot actually&lt;/answertext&gt;&#10;                    &lt;valuetype&gt;0&lt;/valuetype&gt;&#10;                &lt;/answer&gt;&#10;                &lt;answer&gt;&#10;                    &lt;guid&gt;38B931EB0C164B18921FD807FCFADBC7&lt;/guid&gt;&#10;                    &lt;answertext&gt;Loads&lt;/answertext&gt;&#10;                    &lt;valuetype&gt;0&lt;/valuetype&gt;&#10;                &lt;/answer&gt;&#10;            &lt;/answers&gt;&#10;        &lt;/multichoice&gt;&#10;    &lt;/questions&gt;&#10;&lt;/questionlist&gt;"/>
  <p:tag name="ARTICULATE_SLIDE_THUMBNAIL_REFRESH" val="1"/>
  <p:tag name="LIVECHARTING" val="False"/>
  <p:tag name="AUTOOPENPOLL" val="True"/>
  <p:tag name="AUTOFORMATCHART" val="True"/>
  <p:tag name="RESULTS" val="Q3. How much do you know about the Community Empowerment Act?[;crlf;]72[;]78[;]72[;]False[;]0[;][;crlf;]2.26388888888889[;]2[;]0.66652197503899[;]0.444251543209877[;crlf;]5[;]0[;]Nothing at all1[;]Nothing at all[;][;crlf;]47[;]0[;]A wee bit2[;]A wee bit[;][;crlf;]16[;]0[;]Quite a lot actually3[;]Quite a lot actually[;][;crlf;]4[;]0[;]Loads4[;]Loads[;]"/>
  <p:tag name="HASRESULTS" val="True"/>
</p:tagLst>
</file>

<file path=ppt/tags/tag13.xml><?xml version="1.0" encoding="utf-8"?>
<p:tagLst xmlns:a="http://schemas.openxmlformats.org/drawingml/2006/main" xmlns:r="http://schemas.openxmlformats.org/officeDocument/2006/relationships" xmlns:p="http://schemas.openxmlformats.org/presentationml/2006/main">
  <p:tag name="ZEROBASED" val="False"/>
</p:tagLst>
</file>

<file path=ppt/tags/tag1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LABELFORMAT" val="0"/>
  <p:tag name="NUMBERFORMAT" val="0"/>
  <p:tag name="COLORTYPE" val="SCHEME"/>
</p:tagLst>
</file>

<file path=ppt/tags/tag1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F13E3DE4E9BB4E32A1A1BB2AAA99CB48&lt;/guid&gt;&#10;        &lt;description /&gt;&#10;        &lt;date&gt;5/25/2017 2:33: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C578AF1651C431188E0DAE46035CF9C&lt;/guid&gt;&#10;            &lt;repollguid&gt;3C62DB997C4C4B45A1F262F73CABF396&lt;/repollguid&gt;&#10;            &lt;sourceid&gt;6194568184A04058AD400459F4FB4B8B&lt;/sourceid&gt;&#10;            &lt;questiontext&gt;Q4. How confident do you feel about supporting the community with the various provisions of the Community Empowerment Ac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correctanswerindicator&gt;True&lt;/correctanswerindicator&gt;&#10;            &lt;answers&gt;&#10;                &lt;answer&gt;&#10;                    &lt;guid&gt;7B9285998C6F447ABACC028DC0B87B83&lt;/guid&gt;&#10;                    &lt;answertext&gt;Not confident at all&lt;/answertext&gt;&#10;                    &lt;valuetype&gt;0&lt;/valuetype&gt;&#10;                &lt;/answer&gt;&#10;                &lt;answer&gt;&#10;                    &lt;guid&gt;2DD9F4F281E24DB48B786567DB491BFE&lt;/guid&gt;&#10;                    &lt;answertext&gt;I’m quite confident about this&lt;/answertext&gt;&#10;                    &lt;valuetype&gt;0&lt;/valuetype&gt;&#10;                &lt;/answer&gt;&#10;                &lt;answer&gt;&#10;                    &lt;guid&gt;36893C1471674F0781EFEA2EAC2D64B6&lt;/guid&gt;&#10;                    &lt;answertext&gt;I’m very confident about this&lt;/answertext&gt;&#10;                    &lt;valuetype&gt;0&lt;/valuetype&gt;&#10;                &lt;/answer&gt;&#10;                &lt;answer&gt;&#10;                    &lt;guid&gt;38B931EB0C164B18921FD807FCFADBC7&lt;/guid&gt;&#10;                    &lt;answertext&gt;Bring it on, I can do this!&lt;/answertext&gt;&#10;                    &lt;valuetype&gt;0&lt;/valuetype&gt;&#10;                &lt;/answer&gt;&#10;            &lt;/answers&gt;&#10;        &lt;/multichoice&gt;&#10;    &lt;/questions&gt;&#10;&lt;/questionlist&gt;"/>
  <p:tag name="ARTICULATE_SLIDE_THUMBNAIL_REFRESH" val="1"/>
  <p:tag name="LIVECHARTING" val="False"/>
  <p:tag name="AUTOOPENPOLL" val="True"/>
  <p:tag name="AUTOFORMATCHART" val="True"/>
  <p:tag name="RESULTS" val="Q4. How confident do you feel about supporting the community with the various provisions of the Community Empowerment Act?[;crlf;]74[;]79[;]74[;]False[;]0[;][;crlf;]1.86486486486486[;]2[;]0.920110515164822[;]0.846603360116874[;crlf;]30[;]0[;]Not confident at all1[;]Not confident at all[;][;crlf;]31[;]0[;]I’m quite confident about this2[;]I’m quite confident about this[;][;crlf;]6[;]0[;]I’m very confident about this3[;]I’m very confident about this[;][;crlf;]7[;]0[;]Bring it on, I can do this!4[;]Bring it on, I can do this![;]"/>
  <p:tag name="HASRESULTS" val="True"/>
</p:tagLst>
</file>

<file path=ppt/tags/tag16.xml><?xml version="1.0" encoding="utf-8"?>
<p:tagLst xmlns:a="http://schemas.openxmlformats.org/drawingml/2006/main" xmlns:r="http://schemas.openxmlformats.org/officeDocument/2006/relationships" xmlns:p="http://schemas.openxmlformats.org/presentationml/2006/main">
  <p:tag name="ZEROBASED" val="False"/>
</p:tagLst>
</file>

<file path=ppt/tags/tag17.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LABELFORMAT" val="0"/>
  <p:tag name="NUMBERFORMAT" val="0"/>
  <p:tag name="COLORTYPE" val="SCHEME"/>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F13E3DE4E9BB4E32A1A1BB2AAA99CB48&lt;/guid&gt;&#10;        &lt;description /&gt;&#10;        &lt;date&gt;5/25/2017 2:33: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41F7F0B167446038928C28969BB0CC1&lt;/guid&gt;&#10;            &lt;repollguid&gt;3C62DB997C4C4B45A1F262F73CABF396&lt;/repollguid&gt;&#10;            &lt;sourceid&gt;6194568184A04058AD400459F4FB4B8B&lt;/sourceid&gt;&#10;            &lt;questiontext&gt;Q1. Where are you from?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correctanswerindicator&gt;True&lt;/correctanswerindicator&gt;&#10;            &lt;answers&gt;&#10;                &lt;answer&gt;&#10;                    &lt;guid&gt;7B9285998C6F447ABACC028DC0B87B83&lt;/guid&gt;&#10;                    &lt;answertext&gt;Dundee&lt;/answertext&gt;&#10;                    &lt;valuetype&gt;0&lt;/valuetype&gt;&#10;                &lt;/answer&gt;&#10;                &lt;answer&gt;&#10;                    &lt;guid&gt;2DD9F4F281E24DB48B786567DB491BFE&lt;/guid&gt;&#10;                    &lt;answertext&gt;Fife&lt;/answertext&gt;&#10;                    &lt;valuetype&gt;0&lt;/valuetype&gt;&#10;                &lt;/answer&gt;&#10;                &lt;answer&gt;&#10;                    &lt;guid&gt;36893C1471674F0781EFEA2EAC2D64B6&lt;/guid&gt;&#10;                    &lt;answertext&gt;Angus&lt;/answertext&gt;&#10;                    &lt;valuetype&gt;0&lt;/valuetype&gt;&#10;                &lt;/answer&gt;&#10;                &lt;answer&gt;&#10;                    &lt;guid&gt;38B931EB0C164B18921FD807FCFADBC7&lt;/guid&gt;&#10;                    &lt;answertext&gt;Perth &amp;amp; Kinross&lt;/answertext&gt;&#10;                    &lt;valuetype&gt;0&lt;/valuetype&gt;&#10;                &lt;/answer&gt;&#10;            &lt;/answers&gt;&#10;        &lt;/multichoice&gt;&#10;    &lt;/questions&gt;&#10;&lt;/questionlist&gt;"/>
  <p:tag name="ARTICULATE_SLIDE_THUMBNAIL_REFRESH" val="1"/>
  <p:tag name="LIVECHARTING" val="False"/>
  <p:tag name="AUTOOPENPOLL" val="True"/>
  <p:tag name="AUTOFORMATCHART" val="True"/>
  <p:tag name="RESULTS" val="Q1. Where are you from? [;crlf;]70[;]70[;]70[;]False[;]0[;][;crlf;]2.05714285714286[;]1[;]1.20576844834338[;]1.45387755102041[;crlf;]36[;]0[;]Dundee1[;]Dundee[;][;crlf;]7[;]0[;]Fife2[;]Fife[;][;crlf;]14[;]0[;]Angus3[;]Angus[;][;crlf;]13[;]0[;]Perth &amp; Kinross4[;]Perth &amp; Kinross[;]"/>
  <p:tag name="HASRESULTS" val="True"/>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F13E3DE4E9BB4E32A1A1BB2AAA99CB48&lt;/guid&gt;&#10;        &lt;description /&gt;&#10;        &lt;date&gt;5/25/2017 2:33: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76BE520F2954BDEBCFB7631F8B7FED7&lt;/guid&gt;&#10;            &lt;repollguid&gt;3C62DB997C4C4B45A1F262F73CABF396&lt;/repollguid&gt;&#10;            &lt;sourceid&gt;6194568184A04058AD400459F4FB4B8B&lt;/sourceid&gt;&#10;            &lt;questiontext&gt;Q5. How much do you know about the Community Empowerment Ac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correctanswerindicator&gt;True&lt;/correctanswerindicator&gt;&#10;            &lt;answers&gt;&#10;                &lt;answer&gt;&#10;                    &lt;guid&gt;7B9285998C6F447ABACC028DC0B87B83&lt;/guid&gt;&#10;                    &lt;answertext&gt;Nothing at all&lt;/answertext&gt;&#10;                    &lt;valuetype&gt;0&lt;/valuetype&gt;&#10;                &lt;/answer&gt;&#10;                &lt;answer&gt;&#10;                    &lt;guid&gt;2DD9F4F281E24DB48B786567DB491BFE&lt;/guid&gt;&#10;                    &lt;answertext&gt;A wee bit&lt;/answertext&gt;&#10;                    &lt;valuetype&gt;0&lt;/valuetype&gt;&#10;                &lt;/answer&gt;&#10;                &lt;answer&gt;&#10;                    &lt;guid&gt;36893C1471674F0781EFEA2EAC2D64B6&lt;/guid&gt;&#10;                    &lt;answertext&gt;Quite a lot actually&lt;/answertext&gt;&#10;                    &lt;valuetype&gt;0&lt;/valuetype&gt;&#10;                &lt;/answer&gt;&#10;                &lt;answer&gt;&#10;                    &lt;guid&gt;38B931EB0C164B18921FD807FCFADBC7&lt;/guid&gt;&#10;                    &lt;answertext&gt;Loads&lt;/answertext&gt;&#10;                    &lt;valuetype&gt;0&lt;/valuetype&gt;&#10;                &lt;/answer&gt;&#10;            &lt;/answers&gt;&#10;        &lt;/multichoice&gt;&#10;    &lt;/questions&gt;&#10;&lt;/questionlist&gt;"/>
  <p:tag name="ARTICULATE_SLIDE_THUMBNAIL_REFRESH" val="1"/>
  <p:tag name="LIVECHARTING" val="False"/>
  <p:tag name="AUTOOPENPOLL" val="True"/>
  <p:tag name="AUTOFORMATCHART" val="True"/>
  <p:tag name="RESULTS" val="Q5. How much do you know about the Community Empowerment Act?[;crlf;]42[;]80[;]42[;]False[;]0[;][;crlf;]2.71428571428571[;]3[;]0.589015089373952[;]0.346938775510204[;crlf;]1[;]0[;]Nothing at all1[;]Nothing at all[;][;crlf;]12[;]0[;]A wee bit2[;]A wee bit[;][;crlf;]27[;]0[;]Quite a lot actually3[;]Quite a lot actually[;][;crlf;]2[;]0[;]Loads4[;]Loads[;]"/>
  <p:tag name="HASRESULTS" val="True"/>
</p:tagLst>
</file>

<file path=ppt/tags/tag64.xml><?xml version="1.0" encoding="utf-8"?>
<p:tagLst xmlns:a="http://schemas.openxmlformats.org/drawingml/2006/main" xmlns:r="http://schemas.openxmlformats.org/officeDocument/2006/relationships" xmlns:p="http://schemas.openxmlformats.org/presentationml/2006/main">
  <p:tag name="ZEROBASED" val="False"/>
</p:tagLst>
</file>

<file path=ppt/tags/tag65.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LABELFORMAT" val="0"/>
  <p:tag name="NUMBERFORMAT" val="0"/>
  <p:tag name="COLORTYPE" val="SCHEME"/>
</p:tagLst>
</file>

<file path=ppt/tags/tag6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F13E3DE4E9BB4E32A1A1BB2AAA99CB48&lt;/guid&gt;&#10;        &lt;description /&gt;&#10;        &lt;date&gt;5/25/2017 2:33: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5013954BB824F7787B08338F0C00507&lt;/guid&gt;&#10;            &lt;repollguid&gt;3C62DB997C4C4B45A1F262F73CABF396&lt;/repollguid&gt;&#10;            &lt;sourceid&gt;6194568184A04058AD400459F4FB4B8B&lt;/sourceid&gt;&#10;            &lt;questiontext&gt;Q6. How confident do you feel about supporting the community with the various provisions of the Community Empowerment Ac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correctanswerindicator&gt;True&lt;/correctanswerindicator&gt;&#10;            &lt;answers&gt;&#10;                &lt;answer&gt;&#10;                    &lt;guid&gt;7B9285998C6F447ABACC028DC0B87B83&lt;/guid&gt;&#10;                    &lt;answertext&gt;Not confident at all&lt;/answertext&gt;&#10;                    &lt;valuetype&gt;0&lt;/valuetype&gt;&#10;                &lt;/answer&gt;&#10;                &lt;answer&gt;&#10;                    &lt;guid&gt;2DD9F4F281E24DB48B786567DB491BFE&lt;/guid&gt;&#10;                    &lt;answertext&gt;I’m quite confident about this&lt;/answertext&gt;&#10;                    &lt;valuetype&gt;0&lt;/valuetype&gt;&#10;                &lt;/answer&gt;&#10;                &lt;answer&gt;&#10;                    &lt;guid&gt;36893C1471674F0781EFEA2EAC2D64B6&lt;/guid&gt;&#10;                    &lt;answertext&gt;I’m very confident about this&lt;/answertext&gt;&#10;                    &lt;valuetype&gt;0&lt;/valuetype&gt;&#10;                &lt;/answer&gt;&#10;                &lt;answer&gt;&#10;                    &lt;guid&gt;38B931EB0C164B18921FD807FCFADBC7&lt;/guid&gt;&#10;                    &lt;answertext&gt;Bring it on, I can do this!&lt;/answertext&gt;&#10;                    &lt;valuetype&gt;0&lt;/valuetype&gt;&#10;                &lt;/answer&gt;&#10;            &lt;/answers&gt;&#10;        &lt;/multichoice&gt;&#10;    &lt;/questions&gt;&#10;&lt;/questionlist&gt;"/>
  <p:tag name="ARTICULATE_SLIDE_THUMBNAIL_REFRESH" val="1"/>
  <p:tag name="LIVECHARTING" val="False"/>
  <p:tag name="AUTOOPENPOLL" val="True"/>
  <p:tag name="AUTOFORMATCHART" val="True"/>
  <p:tag name="RESULTS" val="Q6. How confident do you feel about supporting the community with the various provisions of the Community Empowerment Act?[;crlf;]44[;]80[;]44[;]False[;]0[;][;crlf;]2.27272727272727[;]2[;]0.835671650493193[;]0.698347107438017[;crlf;]6[;]0[;]Not confident at all1[;]Not confident at all[;][;crlf;]25[;]0[;]I’m quite confident about this2[;]I’m quite confident about this[;][;crlf;]8[;]0[;]I’m very confident about this3[;]I’m very confident about this[;][;crlf;]5[;]0[;]Bring it on, I can do this!4[;]Bring it on, I can do this![;]"/>
  <p:tag name="HASRESULTS" val="True"/>
</p:tagLst>
</file>

<file path=ppt/tags/tag67.xml><?xml version="1.0" encoding="utf-8"?>
<p:tagLst xmlns:a="http://schemas.openxmlformats.org/drawingml/2006/main" xmlns:r="http://schemas.openxmlformats.org/officeDocument/2006/relationships" xmlns:p="http://schemas.openxmlformats.org/presentationml/2006/main">
  <p:tag name="ZEROBASED" val="False"/>
</p:tagLst>
</file>

<file path=ppt/tags/tag6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LABELFORMAT" val="0"/>
  <p:tag name="NUMBERFORMAT" val="0"/>
  <p:tag name="COLORTYPE" val="SCHEME"/>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ZEROBASED" val="False"/>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LABELFORMAT" val="0"/>
  <p:tag name="NUMBERFORMAT" val="0"/>
  <p:tag name="COLORTYPE" val="SCHEME"/>
</p:tagLst>
</file>

<file path=ppt/tags/tag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F13E3DE4E9BB4E32A1A1BB2AAA99CB48&lt;/guid&gt;&#10;        &lt;description /&gt;&#10;        &lt;date&gt;5/25/2017 2:33: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247ABBA3B0A44C39A7E0C3E789A152C&lt;/guid&gt;&#10;            &lt;repollguid&gt;3C62DB997C4C4B45A1F262F73CABF396&lt;/repollguid&gt;&#10;            &lt;sourceid&gt;6194568184A04058AD400459F4FB4B8B&lt;/sourceid&gt;&#10;            &lt;questiontext&gt;Q2. Where do you work?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correctanswerindicator&gt;True&lt;/correctanswerindicator&gt;&#10;            &lt;answers&gt;&#10;                &lt;answer&gt;&#10;                    &lt;guid&gt;7B9285998C6F447ABACC028DC0B87B83&lt;/guid&gt;&#10;                    &lt;answertext&gt;Local Authority&lt;/answertext&gt;&#10;                    &lt;valuetype&gt;0&lt;/valuetype&gt;&#10;                &lt;/answer&gt;&#10;                &lt;answer&gt;&#10;                    &lt;guid&gt;2DD9F4F281E24DB48B786567DB491BFE&lt;/guid&gt;&#10;                    &lt;answertext&gt;Voluntary Sector&lt;/answertext&gt;&#10;                    &lt;valuetype&gt;0&lt;/valuetype&gt;&#10;                &lt;/answer&gt;&#10;                &lt;answer&gt;&#10;                    &lt;guid&gt;36893C1471674F0781EFEA2EAC2D64B6&lt;/guid&gt;&#10;                    &lt;answertext&gt;NHS&lt;/answertext&gt;&#10;                    &lt;valuetype&gt;0&lt;/valuetype&gt;&#10;                &lt;/answer&gt;&#10;                &lt;answer&gt;&#10;                    &lt;guid&gt;38B931EB0C164B18921FD807FCFADBC7&lt;/guid&gt;&#10;                    &lt;answertext&gt;Other&lt;/answertext&gt;&#10;                    &lt;valuetype&gt;0&lt;/valuetype&gt;&#10;                &lt;/answer&gt;&#10;            &lt;/answers&gt;&#10;        &lt;/multichoice&gt;&#10;    &lt;/questions&gt;&#10;&lt;/questionlist&gt;"/>
  <p:tag name="ARTICULATE_SLIDE_THUMBNAIL_REFRESH" val="1"/>
  <p:tag name="LIVECHARTING" val="False"/>
  <p:tag name="AUTOOPENPOLL" val="True"/>
  <p:tag name="AUTOFORMATCHART" val="True"/>
  <p:tag name="RESULTS" val="Q2. Where do you work? [;crlf;]69[;]75[;]69[;]False[;]0[;][;crlf;]1.39130434782609[;]1[;]0.76551377659387[;]0.58601134215501[;crlf;]51[;]0[;]Local Authority1[;]Local Authority[;][;crlf;]12[;]0[;]Voluntary Sector2[;]Voluntary Sector[;][;crlf;]3[;]0[;]NHS3[;]NHS[;][;crlf;]3[;]0[;]Other4[;]Other[;]"/>
  <p:tag name="HASRESULTS"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TotalTime>
  <Words>3252</Words>
  <Application>Microsoft Office PowerPoint</Application>
  <PresentationFormat>On-screen Show (4:3)</PresentationFormat>
  <Paragraphs>400</Paragraphs>
  <Slides>57</Slides>
  <Notes>27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0" baseType="lpstr">
      <vt:lpstr>Office Theme</vt:lpstr>
      <vt:lpstr>Microsoft Graph Chart</vt:lpstr>
      <vt:lpstr>Photo Editor Photo</vt:lpstr>
      <vt:lpstr>Community Empowerment Act Conference   30th May 2017</vt:lpstr>
      <vt:lpstr>PowerPoint Presentation</vt:lpstr>
      <vt:lpstr>PowerPoint Presentation</vt:lpstr>
      <vt:lpstr>PowerPoint Presentation</vt:lpstr>
      <vt:lpstr>Q1. Where are you from? </vt:lpstr>
      <vt:lpstr>Q2. Where do you work? </vt:lpstr>
      <vt:lpstr>Q3. How much do you know about the Community Empowerment Act?</vt:lpstr>
      <vt:lpstr>Q4. How confident do you feel about supporting the community with the various provisions of the Community Empowerment Act? </vt:lpstr>
      <vt:lpstr>PowerPoint Presentation</vt:lpstr>
      <vt:lpstr>Other</vt:lpstr>
      <vt:lpstr>Community Ownership Support Service</vt:lpstr>
      <vt:lpstr>Community Empowerment (Scotland) Act 2015</vt:lpstr>
      <vt:lpstr>What is (Community) Asset Transfer?</vt:lpstr>
      <vt:lpstr>Key points in CEA for asset transfer</vt:lpstr>
      <vt:lpstr>PowerPoint Presentation</vt:lpstr>
      <vt:lpstr>But what  do they do?</vt:lpstr>
      <vt:lpstr>Characteristics of success</vt:lpstr>
      <vt:lpstr>Challenges for Community Group and how you could help</vt:lpstr>
      <vt:lpstr>Challenges for Relevant Authorities</vt:lpstr>
      <vt:lpstr>Opportunities</vt:lpstr>
      <vt:lpstr>Maud story</vt:lpstr>
      <vt:lpstr>Planning for Real identified: </vt:lpstr>
      <vt:lpstr>Phase 1 – The Community Garden</vt:lpstr>
      <vt:lpstr>Phase 2 – Cornerstone &amp; Community Service Centre</vt:lpstr>
      <vt:lpstr>Phase 3 – Community Resource Centre</vt:lpstr>
      <vt:lpstr>PowerPoint Presentation</vt:lpstr>
      <vt:lpstr>Phase 4 – Community Cafe </vt:lpstr>
      <vt:lpstr>Phase 5 – Recreational Area/Gardens</vt:lpstr>
      <vt:lpstr>Benefits to the Community and area</vt:lpstr>
      <vt:lpstr>The Mart Site Today</vt:lpstr>
      <vt:lpstr>Contact us</vt:lpstr>
      <vt:lpstr> How CLD is Supporting the Community Empowerment Agenda</vt:lpstr>
      <vt:lpstr>CLD Policy in Scotland</vt:lpstr>
      <vt:lpstr>            Community learning and development  (CLD) in Scotland – Key focus:   1. Improved life chances for people of all ages, through learning, personal development and active citizenship  2. Stronger, more resilient, supportive, influential and inclusive communities        </vt:lpstr>
      <vt:lpstr>Community Empowerment (Scotland) Act 2015   ‘Decentralise decision-making and give people a stronger voice in their communities’  </vt:lpstr>
      <vt:lpstr> Community Empowerment Act   Community Planning Guidance (2016)  ‘9. Securing participation from communities requires commitment from the CPP and partners to strengthen the capacity of community bodies, wherever this is needed to build effective community involvement in decision-making, policy development and service provision. Community capacity building is especially important to secure the participation of those sections of the community which are otherwise less engaged than other sections in community planning. This includes in particular community bodies which represent the interests of persons who experience inequalities of outcome which result from socio-economic or other disadvantage. Community planning partners should seek to maximise the impact of community learning and development by focusing activity on the most disadvantaged communities.’ </vt:lpstr>
      <vt:lpstr>Quality and Improvement in Scottish Education Report 2012 - 2016 Community learning and development highlights included: </vt:lpstr>
      <vt:lpstr>Quality and Improvement in Scottish Education Report 2012 - 2016 CLD areas for improvement include:</vt:lpstr>
      <vt:lpstr>Aspect Review Recommendations  </vt:lpstr>
      <vt:lpstr>PowerPoint Presentation</vt:lpstr>
      <vt:lpstr>Integrating CLD and Community Planning  </vt:lpstr>
      <vt:lpstr>Engaging disadvantaged groups </vt:lpstr>
      <vt:lpstr>CLD support for participatory budgeting </vt:lpstr>
      <vt:lpstr>CLD support to community-led organisations </vt:lpstr>
      <vt:lpstr>CLD support to community bodies taking on ownership of community assets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Afternoon Evaluation Questions</vt:lpstr>
      <vt:lpstr>Q5. How much do you know about the Community Empowerment Act?</vt:lpstr>
      <vt:lpstr>Q6. How confident do you feel about supporting the community with the various provisions of the Community Empowerment Act?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niall reid</dc:creator>
  <cp:lastModifiedBy>niall reid</cp:lastModifiedBy>
  <cp:revision>29</cp:revision>
  <dcterms:created xsi:type="dcterms:W3CDTF">2017-05-25T13:21:43Z</dcterms:created>
  <dcterms:modified xsi:type="dcterms:W3CDTF">2017-05-30T14:10:49Z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AC7558D1-AB3C-4350-9B0A-005D29C76B8E</vt:lpwstr>
  </property>
  <property fmtid="{D5CDD505-2E9C-101B-9397-08002B2CF9AE}" pid="3" name="ArticulatePath">
    <vt:lpwstr>Presentation1</vt:lpwstr>
  </property>
</Properties>
</file>