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5"/>
  </p:sldMasterIdLst>
  <p:notesMasterIdLst>
    <p:notesMasterId r:id="rId15"/>
  </p:notesMasterIdLst>
  <p:handoutMasterIdLst>
    <p:handoutMasterId r:id="rId16"/>
  </p:handoutMasterIdLst>
  <p:sldIdLst>
    <p:sldId id="258" r:id="rId6"/>
    <p:sldId id="338" r:id="rId7"/>
    <p:sldId id="335" r:id="rId8"/>
    <p:sldId id="336" r:id="rId9"/>
    <p:sldId id="337" r:id="rId10"/>
    <p:sldId id="339" r:id="rId11"/>
    <p:sldId id="340" r:id="rId12"/>
    <p:sldId id="341" r:id="rId13"/>
    <p:sldId id="34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7/15/2022</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7/15/2022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Group 1 looks at Actions 1 &amp; 7</a:t>
            </a:r>
          </a:p>
          <a:p>
            <a:pPr marL="0" indent="0">
              <a:buNone/>
            </a:pPr>
            <a:r>
              <a:rPr lang="en-GB" dirty="0" smtClean="0"/>
              <a:t>	Group 2 looks at Actions 2, 3 &amp; 8</a:t>
            </a:r>
          </a:p>
          <a:p>
            <a:pPr marL="0" indent="0">
              <a:buNone/>
            </a:pPr>
            <a:r>
              <a:rPr lang="en-GB" dirty="0" smtClean="0"/>
              <a:t>	Group 3 looks </a:t>
            </a:r>
            <a:r>
              <a:rPr lang="en-GB" smtClean="0"/>
              <a:t>at Actions4, </a:t>
            </a:r>
            <a:r>
              <a:rPr lang="en-GB" dirty="0" smtClean="0"/>
              <a:t>5, </a:t>
            </a:r>
            <a:r>
              <a:rPr lang="en-GB" smtClean="0"/>
              <a:t>6,</a:t>
            </a:r>
            <a:r>
              <a:rPr lang="en-GB" baseline="0" smtClean="0"/>
              <a:t> </a:t>
            </a:r>
            <a:r>
              <a:rPr lang="en-GB" smtClean="0"/>
              <a:t>&amp; </a:t>
            </a:r>
            <a:r>
              <a:rPr lang="en-GB" dirty="0" smtClean="0"/>
              <a:t>9</a:t>
            </a:r>
          </a:p>
          <a:p>
            <a:endParaRPr lang="en-GB" dirty="0"/>
          </a:p>
        </p:txBody>
      </p:sp>
      <p:sp>
        <p:nvSpPr>
          <p:cNvPr id="4" name="Slide Number Placeholder 3"/>
          <p:cNvSpPr>
            <a:spLocks noGrp="1"/>
          </p:cNvSpPr>
          <p:nvPr>
            <p:ph type="sldNum" sz="quarter" idx="10"/>
          </p:nvPr>
        </p:nvSpPr>
        <p:spPr/>
        <p:txBody>
          <a:bodyPr/>
          <a:lstStyle/>
          <a:p>
            <a:fld id="{0FAD0BC5-116C-42CF-8B28-245F66D50665}" type="slidenum">
              <a:rPr lang="en-US" smtClean="0"/>
              <a:t>2</a:t>
            </a:fld>
            <a:endParaRPr lang="en-US" dirty="0"/>
          </a:p>
        </p:txBody>
      </p:sp>
    </p:spTree>
    <p:extLst>
      <p:ext uri="{BB962C8B-B14F-4D97-AF65-F5344CB8AC3E}">
        <p14:creationId xmlns:p14="http://schemas.microsoft.com/office/powerpoint/2010/main" val="271592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AD0BC5-116C-42CF-8B28-245F66D50665}" type="slidenum">
              <a:rPr lang="en-US" smtClean="0"/>
              <a:t>3</a:t>
            </a:fld>
            <a:endParaRPr lang="en-US" dirty="0"/>
          </a:p>
        </p:txBody>
      </p:sp>
    </p:spTree>
    <p:extLst>
      <p:ext uri="{BB962C8B-B14F-4D97-AF65-F5344CB8AC3E}">
        <p14:creationId xmlns:p14="http://schemas.microsoft.com/office/powerpoint/2010/main" val="613626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EE62B5-0727-4FE1-B35D-4CC400F0421B}"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7/15/2022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7/15/2022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DF3EBD-7946-447F-81B7-F8E13B1E0F65}"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7/15/2022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D29E9A-D780-446F-844A-BE267EEAD3AE}"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A83216-DF3C-46DB-A40A-96FF3C606000}"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720A9-03EA-4B84-88A6-300F0BD51786}" type="datetime1">
              <a:rPr lang="en-US" smtClean="0"/>
              <a:t>7/15/2022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F7BD0E-0FCD-4324-A628-FDB0CB3327DA}" type="datetime1">
              <a:rPr lang="en-US" smtClean="0"/>
              <a:t>7/15/2022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7/15/2022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7/15/2022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srcRect t="10360" r="9091" b="10360"/>
          <a:stretch/>
        </p:blipFill>
        <p:spPr>
          <a:xfrm>
            <a:off x="-3176"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680322" y="4402667"/>
            <a:ext cx="8133478" cy="940240"/>
          </a:xfrm>
        </p:spPr>
        <p:txBody>
          <a:bodyPr>
            <a:noAutofit/>
          </a:bodyPr>
          <a:lstStyle/>
          <a:p>
            <a:r>
              <a:rPr lang="en-GB" sz="3600" b="1" dirty="0"/>
              <a:t>Expanding and Extending Adult Learning</a:t>
            </a:r>
            <a:endParaRPr lang="en-US" sz="3600" dirty="0"/>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a:normAutofit/>
          </a:bodyPr>
          <a:lstStyle/>
          <a:p>
            <a:r>
              <a:rPr lang="en-GB" b="1" dirty="0"/>
              <a:t>Theme 1 </a:t>
            </a:r>
            <a:endParaRPr lang="en-US" sz="1800" dirty="0"/>
          </a:p>
        </p:txBody>
      </p:sp>
      <p:sp>
        <p:nvSpPr>
          <p:cNvPr id="29" name="Rectangle 28">
            <a:extLst>
              <a:ext uri="{FF2B5EF4-FFF2-40B4-BE49-F238E27FC236}">
                <a16:creationId xmlns:a16="http://schemas.microsoft.com/office/drawing/2014/main" id="{9BAB74E2-5A82-47FD-BBB4-BFD47779FF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C04EC1-26B9-40BD-84A6-B2C0A913D0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9C4FFB60-A034-4994-8F55-E38D4F31C8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681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Theme 1 Workshop</a:t>
            </a:r>
            <a:endParaRPr lang="en-GB" dirty="0"/>
          </a:p>
        </p:txBody>
      </p:sp>
      <p:sp>
        <p:nvSpPr>
          <p:cNvPr id="3" name="Content Placeholder 2"/>
          <p:cNvSpPr>
            <a:spLocks noGrp="1"/>
          </p:cNvSpPr>
          <p:nvPr>
            <p:ph idx="1"/>
          </p:nvPr>
        </p:nvSpPr>
        <p:spPr/>
        <p:txBody>
          <a:bodyPr>
            <a:normAutofit/>
          </a:bodyPr>
          <a:lstStyle/>
          <a:p>
            <a:r>
              <a:rPr lang="en-GB" dirty="0"/>
              <a:t>1.	</a:t>
            </a:r>
            <a:r>
              <a:rPr lang="en-GB" sz="2800" dirty="0" smtClean="0"/>
              <a:t>Introductions – Jane and Shirley</a:t>
            </a:r>
            <a:endParaRPr lang="en-GB" sz="2800" dirty="0"/>
          </a:p>
          <a:p>
            <a:r>
              <a:rPr lang="en-GB" sz="2800" dirty="0"/>
              <a:t>2.	</a:t>
            </a:r>
            <a:r>
              <a:rPr lang="en-GB" sz="2800" dirty="0" smtClean="0"/>
              <a:t>Talk through the </a:t>
            </a:r>
            <a:r>
              <a:rPr lang="en-GB" sz="2800" dirty="0"/>
              <a:t>high level actions </a:t>
            </a:r>
          </a:p>
          <a:p>
            <a:r>
              <a:rPr lang="en-GB" sz="2800" dirty="0" smtClean="0"/>
              <a:t>3</a:t>
            </a:r>
            <a:r>
              <a:rPr lang="en-GB" sz="2800" dirty="0"/>
              <a:t>. 	In 3 </a:t>
            </a:r>
            <a:r>
              <a:rPr lang="en-GB" sz="2800" dirty="0" smtClean="0"/>
              <a:t>sections: </a:t>
            </a:r>
            <a:r>
              <a:rPr lang="en-GB" sz="2800" dirty="0"/>
              <a:t>Discuss what these actions might mean </a:t>
            </a:r>
            <a:r>
              <a:rPr lang="en-GB" sz="2800" dirty="0" smtClean="0"/>
              <a:t>	for </a:t>
            </a:r>
            <a:r>
              <a:rPr lang="en-GB" sz="2800" dirty="0"/>
              <a:t>your </a:t>
            </a:r>
            <a:r>
              <a:rPr lang="en-GB" sz="2800" dirty="0" smtClean="0"/>
              <a:t>practice </a:t>
            </a:r>
            <a:r>
              <a:rPr lang="en-GB" sz="2800" dirty="0"/>
              <a:t>and how you could contribute to </a:t>
            </a:r>
            <a:r>
              <a:rPr lang="en-GB" sz="2800" dirty="0" smtClean="0"/>
              <a:t>	delivering </a:t>
            </a:r>
            <a:r>
              <a:rPr lang="en-GB" sz="2800" dirty="0"/>
              <a:t>the </a:t>
            </a:r>
            <a:r>
              <a:rPr lang="en-GB" sz="2800" dirty="0" smtClean="0"/>
              <a:t>actions *</a:t>
            </a:r>
            <a:r>
              <a:rPr lang="en-GB" sz="2800" dirty="0" err="1" smtClean="0"/>
              <a:t>Jamboard</a:t>
            </a:r>
            <a:r>
              <a:rPr lang="en-GB" sz="2800" dirty="0" smtClean="0"/>
              <a:t>*</a:t>
            </a:r>
            <a:endParaRPr lang="en-GB" sz="2800" dirty="0"/>
          </a:p>
          <a:p>
            <a:r>
              <a:rPr lang="en-GB" sz="2800" dirty="0"/>
              <a:t>4</a:t>
            </a:r>
            <a:r>
              <a:rPr lang="en-GB" sz="2800" dirty="0" smtClean="0"/>
              <a:t>. </a:t>
            </a:r>
            <a:r>
              <a:rPr lang="en-GB" sz="2800" dirty="0"/>
              <a:t>	General discussion of next </a:t>
            </a:r>
            <a:r>
              <a:rPr lang="en-GB" sz="2800" dirty="0" smtClean="0"/>
              <a:t>steps (</a:t>
            </a:r>
            <a:r>
              <a:rPr lang="en-GB" sz="2800" smtClean="0"/>
              <a:t>if time!)</a:t>
            </a:r>
            <a:endParaRPr lang="en-GB" sz="2800" dirty="0"/>
          </a:p>
        </p:txBody>
      </p:sp>
    </p:spTree>
    <p:extLst>
      <p:ext uri="{BB962C8B-B14F-4D97-AF65-F5344CB8AC3E}">
        <p14:creationId xmlns:p14="http://schemas.microsoft.com/office/powerpoint/2010/main" val="4081936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8149354" cy="3599316"/>
          </a:xfrm>
        </p:spPr>
        <p:txBody>
          <a:bodyPr>
            <a:normAutofit fontScale="77500" lnSpcReduction="20000"/>
          </a:bodyPr>
          <a:lstStyle/>
          <a:p>
            <a:pPr>
              <a:lnSpc>
                <a:spcPct val="107000"/>
              </a:lnSpc>
              <a:spcAft>
                <a:spcPts val="800"/>
              </a:spcAft>
            </a:pPr>
            <a:r>
              <a:rPr lang="en-GB" sz="2600" i="1" dirty="0">
                <a:latin typeface="Trebuchet MS" panose="020B0603020202020204" pitchFamily="34" charset="0"/>
                <a:ea typeface="Calibri" panose="020F0502020204030204" pitchFamily="34" charset="0"/>
                <a:cs typeface="Times New Roman" panose="02020603050405020304" pitchFamily="18" charset="0"/>
              </a:rPr>
              <a:t>1. Establish and develop a national Adult Learners Advisory Group, reflecting the diversity of community-based adult learners, to inform the development and delivery of the strategy.</a:t>
            </a:r>
            <a:endParaRPr lang="en-GB" sz="26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600" i="1" dirty="0">
                <a:latin typeface="Trebuchet MS" panose="020B0603020202020204" pitchFamily="34" charset="0"/>
                <a:ea typeface="Calibri" panose="020F0502020204030204" pitchFamily="34" charset="0"/>
                <a:cs typeface="Times New Roman" panose="02020603050405020304" pitchFamily="18" charset="0"/>
              </a:rPr>
              <a:t>2. Develop coherent and consistent data and measurements for the impact of community-based adult learning based on methods being used across Scotland.</a:t>
            </a:r>
            <a:endParaRPr lang="en-GB" sz="26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600" i="1" dirty="0">
                <a:latin typeface="Trebuchet MS" panose="020B0603020202020204" pitchFamily="34" charset="0"/>
                <a:ea typeface="Calibri" panose="020F0502020204030204" pitchFamily="34" charset="0"/>
                <a:cs typeface="Times New Roman" panose="02020603050405020304" pitchFamily="18" charset="0"/>
              </a:rPr>
              <a:t>3. Evaluate the suitability and levels of funding arrangements for adult learning, assessing how these arrangements identify and meet demand, support progression, and how adult learners are included in decision making processes.</a:t>
            </a:r>
            <a:endParaRPr lang="en-GB" sz="2600" dirty="0">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pPr>
            <a:endParaRPr lang="en-US" sz="2600" dirty="0"/>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4"/>
          <a:srcRect l="17963" r="24720" b="1"/>
          <a:stretch/>
        </p:blipFill>
        <p:spPr>
          <a:xfrm>
            <a:off x="8929688" y="10"/>
            <a:ext cx="3259135"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fontScale="90000"/>
          </a:bodyPr>
          <a:lstStyle/>
          <a:p>
            <a:r>
              <a:rPr lang="en-GB" b="1" dirty="0" smtClean="0"/>
              <a:t>Expanding </a:t>
            </a:r>
            <a:r>
              <a:rPr lang="en-GB" b="1" dirty="0"/>
              <a:t>and Extending Adult </a:t>
            </a:r>
            <a:r>
              <a:rPr lang="en-GB" b="1" dirty="0" smtClean="0"/>
              <a:t>Learning</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Rectangle 4"/>
          <p:cNvSpPr/>
          <p:nvPr/>
        </p:nvSpPr>
        <p:spPr>
          <a:xfrm>
            <a:off x="9344025" y="1834166"/>
            <a:ext cx="2600325" cy="2031325"/>
          </a:xfrm>
          <a:prstGeom prst="rect">
            <a:avLst/>
          </a:prstGeom>
        </p:spPr>
        <p:txBody>
          <a:bodyPr wrap="square">
            <a:spAutoFit/>
          </a:bodyPr>
          <a:lstStyle/>
          <a:p>
            <a:r>
              <a:rPr lang="en-GB" dirty="0">
                <a:solidFill>
                  <a:srgbClr val="000000"/>
                </a:solidFill>
                <a:latin typeface="Arial" panose="020B0604020202020204" pitchFamily="34" charset="0"/>
              </a:rPr>
              <a:t>Our ambition is for adult learning to be available, accessible and meaningful. We want the value and impact of adult learning to be understood. </a:t>
            </a:r>
            <a:endParaRPr lang="en-GB" dirty="0"/>
          </a:p>
        </p:txBody>
      </p:sp>
    </p:spTree>
    <p:extLst>
      <p:ext uri="{BB962C8B-B14F-4D97-AF65-F5344CB8AC3E}">
        <p14:creationId xmlns:p14="http://schemas.microsoft.com/office/powerpoint/2010/main" val="3446443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8149354" cy="3599316"/>
          </a:xfrm>
        </p:spPr>
        <p:txBody>
          <a:bodyPr>
            <a:normAutofit fontScale="92500" lnSpcReduction="10000"/>
          </a:bodyPr>
          <a:lstStyle/>
          <a:p>
            <a:r>
              <a:rPr lang="en-GB" i="1" dirty="0" smtClean="0"/>
              <a:t>4. Undertake </a:t>
            </a:r>
            <a:r>
              <a:rPr lang="en-GB" i="1" dirty="0"/>
              <a:t>a review, with learners and practitioners, on the impact of  ‘Welcoming Our Learners: Scotland’s ESOL Strategy 2015-2020’ and ‘Adult Literacies in Scotland 2020’ to produce recommendations on next steps for these specialisms within the context of the adult learning strategy.</a:t>
            </a:r>
            <a:endParaRPr lang="en-GB" dirty="0"/>
          </a:p>
          <a:p>
            <a:r>
              <a:rPr lang="en-GB" i="1" dirty="0"/>
              <a:t>5. Increase access to and support for accredited learning underpinned by the SCQF, where appropriate, for community-based adult learning to support positive pathways for adult learners.</a:t>
            </a:r>
            <a:endParaRPr lang="en-GB" dirty="0"/>
          </a:p>
          <a:p>
            <a:r>
              <a:rPr lang="en-GB" i="1" dirty="0"/>
              <a:t>6. Increase availability of, access to, and support for, online learning options for adult learners.</a:t>
            </a:r>
            <a:endParaRPr lang="en-GB" dirty="0"/>
          </a:p>
          <a:p>
            <a:pPr>
              <a:lnSpc>
                <a:spcPct val="100000"/>
              </a:lnSpc>
            </a:pPr>
            <a:endParaRPr lang="en-US" sz="2000" dirty="0"/>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8929688" y="10"/>
            <a:ext cx="3259135"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fontScale="90000"/>
          </a:bodyPr>
          <a:lstStyle/>
          <a:p>
            <a:r>
              <a:rPr lang="en-GB" b="1" dirty="0" smtClean="0"/>
              <a:t>Expanding </a:t>
            </a:r>
            <a:r>
              <a:rPr lang="en-GB" b="1" dirty="0"/>
              <a:t>and Extending Adult </a:t>
            </a:r>
            <a:r>
              <a:rPr lang="en-GB" b="1" dirty="0" smtClean="0"/>
              <a:t>Learning</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Rectangle 4"/>
          <p:cNvSpPr/>
          <p:nvPr/>
        </p:nvSpPr>
        <p:spPr>
          <a:xfrm>
            <a:off x="9344025" y="1834166"/>
            <a:ext cx="2600325" cy="2031325"/>
          </a:xfrm>
          <a:prstGeom prst="rect">
            <a:avLst/>
          </a:prstGeom>
        </p:spPr>
        <p:txBody>
          <a:bodyPr wrap="square">
            <a:spAutoFit/>
          </a:bodyPr>
          <a:lstStyle/>
          <a:p>
            <a:r>
              <a:rPr lang="en-GB" dirty="0">
                <a:solidFill>
                  <a:srgbClr val="000000"/>
                </a:solidFill>
                <a:latin typeface="Arial" panose="020B0604020202020204" pitchFamily="34" charset="0"/>
              </a:rPr>
              <a:t>Our ambition is for adult learning to be available, accessible and meaningful. We want the value and impact of adult learning to be understood. </a:t>
            </a:r>
            <a:endParaRPr lang="en-GB" dirty="0"/>
          </a:p>
        </p:txBody>
      </p:sp>
    </p:spTree>
    <p:extLst>
      <p:ext uri="{BB962C8B-B14F-4D97-AF65-F5344CB8AC3E}">
        <p14:creationId xmlns:p14="http://schemas.microsoft.com/office/powerpoint/2010/main" val="3248412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8149354" cy="3599316"/>
          </a:xfrm>
        </p:spPr>
        <p:txBody>
          <a:bodyPr>
            <a:normAutofit lnSpcReduction="10000"/>
          </a:bodyPr>
          <a:lstStyle/>
          <a:p>
            <a:r>
              <a:rPr lang="en-GB" i="1" dirty="0"/>
              <a:t>7. Increase learning activity that supports democratic involvement and community empowerment so adult learners can access and create opportunities that meet their needs.</a:t>
            </a:r>
            <a:endParaRPr lang="en-GB" dirty="0"/>
          </a:p>
          <a:p>
            <a:r>
              <a:rPr lang="en-GB" i="1" dirty="0"/>
              <a:t>8. Increase cross policy support for the role of community-based based adult learning in improving outcomes across policy areas including education, employability, health, social isolation, poverty reduction and justice.</a:t>
            </a:r>
            <a:endParaRPr lang="en-GB" dirty="0"/>
          </a:p>
          <a:p>
            <a:r>
              <a:rPr lang="en-GB" i="1" dirty="0"/>
              <a:t>9. Increase availability of, access to, and support for family learning.</a:t>
            </a:r>
            <a:endParaRPr lang="en-GB" dirty="0"/>
          </a:p>
          <a:p>
            <a:pPr>
              <a:lnSpc>
                <a:spcPct val="100000"/>
              </a:lnSpc>
            </a:pPr>
            <a:endParaRPr lang="en-US" sz="2000" dirty="0"/>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8929688" y="10"/>
            <a:ext cx="3259135"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fontScale="90000"/>
          </a:bodyPr>
          <a:lstStyle/>
          <a:p>
            <a:r>
              <a:rPr lang="en-GB" b="1" dirty="0" smtClean="0"/>
              <a:t>Expanding </a:t>
            </a:r>
            <a:r>
              <a:rPr lang="en-GB" b="1" dirty="0"/>
              <a:t>and Extending Adult </a:t>
            </a:r>
            <a:r>
              <a:rPr lang="en-GB" b="1" dirty="0" smtClean="0"/>
              <a:t>Learning</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Rectangle 4"/>
          <p:cNvSpPr/>
          <p:nvPr/>
        </p:nvSpPr>
        <p:spPr>
          <a:xfrm>
            <a:off x="9344025" y="1834166"/>
            <a:ext cx="2600325" cy="2031325"/>
          </a:xfrm>
          <a:prstGeom prst="rect">
            <a:avLst/>
          </a:prstGeom>
        </p:spPr>
        <p:txBody>
          <a:bodyPr wrap="square">
            <a:spAutoFit/>
          </a:bodyPr>
          <a:lstStyle/>
          <a:p>
            <a:r>
              <a:rPr lang="en-GB" dirty="0">
                <a:solidFill>
                  <a:srgbClr val="000000"/>
                </a:solidFill>
                <a:latin typeface="Arial" panose="020B0604020202020204" pitchFamily="34" charset="0"/>
              </a:rPr>
              <a:t>Our ambition is for adult learning to be available, accessible and meaningful. We want the value and impact of adult learning to be understood. </a:t>
            </a:r>
            <a:endParaRPr lang="en-GB" dirty="0"/>
          </a:p>
        </p:txBody>
      </p:sp>
    </p:spTree>
    <p:extLst>
      <p:ext uri="{BB962C8B-B14F-4D97-AF65-F5344CB8AC3E}">
        <p14:creationId xmlns:p14="http://schemas.microsoft.com/office/powerpoint/2010/main" val="175703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8149354" cy="3599316"/>
          </a:xfrm>
        </p:spPr>
        <p:txBody>
          <a:bodyPr>
            <a:normAutofit fontScale="70000" lnSpcReduction="20000"/>
          </a:bodyPr>
          <a:lstStyle/>
          <a:p>
            <a:r>
              <a:rPr lang="en-US" sz="4000" i="1" dirty="0" smtClean="0"/>
              <a:t>Establish and develop a </a:t>
            </a:r>
            <a:r>
              <a:rPr lang="en-GB" sz="4000" i="1" dirty="0" smtClean="0"/>
              <a:t>national </a:t>
            </a:r>
            <a:r>
              <a:rPr lang="en-GB" sz="4000" i="1" dirty="0"/>
              <a:t>Adult Learners Advisory Group</a:t>
            </a:r>
            <a:r>
              <a:rPr lang="en-US" sz="4000" i="1" dirty="0" smtClean="0"/>
              <a:t> </a:t>
            </a:r>
          </a:p>
          <a:p>
            <a:endParaRPr lang="en-US" sz="4000" i="1" dirty="0" smtClean="0"/>
          </a:p>
          <a:p>
            <a:r>
              <a:rPr lang="en-GB" sz="4000" i="1" dirty="0"/>
              <a:t>Increase learning activity that supports democratic involvement and community empowerment </a:t>
            </a:r>
            <a:endParaRPr lang="en-GB" sz="4000" i="1" dirty="0" smtClean="0"/>
          </a:p>
          <a:p>
            <a:endParaRPr lang="en-GB" sz="4000" i="1" dirty="0" smtClean="0"/>
          </a:p>
          <a:p>
            <a:r>
              <a:rPr lang="en-GB" sz="4000" dirty="0" smtClean="0">
                <a:solidFill>
                  <a:schemeClr val="bg1"/>
                </a:solidFill>
              </a:rPr>
              <a:t>What do these actions mean </a:t>
            </a:r>
            <a:r>
              <a:rPr lang="en-GB" sz="4000" dirty="0">
                <a:solidFill>
                  <a:schemeClr val="bg1"/>
                </a:solidFill>
              </a:rPr>
              <a:t>for your practice and how </a:t>
            </a:r>
            <a:r>
              <a:rPr lang="en-GB" sz="4000" dirty="0" smtClean="0">
                <a:solidFill>
                  <a:schemeClr val="bg1"/>
                </a:solidFill>
              </a:rPr>
              <a:t>might you contribute </a:t>
            </a:r>
            <a:r>
              <a:rPr lang="en-GB" sz="4000" dirty="0">
                <a:solidFill>
                  <a:schemeClr val="bg1"/>
                </a:solidFill>
              </a:rPr>
              <a:t>to delivering </a:t>
            </a:r>
            <a:r>
              <a:rPr lang="en-GB" sz="4000" dirty="0" smtClean="0">
                <a:solidFill>
                  <a:schemeClr val="bg1"/>
                </a:solidFill>
              </a:rPr>
              <a:t>them </a:t>
            </a:r>
            <a:r>
              <a:rPr lang="en-GB" sz="4000" dirty="0"/>
              <a:t>	</a:t>
            </a:r>
            <a:endParaRPr lang="en-US" sz="4000" dirty="0" smtClean="0"/>
          </a:p>
          <a:p>
            <a:endParaRPr lang="en-US" sz="4000" dirty="0"/>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8929688" y="10"/>
            <a:ext cx="3259135"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a:bodyPr>
          <a:lstStyle/>
          <a:p>
            <a:r>
              <a:rPr lang="en-GB" b="1" smtClean="0"/>
              <a:t>Actions 1 &amp; 7</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Rectangle 4"/>
          <p:cNvSpPr/>
          <p:nvPr/>
        </p:nvSpPr>
        <p:spPr>
          <a:xfrm>
            <a:off x="9344025" y="1834166"/>
            <a:ext cx="2600325" cy="4524315"/>
          </a:xfrm>
          <a:prstGeom prst="rect">
            <a:avLst/>
          </a:prstGeom>
        </p:spPr>
        <p:txBody>
          <a:bodyPr wrap="square">
            <a:spAutoFit/>
          </a:bodyPr>
          <a:lstStyle/>
          <a:p>
            <a:r>
              <a:rPr lang="en-GB" dirty="0">
                <a:solidFill>
                  <a:srgbClr val="000000"/>
                </a:solidFill>
                <a:latin typeface="Arial" panose="020B0604020202020204" pitchFamily="34" charset="0"/>
              </a:rPr>
              <a:t>The experiences of adult learners are at the heart of what we are doing to create the conditions for connected adult learning opportunities.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Adult learners become empowered and influence the decisions that affect their lives. </a:t>
            </a:r>
            <a:endParaRPr lang="en-GB" dirty="0" smtClean="0">
              <a:solidFill>
                <a:srgbClr val="000000"/>
              </a:solidFill>
              <a:latin typeface="Arial" panose="020B0604020202020204" pitchFamily="34" charset="0"/>
            </a:endParaRPr>
          </a:p>
          <a:p>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endParaRPr lang="en-GB" dirty="0" smtClean="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4121002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8149354" cy="3599316"/>
          </a:xfrm>
        </p:spPr>
        <p:txBody>
          <a:bodyPr>
            <a:normAutofit fontScale="70000" lnSpcReduction="20000"/>
          </a:bodyPr>
          <a:lstStyle/>
          <a:p>
            <a:r>
              <a:rPr lang="en-GB" sz="4000" i="1" dirty="0" smtClean="0"/>
              <a:t>Data </a:t>
            </a:r>
            <a:r>
              <a:rPr lang="en-GB" sz="4000" i="1" dirty="0"/>
              <a:t>and measurements for the impact of community-based adult learning</a:t>
            </a:r>
            <a:endParaRPr lang="en-US" sz="4000" i="1" dirty="0" smtClean="0"/>
          </a:p>
          <a:p>
            <a:r>
              <a:rPr lang="en-GB" sz="4000" i="1" dirty="0"/>
              <a:t>Evaluate the suitability and levels of funding arrangements for adult </a:t>
            </a:r>
            <a:r>
              <a:rPr lang="en-GB" sz="4000" i="1" dirty="0" smtClean="0"/>
              <a:t>learning</a:t>
            </a:r>
          </a:p>
          <a:p>
            <a:r>
              <a:rPr lang="en-GB" sz="4000" i="1" dirty="0"/>
              <a:t>Increase cross-policy support for the role of community-based adult learning </a:t>
            </a:r>
            <a:endParaRPr lang="en-GB" sz="4000" i="1" dirty="0" smtClean="0"/>
          </a:p>
          <a:p>
            <a:pPr marL="0" indent="0">
              <a:buNone/>
            </a:pPr>
            <a:endParaRPr lang="en-GB" sz="4000" i="1" dirty="0" smtClean="0"/>
          </a:p>
          <a:p>
            <a:r>
              <a:rPr lang="en-GB" sz="4000" dirty="0" smtClean="0">
                <a:solidFill>
                  <a:schemeClr val="bg1"/>
                </a:solidFill>
              </a:rPr>
              <a:t>What do these actions mean </a:t>
            </a:r>
            <a:r>
              <a:rPr lang="en-GB" sz="4000" dirty="0">
                <a:solidFill>
                  <a:schemeClr val="bg1"/>
                </a:solidFill>
              </a:rPr>
              <a:t>for your practice and how </a:t>
            </a:r>
            <a:r>
              <a:rPr lang="en-GB" sz="4000" dirty="0" smtClean="0">
                <a:solidFill>
                  <a:schemeClr val="bg1"/>
                </a:solidFill>
              </a:rPr>
              <a:t>might you contribute </a:t>
            </a:r>
            <a:r>
              <a:rPr lang="en-GB" sz="4000" dirty="0">
                <a:solidFill>
                  <a:schemeClr val="bg1"/>
                </a:solidFill>
              </a:rPr>
              <a:t>to delivering </a:t>
            </a:r>
            <a:r>
              <a:rPr lang="en-GB" sz="4000" dirty="0" smtClean="0">
                <a:solidFill>
                  <a:schemeClr val="bg1"/>
                </a:solidFill>
              </a:rPr>
              <a:t>them </a:t>
            </a:r>
            <a:r>
              <a:rPr lang="en-GB" sz="4000" dirty="0"/>
              <a:t>	</a:t>
            </a:r>
            <a:endParaRPr lang="en-US" sz="4000" dirty="0" smtClean="0"/>
          </a:p>
          <a:p>
            <a:endParaRPr lang="en-US" sz="4000" dirty="0"/>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8929688" y="10"/>
            <a:ext cx="3259135"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a:bodyPr>
          <a:lstStyle/>
          <a:p>
            <a:r>
              <a:rPr lang="en-GB" b="1" dirty="0" smtClean="0"/>
              <a:t>Actions 2,3 &amp; 8</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Rectangle 4"/>
          <p:cNvSpPr/>
          <p:nvPr/>
        </p:nvSpPr>
        <p:spPr>
          <a:xfrm>
            <a:off x="9220201" y="411480"/>
            <a:ext cx="2788919" cy="6186309"/>
          </a:xfrm>
          <a:prstGeom prst="rect">
            <a:avLst/>
          </a:prstGeom>
        </p:spPr>
        <p:txBody>
          <a:bodyPr wrap="square">
            <a:spAutoFit/>
          </a:bodyPr>
          <a:lstStyle/>
          <a:p>
            <a:r>
              <a:rPr lang="en-GB" dirty="0">
                <a:solidFill>
                  <a:srgbClr val="000000"/>
                </a:solidFill>
                <a:latin typeface="Arial" panose="020B0604020202020204" pitchFamily="34" charset="0"/>
              </a:rPr>
              <a:t>Policy and decision-makers understand the impact of adult learning on learners and communities</a:t>
            </a:r>
            <a:r>
              <a:rPr lang="en-GB" dirty="0" smtClean="0">
                <a:solidFill>
                  <a:srgbClr val="000000"/>
                </a:solidFill>
                <a:latin typeface="Arial" panose="020B0604020202020204" pitchFamily="34" charset="0"/>
              </a:rPr>
              <a:t>.</a:t>
            </a:r>
          </a:p>
          <a:p>
            <a:endParaRPr lang="en-GB" dirty="0">
              <a:solidFill>
                <a:srgbClr val="000000"/>
              </a:solidFill>
              <a:latin typeface="Arial" panose="020B0604020202020204" pitchFamily="34" charset="0"/>
            </a:endParaRPr>
          </a:p>
          <a:p>
            <a:endParaRPr lang="en-GB" dirty="0" smtClean="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Appropriate </a:t>
            </a:r>
            <a:r>
              <a:rPr lang="en-GB" dirty="0">
                <a:solidFill>
                  <a:srgbClr val="000000"/>
                </a:solidFill>
                <a:latin typeface="Arial" panose="020B0604020202020204" pitchFamily="34" charset="0"/>
              </a:rPr>
              <a:t>levels of funding are available to engage and support adult learners across Scotland to meet their needs. </a:t>
            </a:r>
            <a:endParaRPr lang="en-GB" dirty="0" smtClean="0">
              <a:solidFill>
                <a:srgbClr val="000000"/>
              </a:solidFill>
              <a:latin typeface="Arial" panose="020B0604020202020204" pitchFamily="34" charset="0"/>
            </a:endParaRPr>
          </a:p>
          <a:p>
            <a:endParaRPr lang="en-GB" dirty="0" smtClean="0">
              <a:solidFill>
                <a:srgbClr val="000000"/>
              </a:solidFill>
              <a:latin typeface="Arial" panose="020B0604020202020204" pitchFamily="34" charset="0"/>
            </a:endParaRPr>
          </a:p>
          <a:p>
            <a:endParaRPr lang="en-GB" dirty="0" smtClean="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Policy </a:t>
            </a:r>
            <a:r>
              <a:rPr lang="en-GB" dirty="0">
                <a:solidFill>
                  <a:srgbClr val="000000"/>
                </a:solidFill>
                <a:latin typeface="Arial" panose="020B0604020202020204" pitchFamily="34" charset="0"/>
              </a:rPr>
              <a:t>and decision-makers understand the impact of adult learning on learners and communities</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endParaRPr lang="en-GB" dirty="0" smtClean="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3134271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8149354" cy="3599316"/>
          </a:xfrm>
        </p:spPr>
        <p:txBody>
          <a:bodyPr>
            <a:normAutofit fontScale="62500" lnSpcReduction="20000"/>
          </a:bodyPr>
          <a:lstStyle/>
          <a:p>
            <a:r>
              <a:rPr lang="en-GB" sz="4000" i="1" dirty="0"/>
              <a:t>Undertake a </a:t>
            </a:r>
            <a:r>
              <a:rPr lang="en-GB" sz="4000" i="1" dirty="0" smtClean="0"/>
              <a:t>review of </a:t>
            </a:r>
            <a:r>
              <a:rPr lang="en-GB" sz="4000" i="1" dirty="0"/>
              <a:t>‘Welcoming Our Learners: Scotland’s ESOL Strategy 2015-2020’ and ‘Adult Literacies in Scotland 2020’</a:t>
            </a:r>
            <a:endParaRPr lang="en-GB" sz="4000" i="1" dirty="0" smtClean="0"/>
          </a:p>
          <a:p>
            <a:r>
              <a:rPr lang="en-GB" sz="4000" i="1" dirty="0"/>
              <a:t>Increase access to and support for accredited learning </a:t>
            </a:r>
            <a:endParaRPr lang="en-GB" sz="4000" i="1" dirty="0" smtClean="0"/>
          </a:p>
          <a:p>
            <a:r>
              <a:rPr lang="en-GB" sz="4000" i="1" dirty="0" smtClean="0"/>
              <a:t>Increase online </a:t>
            </a:r>
            <a:r>
              <a:rPr lang="en-GB" sz="4000" i="1" dirty="0"/>
              <a:t>learning </a:t>
            </a:r>
            <a:r>
              <a:rPr lang="en-GB" sz="4000" i="1" dirty="0" smtClean="0"/>
              <a:t>options</a:t>
            </a:r>
          </a:p>
          <a:p>
            <a:r>
              <a:rPr lang="en-GB" sz="4000" i="1" dirty="0"/>
              <a:t>Increase family </a:t>
            </a:r>
            <a:r>
              <a:rPr lang="en-GB" sz="4000" i="1" dirty="0" smtClean="0"/>
              <a:t>learning</a:t>
            </a:r>
          </a:p>
          <a:p>
            <a:endParaRPr lang="en-GB" sz="4000" i="1" dirty="0" smtClean="0"/>
          </a:p>
          <a:p>
            <a:r>
              <a:rPr lang="en-GB" sz="4000" dirty="0" smtClean="0">
                <a:solidFill>
                  <a:schemeClr val="bg1"/>
                </a:solidFill>
              </a:rPr>
              <a:t>What do these actions mean </a:t>
            </a:r>
            <a:r>
              <a:rPr lang="en-GB" sz="4000" dirty="0">
                <a:solidFill>
                  <a:schemeClr val="bg1"/>
                </a:solidFill>
              </a:rPr>
              <a:t>for your practice and how </a:t>
            </a:r>
            <a:r>
              <a:rPr lang="en-GB" sz="4000" dirty="0" smtClean="0">
                <a:solidFill>
                  <a:schemeClr val="bg1"/>
                </a:solidFill>
              </a:rPr>
              <a:t>might you contribute </a:t>
            </a:r>
            <a:r>
              <a:rPr lang="en-GB" sz="4000" dirty="0">
                <a:solidFill>
                  <a:schemeClr val="bg1"/>
                </a:solidFill>
              </a:rPr>
              <a:t>to delivering </a:t>
            </a:r>
            <a:r>
              <a:rPr lang="en-GB" sz="4000" dirty="0" smtClean="0">
                <a:solidFill>
                  <a:schemeClr val="bg1"/>
                </a:solidFill>
              </a:rPr>
              <a:t>them </a:t>
            </a:r>
            <a:r>
              <a:rPr lang="en-GB" sz="4000" dirty="0"/>
              <a:t>	</a:t>
            </a:r>
            <a:endParaRPr lang="en-US" sz="4000" dirty="0" smtClean="0"/>
          </a:p>
          <a:p>
            <a:endParaRPr lang="en-US" sz="4000" dirty="0"/>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8929688" y="10"/>
            <a:ext cx="3259135"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a:bodyPr>
          <a:lstStyle/>
          <a:p>
            <a:r>
              <a:rPr lang="en-GB" b="1" dirty="0"/>
              <a:t>Actions 4, 5, 6 and 9</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Rectangle 4"/>
          <p:cNvSpPr/>
          <p:nvPr/>
        </p:nvSpPr>
        <p:spPr>
          <a:xfrm>
            <a:off x="8937201" y="0"/>
            <a:ext cx="3071919" cy="6740307"/>
          </a:xfrm>
          <a:prstGeom prst="rect">
            <a:avLst/>
          </a:prstGeom>
        </p:spPr>
        <p:txBody>
          <a:bodyPr wrap="square">
            <a:spAutoFit/>
          </a:bodyPr>
          <a:lstStyle/>
          <a:p>
            <a:r>
              <a:rPr lang="en-GB" dirty="0">
                <a:solidFill>
                  <a:srgbClr val="000000"/>
                </a:solidFill>
                <a:latin typeface="Arial" panose="020B0604020202020204" pitchFamily="34" charset="0"/>
              </a:rPr>
              <a:t>The Adult Learning Strategy will build on and develop the outcomes from the review of the ESOL Strategy 2015-2020 and Literacies in Scotland Strategy 2020</a:t>
            </a:r>
          </a:p>
          <a:p>
            <a:endParaRPr lang="en-GB" dirty="0" smtClean="0">
              <a:solidFill>
                <a:srgbClr val="000000"/>
              </a:solidFill>
              <a:latin typeface="Arial" panose="020B0604020202020204" pitchFamily="34" charset="0"/>
            </a:endParaRPr>
          </a:p>
          <a:p>
            <a:r>
              <a:rPr lang="en-GB" dirty="0">
                <a:solidFill>
                  <a:srgbClr val="000000"/>
                </a:solidFill>
                <a:latin typeface="Arial" panose="020B0604020202020204" pitchFamily="34" charset="0"/>
              </a:rPr>
              <a:t>More opportunities are created and available for adult learners with few or no qualifications.</a:t>
            </a:r>
            <a:endParaRPr lang="en-GB" dirty="0" smtClean="0">
              <a:solidFill>
                <a:srgbClr val="000000"/>
              </a:solidFill>
              <a:latin typeface="Arial" panose="020B0604020202020204" pitchFamily="34" charset="0"/>
            </a:endParaRPr>
          </a:p>
          <a:p>
            <a:endParaRPr lang="en-GB" dirty="0" smtClean="0">
              <a:solidFill>
                <a:srgbClr val="000000"/>
              </a:solidFill>
              <a:latin typeface="Arial" panose="020B0604020202020204" pitchFamily="34" charset="0"/>
            </a:endParaRPr>
          </a:p>
          <a:p>
            <a:r>
              <a:rPr lang="en-GB" dirty="0">
                <a:solidFill>
                  <a:srgbClr val="000000"/>
                </a:solidFill>
                <a:latin typeface="Arial" panose="020B0604020202020204" pitchFamily="34" charset="0"/>
              </a:rPr>
              <a:t>More digital learning opportunities are created and available for adult learners</a:t>
            </a:r>
            <a:r>
              <a:rPr lang="en-GB" dirty="0" smtClean="0">
                <a:solidFill>
                  <a:srgbClr val="000000"/>
                </a:solidFill>
                <a:latin typeface="Arial" panose="020B0604020202020204" pitchFamily="34" charset="0"/>
              </a:rPr>
              <a: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Family learning is available and accessible to help impact on raising attainment and closing the poverty-related attainment gap. </a:t>
            </a:r>
          </a:p>
          <a:p>
            <a:endParaRPr lang="en-GB" dirty="0" smtClean="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1648075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457200" indent="-457200">
              <a:buFont typeface="Arial" panose="020B0604020202020204" pitchFamily="34" charset="0"/>
              <a:buChar char="•"/>
            </a:pPr>
            <a:r>
              <a:rPr lang="en-GB" dirty="0" smtClean="0"/>
              <a:t>General Discussion</a:t>
            </a:r>
            <a:endParaRPr lang="en-GB" dirty="0"/>
          </a:p>
        </p:txBody>
      </p:sp>
      <p:sp>
        <p:nvSpPr>
          <p:cNvPr id="5" name="Text Placeholder 4"/>
          <p:cNvSpPr>
            <a:spLocks noGrp="1"/>
          </p:cNvSpPr>
          <p:nvPr>
            <p:ph type="body" sz="half" idx="2"/>
          </p:nvPr>
        </p:nvSpPr>
        <p:spPr/>
        <p:txBody>
          <a:bodyPr>
            <a:normAutofit/>
          </a:bodyPr>
          <a:lstStyle/>
          <a:p>
            <a:r>
              <a:rPr lang="en-GB" sz="4000" dirty="0" smtClean="0"/>
              <a:t>Thank you for your time and input!</a:t>
            </a:r>
            <a:endParaRPr lang="en-GB" sz="4000" dirty="0"/>
          </a:p>
        </p:txBody>
      </p:sp>
    </p:spTree>
    <p:extLst>
      <p:ext uri="{BB962C8B-B14F-4D97-AF65-F5344CB8AC3E}">
        <p14:creationId xmlns:p14="http://schemas.microsoft.com/office/powerpoint/2010/main" val="1020058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etadata xmlns="http://www.objective.com/ecm/document/metadata/53D26341A57B383EE0540010E0463CCA" version="1.0.0">
  <systemFields>
    <field name="Objective-Id">
      <value order="0">A38885334</value>
    </field>
    <field name="Objective-Title">
      <value order="0">Expanding and Extending Adult Learning workshop</value>
    </field>
    <field name="Objective-Description">
      <value order="0"/>
    </field>
    <field name="Objective-CreationStamp">
      <value order="0">2022-06-28T10:31:48Z</value>
    </field>
    <field name="Objective-IsApproved">
      <value order="0">false</value>
    </field>
    <field name="Objective-IsPublished">
      <value order="0">false</value>
    </field>
    <field name="Objective-DatePublished">
      <value order="0"/>
    </field>
    <field name="Objective-ModificationStamp">
      <value order="0">2022-06-28T10:32:33Z</value>
    </field>
    <field name="Objective-Owner">
      <value order="0">Ashpool, Simon S (U449522)</value>
    </field>
    <field name="Objective-Path">
      <value order="0">Objective Global Folder:SG File Plan:Education, careers and employment:Education and skills:Workplace training and development:Advice and policy: Workplace training and development:Community Learning and Development: Policy and Advice: Adult Learning: 2018-2023</value>
    </field>
    <field name="Objective-Parent">
      <value order="0">Community Learning and Development: Policy and Advice: Adult Learning: 2018-2023</value>
    </field>
    <field name="Objective-State">
      <value order="0">Being Drafted</value>
    </field>
    <field name="Objective-VersionId">
      <value order="0">vA57551785</value>
    </field>
    <field name="Objective-Version">
      <value order="0">0.1</value>
    </field>
    <field name="Objective-VersionNumber">
      <value order="0">1</value>
    </field>
    <field name="Objective-VersionComment">
      <value order="0"/>
    </field>
    <field name="Objective-FileNumber">
      <value order="0">POL/29683</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customXml/itemProps2.xml><?xml version="1.0" encoding="utf-8"?>
<ds:datastoreItem xmlns:ds="http://schemas.openxmlformats.org/officeDocument/2006/customXml" ds:itemID="{FE0B8658-DE86-42E1-9D01-970FE6B6ABA5}">
  <ds:schemaRef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913FBCD-4DF7-4ECF-9257-7B99D54993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 design</Template>
  <TotalTime>0</TotalTime>
  <Words>784</Words>
  <Application>Microsoft Office PowerPoint</Application>
  <PresentationFormat>Widescreen</PresentationFormat>
  <Paragraphs>68</Paragraphs>
  <Slides>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Times New Roman</vt:lpstr>
      <vt:lpstr>Trebuchet MS</vt:lpstr>
      <vt:lpstr>Berlin</vt:lpstr>
      <vt:lpstr>Expanding and Extending Adult Learning</vt:lpstr>
      <vt:lpstr>Theme 1 Workshop</vt:lpstr>
      <vt:lpstr>Expanding and Extending Adult Learning</vt:lpstr>
      <vt:lpstr>Expanding and Extending Adult Learning</vt:lpstr>
      <vt:lpstr>Expanding and Extending Adult Learning</vt:lpstr>
      <vt:lpstr>Actions 1 &amp; 7</vt:lpstr>
      <vt:lpstr>Actions 2,3 &amp; 8</vt:lpstr>
      <vt:lpstr>Actions 4, 5, 6 and 9</vt:lpstr>
      <vt:lpstr>General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2022-05-20T09:19:45Z</dcterms:created>
  <dcterms:modified xsi:type="dcterms:W3CDTF">2022-07-15T09:24:15Z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Objective-Id">
    <vt:lpwstr>A38885334</vt:lpwstr>
  </property>
  <property fmtid="{D5CDD505-2E9C-101B-9397-08002B2CF9AE}" pid="4" name="Objective-Title">
    <vt:lpwstr>Expanding and Extending Adult Learning workshop</vt:lpwstr>
  </property>
  <property fmtid="{D5CDD505-2E9C-101B-9397-08002B2CF9AE}" pid="5" name="Objective-Description">
    <vt:lpwstr/>
  </property>
  <property fmtid="{D5CDD505-2E9C-101B-9397-08002B2CF9AE}" pid="6" name="Objective-CreationStamp">
    <vt:filetime>2022-06-28T10:31:48Z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2022-06-28T10:32:33Z</vt:filetime>
  </property>
  <property fmtid="{D5CDD505-2E9C-101B-9397-08002B2CF9AE}" pid="11" name="Objective-Owner">
    <vt:lpwstr>Ashpool, Simon S (U449522)</vt:lpwstr>
  </property>
  <property fmtid="{D5CDD505-2E9C-101B-9397-08002B2CF9AE}" pid="12" name="Objective-Path">
    <vt:lpwstr>Objective Global Folder:SG File Plan:Education, careers and employment:Education and skills:Workplace training and development:Advice and policy: Workplace training and development:Community Learning and Development: Policy and Advice: Adult Learning: 201</vt:lpwstr>
  </property>
  <property fmtid="{D5CDD505-2E9C-101B-9397-08002B2CF9AE}" pid="13" name="Objective-Parent">
    <vt:lpwstr>Community Learning and Development: Policy and Advice: Adult Learning: 2018-2023</vt:lpwstr>
  </property>
  <property fmtid="{D5CDD505-2E9C-101B-9397-08002B2CF9AE}" pid="14" name="Objective-State">
    <vt:lpwstr>Being Drafted</vt:lpwstr>
  </property>
  <property fmtid="{D5CDD505-2E9C-101B-9397-08002B2CF9AE}" pid="15" name="Objective-VersionId">
    <vt:lpwstr>vA57551785</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
  </property>
  <property fmtid="{D5CDD505-2E9C-101B-9397-08002B2CF9AE}" pid="19" name="Objective-FileNumber">
    <vt:lpwstr>POL/29683</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