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82" r:id="rId3"/>
    <p:sldId id="283" r:id="rId4"/>
    <p:sldId id="284" r:id="rId5"/>
    <p:sldId id="287" r:id="rId6"/>
    <p:sldId id="285" r:id="rId7"/>
    <p:sldId id="286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2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3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5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0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E543E29-1C5E-4A90-864B-9D143A59B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58B60-4B48-B24C-ABB5-D93895448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2936" y="1674629"/>
            <a:ext cx="2550941" cy="2057400"/>
          </a:xfrm>
        </p:spPr>
        <p:txBody>
          <a:bodyPr>
            <a:normAutofit/>
          </a:bodyPr>
          <a:lstStyle/>
          <a:p>
            <a:r>
              <a:rPr lang="en-US" sz="3200"/>
              <a:t>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A24A8-889E-0E48-964A-133C83B3E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936" y="4114800"/>
            <a:ext cx="2466535" cy="1029286"/>
          </a:xfrm>
        </p:spPr>
        <p:txBody>
          <a:bodyPr>
            <a:normAutofit/>
          </a:bodyPr>
          <a:lstStyle/>
          <a:p>
            <a:r>
              <a:rPr lang="en-US" sz="2000" dirty="0"/>
              <a:t>Professor Karen McArdle</a:t>
            </a:r>
          </a:p>
        </p:txBody>
      </p:sp>
    </p:spTree>
    <p:extLst>
      <p:ext uri="{BB962C8B-B14F-4D97-AF65-F5344CB8AC3E}">
        <p14:creationId xmlns:p14="http://schemas.microsoft.com/office/powerpoint/2010/main" val="96470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6CBEDF9-B8A9-44B1-9BA8-A667FC2A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BCF0FD-CFAA-467C-B2E0-19F3835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BE395-4493-A342-BE59-3C23A1FE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9"/>
            <a:ext cx="2705100" cy="5486402"/>
          </a:xfrm>
        </p:spPr>
        <p:txBody>
          <a:bodyPr anchor="ctr">
            <a:normAutofit/>
          </a:bodyPr>
          <a:lstStyle/>
          <a:p>
            <a:pPr algn="ctr"/>
            <a:r>
              <a:rPr lang="en-US" sz="2700"/>
              <a:t>WE NEED TO BE THINKING AT 3 LEVELS:</a:t>
            </a:r>
            <a:br>
              <a:rPr lang="en-US" sz="2700"/>
            </a:br>
            <a:br>
              <a:rPr lang="en-US" sz="2700"/>
            </a:br>
            <a:r>
              <a:rPr lang="en-US" sz="2700"/>
              <a:t>Models of community resilience</a:t>
            </a:r>
          </a:p>
        </p:txBody>
      </p:sp>
      <p:pic>
        <p:nvPicPr>
          <p:cNvPr id="5" name="Picture 2" descr="C:\Documents and Settings\lls023\My Documents\My Pictures\dreamstime_xs_26258088.jpg">
            <a:extLst>
              <a:ext uri="{FF2B5EF4-FFF2-40B4-BE49-F238E27FC236}">
                <a16:creationId xmlns:a16="http://schemas.microsoft.com/office/drawing/2014/main" id="{7E47AF99-20EA-6545-9DC8-CECE23DC2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5644" r="9015" b="5"/>
          <a:stretch/>
        </p:blipFill>
        <p:spPr bwMode="auto">
          <a:xfrm>
            <a:off x="4762499" y="685800"/>
            <a:ext cx="2021645" cy="2057401"/>
          </a:xfrm>
          <a:prstGeom prst="rect">
            <a:avLst/>
          </a:prstGeom>
          <a:noFill/>
        </p:spPr>
      </p:pic>
      <p:pic>
        <p:nvPicPr>
          <p:cNvPr id="4" name="Picture 3" descr="C:\Documents and Settings\lls023\My Documents\My Pictures\dreamstime_xs_21610819.jpg">
            <a:extLst>
              <a:ext uri="{FF2B5EF4-FFF2-40B4-BE49-F238E27FC236}">
                <a16:creationId xmlns:a16="http://schemas.microsoft.com/office/drawing/2014/main" id="{6BEBE709-A5BD-0749-87A6-7113CAA40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7026" r="18099" b="-7"/>
          <a:stretch/>
        </p:blipFill>
        <p:spPr bwMode="auto">
          <a:xfrm>
            <a:off x="7153422" y="685799"/>
            <a:ext cx="1981200" cy="20574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9B2FF-2B7A-7946-84F5-BDDD1C756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8" r="4820" b="-6"/>
          <a:stretch/>
        </p:blipFill>
        <p:spPr>
          <a:xfrm>
            <a:off x="9525000" y="685799"/>
            <a:ext cx="1981200" cy="2057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8FF9-9CEC-8341-A03A-1AA470FD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3062068"/>
            <a:ext cx="6743700" cy="3244947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THE INDIVIDUAL. </a:t>
            </a:r>
          </a:p>
          <a:p>
            <a:pPr algn="ctr"/>
            <a:endParaRPr lang="en-US"/>
          </a:p>
          <a:p>
            <a:pPr algn="ctr"/>
            <a:r>
              <a:rPr lang="en-US"/>
              <a:t>THE COMMUNITY</a:t>
            </a:r>
          </a:p>
          <a:p>
            <a:pPr algn="ctr"/>
            <a:endParaRPr lang="en-US"/>
          </a:p>
          <a:p>
            <a:pPr algn="ctr"/>
            <a:r>
              <a:rPr lang="en-US"/>
              <a:t>SYSTEMS AND POWER</a:t>
            </a:r>
          </a:p>
        </p:txBody>
      </p:sp>
    </p:spTree>
    <p:extLst>
      <p:ext uri="{BB962C8B-B14F-4D97-AF65-F5344CB8AC3E}">
        <p14:creationId xmlns:p14="http://schemas.microsoft.com/office/powerpoint/2010/main" val="239803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BF7DB-457F-A44E-87BE-D81877F1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en-US"/>
              <a:t>Statistics and Stories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BF54B0E-26FF-4031-809D-905DEB7F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8" r="1986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D3A7F-E55C-D243-AC01-3CD5643F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/>
          </a:bodyPr>
          <a:lstStyle/>
          <a:p>
            <a:r>
              <a:rPr lang="en-US"/>
              <a:t>Scale</a:t>
            </a:r>
          </a:p>
          <a:p>
            <a:endParaRPr lang="en-US"/>
          </a:p>
          <a:p>
            <a:r>
              <a:rPr lang="en-US"/>
              <a:t>Quality</a:t>
            </a:r>
          </a:p>
          <a:p>
            <a:endParaRPr lang="en-US"/>
          </a:p>
          <a:p>
            <a:r>
              <a:rPr lang="en-US"/>
              <a:t>Significance</a:t>
            </a:r>
          </a:p>
        </p:txBody>
      </p:sp>
    </p:spTree>
    <p:extLst>
      <p:ext uri="{BB962C8B-B14F-4D97-AF65-F5344CB8AC3E}">
        <p14:creationId xmlns:p14="http://schemas.microsoft.com/office/powerpoint/2010/main" val="41332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CD32D-F8CD-A345-9BA2-73723327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223889"/>
            <a:ext cx="2705101" cy="2508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 Resilience</a:t>
            </a:r>
            <a:br>
              <a:rPr lang="en-US" sz="2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glue that holds communities together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B0423F-FB47-BD46-BF3B-379DF7109BA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4246" b="-1"/>
          <a:stretch/>
        </p:blipFill>
        <p:spPr bwMode="auto">
          <a:xfrm>
            <a:off x="5410200" y="10"/>
            <a:ext cx="67818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40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8BE379-4785-4815-8FC9-A24E80D3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2F85E-7856-415B-BA26-EFA2D2EF0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40AE5-B654-514B-980C-D24B9655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26" y="1695893"/>
            <a:ext cx="2732567" cy="348748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/>
              <a:t>Social Resilience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3616-5CBA-0E43-A919-11D2471A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568842"/>
            <a:ext cx="4770120" cy="57628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human dimension of community resilience and may be argued to consist itself of 3 dimensions: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en-GB" dirty="0"/>
              <a:t>Coping capacities – the ability to cope with and overcome all kinds of adversities;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en-GB" dirty="0"/>
              <a:t>Adaptive capacities – the ability to learn from past experience and adjust themselves to future challenges;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en-GB" dirty="0"/>
              <a:t>Transformative capacities – ability to craft sets of institutions that foster welfare and sustainable societal robustness.		(Keck, 2013)</a:t>
            </a:r>
            <a:endParaRPr lang="en-GB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6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F7A8-A93A-46C2-A1DF-1297E11C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E13B4-B98E-EC4D-8D52-51B71CB4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13405"/>
            <a:ext cx="9486900" cy="10997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CLd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scope, quality and impact of our work</a:t>
            </a:r>
          </a:p>
        </p:txBody>
      </p:sp>
    </p:spTree>
    <p:extLst>
      <p:ext uri="{BB962C8B-B14F-4D97-AF65-F5344CB8AC3E}">
        <p14:creationId xmlns:p14="http://schemas.microsoft.com/office/powerpoint/2010/main" val="314293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6ABE-4F5C-D34E-A177-A4D79503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identity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97BB-6276-DE47-86E1-DD4A3590C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Purpose at 3 levels;</a:t>
            </a:r>
          </a:p>
          <a:p>
            <a:pPr>
              <a:lnSpc>
                <a:spcPct val="90000"/>
              </a:lnSpc>
            </a:pPr>
            <a:r>
              <a:rPr lang="en-US" sz="2000"/>
              <a:t>Issues identified, interpreted and managed at local level; </a:t>
            </a:r>
          </a:p>
          <a:p>
            <a:pPr>
              <a:lnSpc>
                <a:spcPct val="90000"/>
              </a:lnSpc>
            </a:pPr>
            <a:r>
              <a:rPr lang="en-US" sz="2000"/>
              <a:t>Working on issues with national and global significance;</a:t>
            </a:r>
          </a:p>
          <a:p>
            <a:pPr>
              <a:lnSpc>
                <a:spcPct val="90000"/>
              </a:lnSpc>
            </a:pPr>
            <a:r>
              <a:rPr lang="en-US" sz="2000"/>
              <a:t>Working with short term and longitudinal effect;</a:t>
            </a:r>
          </a:p>
          <a:p>
            <a:pPr>
              <a:lnSpc>
                <a:spcPct val="90000"/>
              </a:lnSpc>
            </a:pPr>
            <a:r>
              <a:rPr lang="en-US" sz="2000"/>
              <a:t>Working with people at all levels of society;</a:t>
            </a:r>
          </a:p>
          <a:p>
            <a:pPr>
              <a:lnSpc>
                <a:spcPct val="90000"/>
              </a:lnSpc>
            </a:pPr>
            <a:r>
              <a:rPr lang="en-US" sz="2000"/>
              <a:t>Sustaining relationships to effect change that is in the interests of the individual, community and wider society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408AB-631E-5F49-8BE0-A04EFECE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1" r="40395" b="-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D1C1A-E944-AA45-A72F-F5EF919D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2DE0-F6AF-8E44-AFB2-DE3E9884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r>
              <a:rPr lang="en-GB" dirty="0"/>
              <a:t>Keck, M., </a:t>
            </a:r>
            <a:r>
              <a:rPr lang="en-GB" dirty="0" err="1"/>
              <a:t>Sakdapolrak</a:t>
            </a:r>
            <a:r>
              <a:rPr lang="en-GB" dirty="0"/>
              <a:t>, P. (2013) What is Social Resilience?  Lesson learned and Ways forward.  </a:t>
            </a:r>
            <a:r>
              <a:rPr lang="en-GB" b="1" i="1" dirty="0" err="1"/>
              <a:t>Erkund</a:t>
            </a:r>
            <a:r>
              <a:rPr lang="en-GB" i="1" dirty="0"/>
              <a:t> </a:t>
            </a:r>
            <a:r>
              <a:rPr lang="en-GB" dirty="0"/>
              <a:t>Vol. 67, No. 1, 5 – 19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7297B-8BC0-B243-87BE-C95822FA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099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807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93620"/>
      </a:dk2>
      <a:lt2>
        <a:srgbClr val="E8E2E4"/>
      </a:lt2>
      <a:accent1>
        <a:srgbClr val="81AA99"/>
      </a:accent1>
      <a:accent2>
        <a:srgbClr val="76AC7F"/>
      </a:accent2>
      <a:accent3>
        <a:srgbClr val="8AAA81"/>
      </a:accent3>
      <a:accent4>
        <a:srgbClr val="96A873"/>
      </a:accent4>
      <a:accent5>
        <a:srgbClr val="A5A27D"/>
      </a:accent5>
      <a:accent6>
        <a:srgbClr val="BA9D7F"/>
      </a:accent6>
      <a:hlink>
        <a:srgbClr val="AE6985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Goudy Old Style</vt:lpstr>
      <vt:lpstr>ClassicFrameVTI</vt:lpstr>
      <vt:lpstr>Impact</vt:lpstr>
      <vt:lpstr>WE NEED TO BE THINKING AT 3 LEVELS:  Models of community resilience</vt:lpstr>
      <vt:lpstr>Statistics and Stories</vt:lpstr>
      <vt:lpstr>Social Resilience  The glue that holds communities together</vt:lpstr>
      <vt:lpstr>Social Resilience</vt:lpstr>
      <vt:lpstr>CLd: the scope, quality and impact of our work</vt:lpstr>
      <vt:lpstr>Our identity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</dc:title>
  <dc:creator>Mcardle, Karen A.</dc:creator>
  <cp:lastModifiedBy>Mcardle, Karen A.</cp:lastModifiedBy>
  <cp:revision>1</cp:revision>
  <dcterms:created xsi:type="dcterms:W3CDTF">2020-11-28T12:16:18Z</dcterms:created>
  <dcterms:modified xsi:type="dcterms:W3CDTF">2020-11-28T12:16:43Z</dcterms:modified>
</cp:coreProperties>
</file>