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6"/>
  </p:handoutMasterIdLst>
  <p:sldIdLst>
    <p:sldId id="279" r:id="rId2"/>
    <p:sldId id="256" r:id="rId3"/>
    <p:sldId id="280" r:id="rId4"/>
    <p:sldId id="257" r:id="rId5"/>
    <p:sldId id="258" r:id="rId6"/>
    <p:sldId id="259" r:id="rId7"/>
    <p:sldId id="260" r:id="rId8"/>
    <p:sldId id="261" r:id="rId9"/>
    <p:sldId id="262" r:id="rId10"/>
    <p:sldId id="263" r:id="rId11"/>
    <p:sldId id="264" r:id="rId12"/>
    <p:sldId id="269" r:id="rId13"/>
    <p:sldId id="265" r:id="rId14"/>
    <p:sldId id="266" r:id="rId15"/>
    <p:sldId id="267" r:id="rId16"/>
    <p:sldId id="271" r:id="rId17"/>
    <p:sldId id="272" r:id="rId18"/>
    <p:sldId id="273" r:id="rId19"/>
    <p:sldId id="274" r:id="rId20"/>
    <p:sldId id="275" r:id="rId21"/>
    <p:sldId id="276" r:id="rId22"/>
    <p:sldId id="277" r:id="rId23"/>
    <p:sldId id="278"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E82737-2EAF-A548-ADE6-1B1B67A652EA}" type="datetimeFigureOut">
              <a:rPr lang="en-US" smtClean="0"/>
              <a:t>9/19/2016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15E72F-B86C-EB4E-A6EF-14B8F4F3A2F3}" type="slidenum">
              <a:rPr lang="en-US" smtClean="0"/>
              <a:t>‹#›</a:t>
            </a:fld>
            <a:endParaRPr lang="en-US"/>
          </a:p>
        </p:txBody>
      </p:sp>
    </p:spTree>
    <p:extLst>
      <p:ext uri="{BB962C8B-B14F-4D97-AF65-F5344CB8AC3E}">
        <p14:creationId xmlns:p14="http://schemas.microsoft.com/office/powerpoint/2010/main" val="12118369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GB"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GB"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GB"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GB"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9/19/2016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CLD Upskilling – The changing picture of CLD</a:t>
            </a:r>
            <a:br>
              <a:rPr lang="en-GB" dirty="0" smtClean="0"/>
            </a:br>
            <a:r>
              <a:rPr lang="en-GB" dirty="0" smtClean="0"/>
              <a:t>Welcome</a:t>
            </a:r>
            <a:endParaRPr lang="en-GB" dirty="0"/>
          </a:p>
        </p:txBody>
      </p:sp>
      <p:sp>
        <p:nvSpPr>
          <p:cNvPr id="3" name="Subtitle 2"/>
          <p:cNvSpPr>
            <a:spLocks noGrp="1"/>
          </p:cNvSpPr>
          <p:nvPr>
            <p:ph type="subTitle" idx="1"/>
          </p:nvPr>
        </p:nvSpPr>
        <p:spPr/>
        <p:txBody>
          <a:bodyPr/>
          <a:lstStyle/>
          <a:p>
            <a:r>
              <a:rPr lang="en-GB" dirty="0" smtClean="0"/>
              <a:t>Karen McArdle</a:t>
            </a:r>
            <a:endParaRPr lang="en-GB" dirty="0"/>
          </a:p>
        </p:txBody>
      </p:sp>
    </p:spTree>
    <p:extLst>
      <p:ext uri="{BB962C8B-B14F-4D97-AF65-F5344CB8AC3E}">
        <p14:creationId xmlns:p14="http://schemas.microsoft.com/office/powerpoint/2010/main" val="274894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 Ps</a:t>
            </a:r>
            <a:endParaRPr lang="en-US" dirty="0"/>
          </a:p>
        </p:txBody>
      </p:sp>
      <p:sp>
        <p:nvSpPr>
          <p:cNvPr id="3" name="Content Placeholder 2"/>
          <p:cNvSpPr>
            <a:spLocks noGrp="1"/>
          </p:cNvSpPr>
          <p:nvPr>
            <p:ph idx="1"/>
          </p:nvPr>
        </p:nvSpPr>
        <p:spPr/>
        <p:txBody>
          <a:bodyPr/>
          <a:lstStyle/>
          <a:p>
            <a:r>
              <a:rPr lang="en-US" dirty="0" smtClean="0"/>
              <a:t>Professional Practice – improving what we do as a profession.</a:t>
            </a:r>
          </a:p>
          <a:p>
            <a:endParaRPr lang="en-US" dirty="0"/>
          </a:p>
          <a:p>
            <a:r>
              <a:rPr lang="en-US" dirty="0" smtClean="0"/>
              <a:t>Personal Practice - improving what we do individually.</a:t>
            </a:r>
          </a:p>
          <a:p>
            <a:endParaRPr lang="en-US" dirty="0"/>
          </a:p>
          <a:p>
            <a:r>
              <a:rPr lang="en-US" dirty="0" smtClean="0"/>
              <a:t>Political Practice – social action around accessibility, inequity, efficacy.</a:t>
            </a:r>
            <a:endParaRPr lang="en-US" dirty="0"/>
          </a:p>
        </p:txBody>
      </p:sp>
    </p:spTree>
    <p:extLst>
      <p:ext uri="{BB962C8B-B14F-4D97-AF65-F5344CB8AC3E}">
        <p14:creationId xmlns:p14="http://schemas.microsoft.com/office/powerpoint/2010/main" val="2474252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Participatory Action Research (PAR)</a:t>
            </a:r>
            <a:endParaRPr lang="en-US" dirty="0"/>
          </a:p>
        </p:txBody>
      </p:sp>
      <p:sp>
        <p:nvSpPr>
          <p:cNvPr id="3" name="Content Placeholder 2"/>
          <p:cNvSpPr>
            <a:spLocks noGrp="1"/>
          </p:cNvSpPr>
          <p:nvPr>
            <p:ph idx="1"/>
          </p:nvPr>
        </p:nvSpPr>
        <p:spPr/>
        <p:txBody>
          <a:bodyPr/>
          <a:lstStyle/>
          <a:p>
            <a:r>
              <a:rPr lang="en-US" dirty="0" smtClean="0"/>
              <a:t>Who does the research?</a:t>
            </a:r>
            <a:br>
              <a:rPr lang="en-US" dirty="0" smtClean="0"/>
            </a:br>
            <a:endParaRPr lang="en-US" dirty="0" smtClean="0"/>
          </a:p>
          <a:p>
            <a:r>
              <a:rPr lang="en-US" dirty="0" smtClean="0"/>
              <a:t>Who knows best?</a:t>
            </a:r>
          </a:p>
          <a:p>
            <a:r>
              <a:rPr lang="en-US" dirty="0" smtClean="0"/>
              <a:t>Who has the rights/power in the research</a:t>
            </a:r>
          </a:p>
          <a:p>
            <a:r>
              <a:rPr lang="en-US" dirty="0" smtClean="0"/>
              <a:t>What makes people good at what they do?</a:t>
            </a:r>
            <a:endParaRPr lang="en-US" dirty="0"/>
          </a:p>
        </p:txBody>
      </p:sp>
      <p:pic>
        <p:nvPicPr>
          <p:cNvPr id="4098" name="Picture 2" descr="C:\Users\lls023\Pictures\Flyer_Hands_Image.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901385" y="4428308"/>
            <a:ext cx="3098153" cy="22598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12864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PAR?</a:t>
            </a:r>
            <a:endParaRPr lang="en-GB" dirty="0"/>
          </a:p>
        </p:txBody>
      </p:sp>
      <p:sp>
        <p:nvSpPr>
          <p:cNvPr id="3" name="Content Placeholder 2"/>
          <p:cNvSpPr>
            <a:spLocks noGrp="1"/>
          </p:cNvSpPr>
          <p:nvPr>
            <p:ph idx="1"/>
          </p:nvPr>
        </p:nvSpPr>
        <p:spPr/>
        <p:txBody>
          <a:bodyPr/>
          <a:lstStyle/>
          <a:p>
            <a:r>
              <a:rPr lang="en-GB" i="1" dirty="0"/>
              <a:t>“[Collaboration] raises the likelihood that research questions and designs will be more responsive to community needs; that research executions will be more accurate in capturing community nuances; and that community members, having been brought into the research enterprise, will be more likely to pay attention to, agree with, and implement the recommendations of the research findings.”  (Jason et al: 2006:xvii)</a:t>
            </a:r>
            <a:endParaRPr lang="en-GB" dirty="0"/>
          </a:p>
          <a:p>
            <a:endParaRPr lang="en-GB" dirty="0"/>
          </a:p>
        </p:txBody>
      </p:sp>
    </p:spTree>
    <p:extLst>
      <p:ext uri="{BB962C8B-B14F-4D97-AF65-F5344CB8AC3E}">
        <p14:creationId xmlns:p14="http://schemas.microsoft.com/office/powerpoint/2010/main" val="1746079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one do in action research?</a:t>
            </a:r>
            <a:endParaRPr lang="en-US" dirty="0"/>
          </a:p>
        </p:txBody>
      </p:sp>
      <p:sp>
        <p:nvSpPr>
          <p:cNvPr id="3" name="Content Placeholder 2"/>
          <p:cNvSpPr>
            <a:spLocks noGrp="1"/>
          </p:cNvSpPr>
          <p:nvPr>
            <p:ph idx="1"/>
          </p:nvPr>
        </p:nvSpPr>
        <p:spPr/>
        <p:txBody>
          <a:bodyPr/>
          <a:lstStyle/>
          <a:p>
            <a:r>
              <a:rPr lang="en-US" dirty="0" smtClean="0"/>
              <a:t>Cycles of inquiry – </a:t>
            </a:r>
            <a:r>
              <a:rPr lang="en-US" dirty="0" err="1" smtClean="0"/>
              <a:t>Lewin</a:t>
            </a:r>
            <a:endParaRPr lang="en-US" dirty="0" smtClean="0"/>
          </a:p>
          <a:p>
            <a:r>
              <a:rPr lang="en-US" dirty="0" smtClean="0"/>
              <a:t>Observation, action, reflection, action</a:t>
            </a:r>
            <a:endParaRPr lang="en-US" dirty="0"/>
          </a:p>
          <a:p>
            <a:r>
              <a:rPr lang="en-US" dirty="0" smtClean="0"/>
              <a:t>Action and reflection.  Spirals of inquiry</a:t>
            </a:r>
          </a:p>
          <a:p>
            <a:r>
              <a:rPr lang="en-US" dirty="0" smtClean="0"/>
              <a:t>When is it finished?</a:t>
            </a:r>
          </a:p>
          <a:p>
            <a:endParaRPr lang="en-US" dirty="0" smtClean="0"/>
          </a:p>
          <a:p>
            <a:endParaRPr lang="en-US" dirty="0" smtClean="0"/>
          </a:p>
          <a:p>
            <a:endParaRPr lang="en-US" dirty="0"/>
          </a:p>
        </p:txBody>
      </p:sp>
      <p:pic>
        <p:nvPicPr>
          <p:cNvPr id="2050" name="Picture 2" descr="C:\Users\lls023\Pictures\dreamstime_xs_21610819.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820194" y="3428562"/>
            <a:ext cx="3236511" cy="251503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45092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 and Reflexivity</a:t>
            </a:r>
            <a:endParaRPr lang="en-US" dirty="0"/>
          </a:p>
        </p:txBody>
      </p:sp>
      <p:sp>
        <p:nvSpPr>
          <p:cNvPr id="3" name="Content Placeholder 2"/>
          <p:cNvSpPr>
            <a:spLocks noGrp="1"/>
          </p:cNvSpPr>
          <p:nvPr>
            <p:ph idx="1"/>
          </p:nvPr>
        </p:nvSpPr>
        <p:spPr/>
        <p:txBody>
          <a:bodyPr/>
          <a:lstStyle/>
          <a:p>
            <a:r>
              <a:rPr lang="en-US" dirty="0" smtClean="0"/>
              <a:t>Reflection is having a deep think about.</a:t>
            </a:r>
          </a:p>
          <a:p>
            <a:endParaRPr lang="en-US" dirty="0"/>
          </a:p>
          <a:p>
            <a:r>
              <a:rPr lang="en-US" dirty="0" smtClean="0"/>
              <a:t>Reflexivity is placing oneself in relation to the research</a:t>
            </a:r>
            <a:endParaRPr lang="en-US" dirty="0"/>
          </a:p>
        </p:txBody>
      </p:sp>
    </p:spTree>
    <p:extLst>
      <p:ext uri="{BB962C8B-B14F-4D97-AF65-F5344CB8AC3E}">
        <p14:creationId xmlns:p14="http://schemas.microsoft.com/office/powerpoint/2010/main" val="1722127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16859" y="1444532"/>
            <a:ext cx="7463117" cy="6380121"/>
          </a:xfrm>
        </p:spPr>
        <p:txBody>
          <a:bodyPr/>
          <a:lstStyle/>
          <a:p>
            <a:r>
              <a:rPr lang="en-US" dirty="0" smtClean="0"/>
              <a:t>What is the biggest issue I am facing at the moment in a professional context?</a:t>
            </a:r>
          </a:p>
          <a:p>
            <a:r>
              <a:rPr lang="en-US" dirty="0" smtClean="0"/>
              <a:t>What do I really care about?</a:t>
            </a:r>
          </a:p>
          <a:p>
            <a:r>
              <a:rPr lang="en-US" dirty="0" smtClean="0"/>
              <a:t>What is a problem to which I would like to find a solution?</a:t>
            </a:r>
          </a:p>
        </p:txBody>
      </p:sp>
      <p:pic>
        <p:nvPicPr>
          <p:cNvPr id="3074" name="Picture 2" descr="C:\Users\lls023\Pictures\dreamstime_xs_26198665.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726808" y="3500846"/>
            <a:ext cx="4186517" cy="3200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8428088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RESPECT – 4 projects</a:t>
            </a:r>
            <a:endParaRPr lang="en-GB" dirty="0"/>
          </a:p>
        </p:txBody>
      </p:sp>
      <p:sp>
        <p:nvSpPr>
          <p:cNvPr id="3" name="Content Placeholder 2"/>
          <p:cNvSpPr>
            <a:spLocks noGrp="1"/>
          </p:cNvSpPr>
          <p:nvPr>
            <p:ph sz="quarter" idx="1"/>
          </p:nvPr>
        </p:nvSpPr>
        <p:spPr/>
        <p:txBody>
          <a:bodyPr/>
          <a:lstStyle/>
          <a:p>
            <a:pPr algn="ctr"/>
            <a:r>
              <a:rPr lang="en-GB" dirty="0" smtClean="0"/>
              <a:t>Define and Grow Supportive and Resilient communities:</a:t>
            </a:r>
          </a:p>
          <a:p>
            <a:pPr algn="ctr"/>
            <a:endParaRPr lang="en-GB" dirty="0" smtClean="0"/>
          </a:p>
          <a:p>
            <a:r>
              <a:rPr lang="en-GB" dirty="0" err="1" smtClean="0"/>
              <a:t>Macduff</a:t>
            </a:r>
            <a:r>
              <a:rPr lang="en-GB" dirty="0" smtClean="0"/>
              <a:t> – a small coastal town; population 3,800; high levels of deprivation.</a:t>
            </a:r>
          </a:p>
          <a:p>
            <a:endParaRPr lang="en-GB" dirty="0" smtClean="0"/>
          </a:p>
          <a:p>
            <a:r>
              <a:rPr lang="en-GB" dirty="0" err="1" smtClean="0"/>
              <a:t>Inverurie</a:t>
            </a:r>
            <a:r>
              <a:rPr lang="en-GB" dirty="0" smtClean="0"/>
              <a:t> -  at town 10 miles from Aberdeen City; population 12,000; relatively affluent.</a:t>
            </a:r>
            <a:endParaRPr lang="en-GB" dirty="0"/>
          </a:p>
        </p:txBody>
      </p:sp>
    </p:spTree>
    <p:extLst>
      <p:ext uri="{BB962C8B-B14F-4D97-AF65-F5344CB8AC3E}">
        <p14:creationId xmlns:p14="http://schemas.microsoft.com/office/powerpoint/2010/main" val="2833463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sp>
        <p:nvSpPr>
          <p:cNvPr id="3" name="Content Placeholder 2"/>
          <p:cNvSpPr>
            <a:spLocks noGrp="1"/>
          </p:cNvSpPr>
          <p:nvPr>
            <p:ph sz="quarter" idx="1"/>
          </p:nvPr>
        </p:nvSpPr>
        <p:spPr/>
        <p:txBody>
          <a:bodyPr>
            <a:normAutofit lnSpcReduction="10000"/>
          </a:bodyPr>
          <a:lstStyle/>
          <a:p>
            <a:pPr algn="ctr">
              <a:buNone/>
            </a:pPr>
            <a:r>
              <a:rPr lang="en-GB" dirty="0" smtClean="0"/>
              <a:t>Narrative Analysis</a:t>
            </a:r>
          </a:p>
          <a:p>
            <a:pPr algn="ctr">
              <a:buNone/>
            </a:pPr>
            <a:endParaRPr lang="en-GB" dirty="0" smtClean="0"/>
          </a:p>
          <a:p>
            <a:pPr>
              <a:buNone/>
            </a:pPr>
            <a:r>
              <a:rPr lang="en-GB" dirty="0" smtClean="0"/>
              <a:t>Interviews and focus groups with community members;</a:t>
            </a:r>
          </a:p>
          <a:p>
            <a:pPr>
              <a:buNone/>
            </a:pPr>
            <a:endParaRPr lang="en-GB" dirty="0" smtClean="0"/>
          </a:p>
          <a:p>
            <a:pPr>
              <a:buNone/>
            </a:pPr>
            <a:r>
              <a:rPr lang="en-GB" dirty="0" smtClean="0"/>
              <a:t>Interviews/focus groups with community workers;</a:t>
            </a:r>
          </a:p>
          <a:p>
            <a:pPr>
              <a:buNone/>
            </a:pPr>
            <a:endParaRPr lang="en-GB" dirty="0" smtClean="0"/>
          </a:p>
          <a:p>
            <a:pPr>
              <a:buNone/>
            </a:pPr>
            <a:r>
              <a:rPr lang="en-GB" dirty="0" smtClean="0"/>
              <a:t>Attendance at events – recording and field notes.</a:t>
            </a:r>
            <a:endParaRPr lang="en-GB" dirty="0"/>
          </a:p>
        </p:txBody>
      </p:sp>
    </p:spTree>
    <p:extLst>
      <p:ext uri="{BB962C8B-B14F-4D97-AF65-F5344CB8AC3E}">
        <p14:creationId xmlns:p14="http://schemas.microsoft.com/office/powerpoint/2010/main" val="2476434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Empowerment – what is it?</a:t>
            </a:r>
            <a:endParaRPr lang="en-GB" dirty="0"/>
          </a:p>
        </p:txBody>
      </p:sp>
      <p:sp>
        <p:nvSpPr>
          <p:cNvPr id="3" name="Content Placeholder 2"/>
          <p:cNvSpPr>
            <a:spLocks noGrp="1"/>
          </p:cNvSpPr>
          <p:nvPr>
            <p:ph sz="quarter" idx="1"/>
          </p:nvPr>
        </p:nvSpPr>
        <p:spPr/>
        <p:txBody>
          <a:bodyPr>
            <a:normAutofit lnSpcReduction="10000"/>
          </a:bodyPr>
          <a:lstStyle/>
          <a:p>
            <a:pPr>
              <a:buNone/>
            </a:pPr>
            <a:r>
              <a:rPr lang="en-GB" dirty="0" smtClean="0"/>
              <a:t>	At the individual level – participatory behaviour, feelings of efficacy and control.</a:t>
            </a:r>
          </a:p>
          <a:p>
            <a:pPr>
              <a:buFont typeface="Arial" charset="0"/>
              <a:buChar char="•"/>
            </a:pPr>
            <a:r>
              <a:rPr lang="en-GB" dirty="0" smtClean="0"/>
              <a:t>At the community level – participation in decision making.      (Derived from Zimmerman: 1990)</a:t>
            </a:r>
          </a:p>
          <a:p>
            <a:pPr>
              <a:buFont typeface="Arial" charset="0"/>
              <a:buChar char="•"/>
            </a:pPr>
            <a:endParaRPr lang="en-GB" dirty="0" smtClean="0"/>
          </a:p>
          <a:p>
            <a:pPr>
              <a:buNone/>
            </a:pPr>
            <a:r>
              <a:rPr lang="en-GB" dirty="0" smtClean="0"/>
              <a:t>Empowerment through learning:</a:t>
            </a:r>
          </a:p>
          <a:p>
            <a:pPr lvl="1">
              <a:buFont typeface="Arial" charset="0"/>
              <a:buChar char="•"/>
            </a:pPr>
            <a:r>
              <a:rPr lang="en-GB" dirty="0" smtClean="0"/>
              <a:t>New understandings</a:t>
            </a:r>
          </a:p>
          <a:p>
            <a:pPr lvl="1">
              <a:buFont typeface="Arial" charset="0"/>
              <a:buChar char="•"/>
            </a:pPr>
            <a:r>
              <a:rPr lang="en-GB" dirty="0" smtClean="0"/>
              <a:t>Learning how to learn</a:t>
            </a:r>
          </a:p>
          <a:p>
            <a:pPr lvl="1">
              <a:buFont typeface="Arial" charset="0"/>
              <a:buChar char="•"/>
            </a:pPr>
            <a:r>
              <a:rPr lang="en-GB" dirty="0" smtClean="0"/>
              <a:t>Learning how to transform reality</a:t>
            </a:r>
          </a:p>
          <a:p>
            <a:pPr lvl="1">
              <a:buNone/>
            </a:pPr>
            <a:r>
              <a:rPr lang="en-GB" dirty="0" smtClean="0"/>
              <a:t>					(Derived from </a:t>
            </a:r>
            <a:r>
              <a:rPr lang="en-GB" dirty="0" err="1" smtClean="0"/>
              <a:t>Balcazar</a:t>
            </a:r>
            <a:r>
              <a:rPr lang="en-GB" dirty="0" smtClean="0"/>
              <a:t>: 2006)</a:t>
            </a:r>
          </a:p>
          <a:p>
            <a:pPr lvl="1">
              <a:buFont typeface="Arial" charset="0"/>
              <a:buChar char="•"/>
            </a:pPr>
            <a:endParaRPr lang="en-GB" dirty="0" smtClean="0"/>
          </a:p>
          <a:p>
            <a:pPr lvl="1">
              <a:buFont typeface="Arial" charset="0"/>
              <a:buChar char="•"/>
            </a:pPr>
            <a:endParaRPr lang="en-GB" dirty="0" smtClean="0"/>
          </a:p>
          <a:p>
            <a:pPr lvl="1">
              <a:buFont typeface="Arial" charset="0"/>
              <a:buChar char="•"/>
            </a:pPr>
            <a:endParaRPr lang="en-GB" dirty="0"/>
          </a:p>
        </p:txBody>
      </p:sp>
    </p:spTree>
    <p:extLst>
      <p:ext uri="{BB962C8B-B14F-4D97-AF65-F5344CB8AC3E}">
        <p14:creationId xmlns:p14="http://schemas.microsoft.com/office/powerpoint/2010/main" val="225334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Was it empowering?</a:t>
            </a:r>
            <a:endParaRPr lang="en-GB" dirty="0"/>
          </a:p>
        </p:txBody>
      </p:sp>
      <p:sp>
        <p:nvSpPr>
          <p:cNvPr id="3" name="Content Placeholder 2"/>
          <p:cNvSpPr>
            <a:spLocks noGrp="1"/>
          </p:cNvSpPr>
          <p:nvPr>
            <p:ph sz="quarter" idx="1"/>
          </p:nvPr>
        </p:nvSpPr>
        <p:spPr/>
        <p:txBody>
          <a:bodyPr/>
          <a:lstStyle/>
          <a:p>
            <a:r>
              <a:rPr lang="en-GB" dirty="0" smtClean="0"/>
              <a:t>Yes according to my definitions</a:t>
            </a:r>
          </a:p>
          <a:p>
            <a:endParaRPr lang="en-GB" dirty="0" smtClean="0"/>
          </a:p>
          <a:p>
            <a:r>
              <a:rPr lang="en-GB" dirty="0" smtClean="0"/>
              <a:t>But was it research or community development?</a:t>
            </a:r>
            <a:endParaRPr lang="en-GB" dirty="0"/>
          </a:p>
        </p:txBody>
      </p:sp>
    </p:spTree>
    <p:extLst>
      <p:ext uri="{BB962C8B-B14F-4D97-AF65-F5344CB8AC3E}">
        <p14:creationId xmlns:p14="http://schemas.microsoft.com/office/powerpoint/2010/main" val="280845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Action Research</a:t>
            </a:r>
            <a:endParaRPr lang="en-US" dirty="0"/>
          </a:p>
        </p:txBody>
      </p:sp>
      <p:sp>
        <p:nvSpPr>
          <p:cNvPr id="3" name="Subtitle 2"/>
          <p:cNvSpPr>
            <a:spLocks noGrp="1"/>
          </p:cNvSpPr>
          <p:nvPr>
            <p:ph type="subTitle" idx="1"/>
          </p:nvPr>
        </p:nvSpPr>
        <p:spPr/>
        <p:txBody>
          <a:bodyPr/>
          <a:lstStyle/>
          <a:p>
            <a:r>
              <a:rPr lang="en-US" dirty="0" smtClean="0"/>
              <a:t>Karen McArdle</a:t>
            </a:r>
          </a:p>
          <a:p>
            <a:r>
              <a:rPr lang="en-US" dirty="0" smtClean="0"/>
              <a:t>School of Education</a:t>
            </a:r>
            <a:endParaRPr lang="en-US" dirty="0"/>
          </a:p>
        </p:txBody>
      </p:sp>
      <p:pic>
        <p:nvPicPr>
          <p:cNvPr id="1027" name="Picture 3" descr="C:\Users\lls023\Pictures\iStock_000003141658XSmal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19047" y="3178245"/>
            <a:ext cx="862012" cy="12922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996643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Was it empowering?</a:t>
            </a:r>
            <a:endParaRPr lang="en-GB" dirty="0"/>
          </a:p>
        </p:txBody>
      </p:sp>
      <p:sp>
        <p:nvSpPr>
          <p:cNvPr id="3" name="Content Placeholder 2"/>
          <p:cNvSpPr>
            <a:spLocks noGrp="1"/>
          </p:cNvSpPr>
          <p:nvPr>
            <p:ph sz="quarter" idx="1"/>
          </p:nvPr>
        </p:nvSpPr>
        <p:spPr/>
        <p:txBody>
          <a:bodyPr/>
          <a:lstStyle/>
          <a:p>
            <a:r>
              <a:rPr lang="en-GB" dirty="0" smtClean="0"/>
              <a:t>Yes according to my definitions</a:t>
            </a:r>
          </a:p>
          <a:p>
            <a:endParaRPr lang="en-GB" dirty="0" smtClean="0"/>
          </a:p>
          <a:p>
            <a:r>
              <a:rPr lang="en-GB" dirty="0" smtClean="0"/>
              <a:t>But was it research or community development?</a:t>
            </a:r>
            <a:endParaRPr lang="en-GB" dirty="0"/>
          </a:p>
        </p:txBody>
      </p:sp>
    </p:spTree>
    <p:extLst>
      <p:ext uri="{BB962C8B-B14F-4D97-AF65-F5344CB8AC3E}">
        <p14:creationId xmlns:p14="http://schemas.microsoft.com/office/powerpoint/2010/main" val="1340675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of Participatory Action Research</a:t>
            </a:r>
            <a:endParaRPr lang="en-GB" dirty="0"/>
          </a:p>
        </p:txBody>
      </p:sp>
      <p:sp>
        <p:nvSpPr>
          <p:cNvPr id="3" name="Content Placeholder 2"/>
          <p:cNvSpPr>
            <a:spLocks noGrp="1"/>
          </p:cNvSpPr>
          <p:nvPr>
            <p:ph sz="quarter" idx="1"/>
          </p:nvPr>
        </p:nvSpPr>
        <p:spPr/>
        <p:txBody>
          <a:bodyPr/>
          <a:lstStyle/>
          <a:p>
            <a:r>
              <a:rPr lang="en-GB" dirty="0" smtClean="0"/>
              <a:t>Consistent with value base</a:t>
            </a:r>
          </a:p>
          <a:p>
            <a:r>
              <a:rPr lang="en-GB" dirty="0" smtClean="0"/>
              <a:t>Deals with power issues</a:t>
            </a:r>
          </a:p>
          <a:p>
            <a:r>
              <a:rPr lang="en-GB" dirty="0" smtClean="0"/>
              <a:t>Allows participants to frame the problem</a:t>
            </a:r>
          </a:p>
          <a:p>
            <a:r>
              <a:rPr lang="en-GB" dirty="0" smtClean="0"/>
              <a:t>Allows the use of complexity; informality</a:t>
            </a:r>
          </a:p>
          <a:p>
            <a:r>
              <a:rPr lang="en-GB" dirty="0" smtClean="0"/>
              <a:t>Validity = Authenticity, honesty</a:t>
            </a:r>
            <a:endParaRPr lang="en-GB" dirty="0"/>
          </a:p>
        </p:txBody>
      </p:sp>
    </p:spTree>
    <p:extLst>
      <p:ext uri="{BB962C8B-B14F-4D97-AF65-F5344CB8AC3E}">
        <p14:creationId xmlns:p14="http://schemas.microsoft.com/office/powerpoint/2010/main" val="20614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Why </a:t>
            </a:r>
            <a:r>
              <a:rPr lang="en-GB" smtClean="0"/>
              <a:t>do Action Research</a:t>
            </a:r>
            <a:r>
              <a:rPr lang="en-GB" dirty="0" smtClean="0"/>
              <a:t>?</a:t>
            </a:r>
            <a:endParaRPr lang="en-GB" dirty="0"/>
          </a:p>
        </p:txBody>
      </p:sp>
      <p:sp>
        <p:nvSpPr>
          <p:cNvPr id="3" name="Content Placeholder 2"/>
          <p:cNvSpPr>
            <a:spLocks noGrp="1"/>
          </p:cNvSpPr>
          <p:nvPr>
            <p:ph sz="quarter" idx="1"/>
          </p:nvPr>
        </p:nvSpPr>
        <p:spPr/>
        <p:txBody>
          <a:bodyPr/>
          <a:lstStyle/>
          <a:p>
            <a:r>
              <a:rPr lang="en-GB" dirty="0" smtClean="0"/>
              <a:t>Hear the voice of participants (</a:t>
            </a:r>
            <a:r>
              <a:rPr lang="en-GB" dirty="0" err="1" smtClean="0"/>
              <a:t>e.g</a:t>
            </a:r>
            <a:r>
              <a:rPr lang="en-GB" smtClean="0"/>
              <a:t> Rural </a:t>
            </a:r>
            <a:r>
              <a:rPr lang="en-GB" dirty="0" smtClean="0"/>
              <a:t>young people in Australia);</a:t>
            </a:r>
          </a:p>
          <a:p>
            <a:r>
              <a:rPr lang="en-GB" dirty="0" smtClean="0"/>
              <a:t>Empower individuals and groups (e.g. </a:t>
            </a:r>
            <a:r>
              <a:rPr lang="en-GB" dirty="0" err="1" smtClean="0"/>
              <a:t>Mearns</a:t>
            </a:r>
            <a:r>
              <a:rPr lang="en-GB" dirty="0" smtClean="0"/>
              <a:t> Youth Forum);</a:t>
            </a:r>
          </a:p>
          <a:p>
            <a:r>
              <a:rPr lang="en-GB" dirty="0" smtClean="0"/>
              <a:t>Contribute to professional knowledge base  (e.g. Ethos in rural regeneration)</a:t>
            </a:r>
            <a:endParaRPr lang="en-GB" dirty="0"/>
          </a:p>
        </p:txBody>
      </p:sp>
    </p:spTree>
    <p:extLst>
      <p:ext uri="{BB962C8B-B14F-4D97-AF65-F5344CB8AC3E}">
        <p14:creationId xmlns:p14="http://schemas.microsoft.com/office/powerpoint/2010/main" val="3829887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McNiff</a:t>
            </a:r>
            <a:r>
              <a:rPr lang="en-US" dirty="0" smtClean="0"/>
              <a:t>, J. &amp; whitehead, J. (2009) Doing and Writing action Research.  London, Sage</a:t>
            </a:r>
          </a:p>
          <a:p>
            <a:r>
              <a:rPr lang="en-US" dirty="0" err="1" smtClean="0"/>
              <a:t>Noffke,S</a:t>
            </a:r>
            <a:r>
              <a:rPr lang="en-US" dirty="0" smtClean="0"/>
              <a:t>. &amp; </a:t>
            </a:r>
            <a:r>
              <a:rPr lang="en-US" dirty="0" err="1" smtClean="0"/>
              <a:t>Somekh</a:t>
            </a:r>
            <a:r>
              <a:rPr lang="en-US" dirty="0" smtClean="0"/>
              <a:t>, B. (2009) The Sage Handbook of Educational action Research.  London, Sage</a:t>
            </a:r>
          </a:p>
          <a:p>
            <a:r>
              <a:rPr lang="en-GB" dirty="0"/>
              <a:t>Jason, L., Keys, C., Suarez-</a:t>
            </a:r>
            <a:r>
              <a:rPr lang="en-GB" dirty="0" err="1"/>
              <a:t>Balcazer</a:t>
            </a:r>
            <a:r>
              <a:rPr lang="en-GB" dirty="0"/>
              <a:t>, Y., Taylor, R., Davis, M. (2006) Participatory Community Research: Theories and methods in action. American Psychological Association, Washington DC.</a:t>
            </a:r>
          </a:p>
          <a:p>
            <a:r>
              <a:rPr lang="en-GB" dirty="0" err="1"/>
              <a:t>Balcazar</a:t>
            </a:r>
            <a:r>
              <a:rPr lang="en-GB" dirty="0"/>
              <a:t>, F. et al (2008) in Jason et al (</a:t>
            </a:r>
            <a:r>
              <a:rPr lang="en-GB" dirty="0" err="1"/>
              <a:t>Eds</a:t>
            </a:r>
            <a:r>
              <a:rPr lang="en-GB" dirty="0"/>
              <a:t>) Participatory Community Research: Theories and Methods in Action, American Psychological Association, Washington DC</a:t>
            </a:r>
          </a:p>
          <a:p>
            <a:pPr>
              <a:buNone/>
            </a:pPr>
            <a:endParaRPr lang="en-GB" dirty="0"/>
          </a:p>
          <a:p>
            <a:r>
              <a:rPr lang="en-GB" dirty="0"/>
              <a:t>Zimmerman, M (1990) Taking Aim on Empowerment Research: On the distinction between individual and psychological conceptions.  </a:t>
            </a:r>
            <a:r>
              <a:rPr lang="en-GB" i="1"/>
              <a:t>American Journal of Community Psychology </a:t>
            </a:r>
            <a:r>
              <a:rPr lang="en-GB"/>
              <a:t>Vol 18</a:t>
            </a:r>
            <a:endParaRPr lang="en-US" dirty="0"/>
          </a:p>
        </p:txBody>
      </p:sp>
    </p:spTree>
    <p:extLst>
      <p:ext uri="{BB962C8B-B14F-4D97-AF65-F5344CB8AC3E}">
        <p14:creationId xmlns:p14="http://schemas.microsoft.com/office/powerpoint/2010/main" val="21914077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Programme</a:t>
            </a:r>
            <a:endParaRPr lang="en-US" dirty="0"/>
          </a:p>
        </p:txBody>
      </p:sp>
      <p:sp>
        <p:nvSpPr>
          <p:cNvPr id="3" name="Content Placeholder 2"/>
          <p:cNvSpPr>
            <a:spLocks noGrp="1"/>
          </p:cNvSpPr>
          <p:nvPr>
            <p:ph idx="1"/>
          </p:nvPr>
        </p:nvSpPr>
        <p:spPr/>
        <p:txBody>
          <a:bodyPr/>
          <a:lstStyle/>
          <a:p>
            <a:r>
              <a:rPr lang="en-US" dirty="0" smtClean="0"/>
              <a:t>18</a:t>
            </a:r>
            <a:r>
              <a:rPr lang="en-US" baseline="30000" dirty="0" smtClean="0"/>
              <a:t>th</a:t>
            </a:r>
            <a:r>
              <a:rPr lang="en-US" dirty="0" smtClean="0"/>
              <a:t> May – Clare Harper, Partnership</a:t>
            </a:r>
          </a:p>
          <a:p>
            <a:r>
              <a:rPr lang="en-US" dirty="0" smtClean="0"/>
              <a:t>25</a:t>
            </a:r>
            <a:r>
              <a:rPr lang="en-US" baseline="30000" dirty="0" smtClean="0"/>
              <a:t>th</a:t>
            </a:r>
            <a:r>
              <a:rPr lang="en-US" dirty="0" smtClean="0"/>
              <a:t> May – Aileen </a:t>
            </a:r>
            <a:r>
              <a:rPr lang="en-US" dirty="0" err="1" smtClean="0"/>
              <a:t>Ackland</a:t>
            </a:r>
            <a:r>
              <a:rPr lang="en-US" dirty="0" smtClean="0"/>
              <a:t>, Theory in to Practice</a:t>
            </a:r>
          </a:p>
          <a:p>
            <a:r>
              <a:rPr lang="en-US" dirty="0" smtClean="0"/>
              <a:t>1</a:t>
            </a:r>
            <a:r>
              <a:rPr lang="en-US" baseline="30000" dirty="0" smtClean="0"/>
              <a:t>st</a:t>
            </a:r>
            <a:r>
              <a:rPr lang="en-US" dirty="0" smtClean="0"/>
              <a:t> June – Alan Milson, Policy</a:t>
            </a:r>
          </a:p>
          <a:p>
            <a:r>
              <a:rPr lang="en-US" dirty="0" smtClean="0"/>
              <a:t>8</a:t>
            </a:r>
            <a:r>
              <a:rPr lang="en-US" baseline="30000" dirty="0" smtClean="0"/>
              <a:t>th</a:t>
            </a:r>
            <a:r>
              <a:rPr lang="en-US" dirty="0" smtClean="0"/>
              <a:t> June – Chris </a:t>
            </a:r>
            <a:r>
              <a:rPr lang="en-US" dirty="0" err="1" smtClean="0"/>
              <a:t>Aldred</a:t>
            </a:r>
            <a:r>
              <a:rPr lang="en-US" dirty="0" smtClean="0"/>
              <a:t>, Values; Power and Empowerment</a:t>
            </a:r>
          </a:p>
          <a:p>
            <a:r>
              <a:rPr lang="en-US" dirty="0" smtClean="0"/>
              <a:t>15</a:t>
            </a:r>
            <a:r>
              <a:rPr lang="en-US" baseline="30000" dirty="0" smtClean="0"/>
              <a:t>th</a:t>
            </a:r>
            <a:r>
              <a:rPr lang="en-US" dirty="0" smtClean="0"/>
              <a:t> June – Self Evaluation</a:t>
            </a:r>
            <a:endParaRPr lang="en-US" dirty="0"/>
          </a:p>
        </p:txBody>
      </p:sp>
    </p:spTree>
    <p:extLst>
      <p:ext uri="{BB962C8B-B14F-4D97-AF65-F5344CB8AC3E}">
        <p14:creationId xmlns:p14="http://schemas.microsoft.com/office/powerpoint/2010/main" val="824121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a:t>
            </a:r>
            <a:endParaRPr lang="en-US" dirty="0"/>
          </a:p>
        </p:txBody>
      </p:sp>
      <p:sp>
        <p:nvSpPr>
          <p:cNvPr id="3" name="Content Placeholder 2"/>
          <p:cNvSpPr>
            <a:spLocks noGrp="1"/>
          </p:cNvSpPr>
          <p:nvPr>
            <p:ph idx="1"/>
          </p:nvPr>
        </p:nvSpPr>
        <p:spPr/>
        <p:txBody>
          <a:bodyPr/>
          <a:lstStyle/>
          <a:p>
            <a:r>
              <a:rPr lang="en-US" dirty="0" smtClean="0"/>
              <a:t>Knowing</a:t>
            </a:r>
          </a:p>
          <a:p>
            <a:r>
              <a:rPr lang="en-US" dirty="0" smtClean="0"/>
              <a:t>Needs analysis</a:t>
            </a:r>
          </a:p>
          <a:p>
            <a:endParaRPr lang="en-US" dirty="0"/>
          </a:p>
          <a:p>
            <a:r>
              <a:rPr lang="en-US" dirty="0" smtClean="0"/>
              <a:t>Gathering evidence</a:t>
            </a:r>
          </a:p>
          <a:p>
            <a:endParaRPr lang="en-US" dirty="0"/>
          </a:p>
          <a:p>
            <a:r>
              <a:rPr lang="en-US" dirty="0" smtClean="0"/>
              <a:t>Providing relevant CLD</a:t>
            </a:r>
            <a:endParaRPr lang="en-US" dirty="0"/>
          </a:p>
        </p:txBody>
      </p:sp>
    </p:spTree>
    <p:extLst>
      <p:ext uri="{BB962C8B-B14F-4D97-AF65-F5344CB8AC3E}">
        <p14:creationId xmlns:p14="http://schemas.microsoft.com/office/powerpoint/2010/main" val="3738513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of Action Research</a:t>
            </a:r>
            <a:endParaRPr lang="en-US" dirty="0"/>
          </a:p>
        </p:txBody>
      </p:sp>
      <p:sp>
        <p:nvSpPr>
          <p:cNvPr id="3" name="Content Placeholder 2"/>
          <p:cNvSpPr>
            <a:spLocks noGrp="1"/>
          </p:cNvSpPr>
          <p:nvPr>
            <p:ph idx="1"/>
          </p:nvPr>
        </p:nvSpPr>
        <p:spPr/>
        <p:txBody>
          <a:bodyPr>
            <a:normAutofit lnSpcReduction="10000"/>
          </a:bodyPr>
          <a:lstStyle/>
          <a:p>
            <a:r>
              <a:rPr lang="en-US" dirty="0" smtClean="0"/>
              <a:t>Not about doing projects – it is a philosophical stance towards the world, an attitude of inquiry that enables people to question and improve . . .  </a:t>
            </a:r>
          </a:p>
          <a:p>
            <a:r>
              <a:rPr lang="en-US" dirty="0" smtClean="0"/>
              <a:t>(</a:t>
            </a:r>
            <a:r>
              <a:rPr lang="en-US" dirty="0" err="1" smtClean="0"/>
              <a:t>McNiff</a:t>
            </a:r>
            <a:r>
              <a:rPr lang="en-US" dirty="0" smtClean="0"/>
              <a:t> &amp; Whitehead, 2009)</a:t>
            </a:r>
          </a:p>
          <a:p>
            <a:endParaRPr lang="en-US" dirty="0"/>
          </a:p>
          <a:p>
            <a:r>
              <a:rPr lang="en-US" dirty="0" smtClean="0"/>
              <a:t>. . . Action Research is a methodology, exceptionally well suited to exploring, developing and sustaining change.</a:t>
            </a:r>
          </a:p>
          <a:p>
            <a:r>
              <a:rPr lang="en-US" dirty="0" smtClean="0"/>
              <a:t>(</a:t>
            </a:r>
            <a:r>
              <a:rPr lang="en-US" dirty="0" err="1" smtClean="0"/>
              <a:t>Noffke</a:t>
            </a:r>
            <a:r>
              <a:rPr lang="en-US" dirty="0" smtClean="0"/>
              <a:t> &amp; </a:t>
            </a:r>
            <a:r>
              <a:rPr lang="en-US" dirty="0" err="1" smtClean="0"/>
              <a:t>Somekh</a:t>
            </a:r>
            <a:r>
              <a:rPr lang="en-US" dirty="0" smtClean="0"/>
              <a:t>, 2009)</a:t>
            </a:r>
            <a:endParaRPr lang="en-US" dirty="0"/>
          </a:p>
        </p:txBody>
      </p:sp>
    </p:spTree>
    <p:extLst>
      <p:ext uri="{BB962C8B-B14F-4D97-AF65-F5344CB8AC3E}">
        <p14:creationId xmlns:p14="http://schemas.microsoft.com/office/powerpoint/2010/main" val="4210892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p:txBody>
          <a:bodyPr/>
          <a:lstStyle/>
          <a:p>
            <a:r>
              <a:rPr lang="en-US" dirty="0" smtClean="0"/>
              <a:t>Practice is important in action research.</a:t>
            </a:r>
            <a:endParaRPr lang="en-US" dirty="0"/>
          </a:p>
          <a:p>
            <a:r>
              <a:rPr lang="en-US" dirty="0" smtClean="0"/>
              <a:t>Practice is influenced by and influences 2 things:</a:t>
            </a:r>
          </a:p>
          <a:p>
            <a:r>
              <a:rPr lang="en-US" dirty="0" smtClean="0"/>
              <a:t>- Value base (justice, freedom, equality)</a:t>
            </a:r>
          </a:p>
          <a:p>
            <a:r>
              <a:rPr lang="en-US" dirty="0" smtClean="0"/>
              <a:t>- how we think (technical-rational view, multiple realities, complexity)</a:t>
            </a:r>
          </a:p>
          <a:p>
            <a:r>
              <a:rPr lang="en-US" dirty="0" smtClean="0"/>
              <a:t>Practice is about trying to </a:t>
            </a:r>
            <a:r>
              <a:rPr lang="en-US" dirty="0" err="1" smtClean="0"/>
              <a:t>realise</a:t>
            </a:r>
            <a:r>
              <a:rPr lang="en-US" dirty="0" smtClean="0"/>
              <a:t> one’s values and logic </a:t>
            </a:r>
            <a:endParaRPr lang="en-US" dirty="0"/>
          </a:p>
        </p:txBody>
      </p:sp>
    </p:spTree>
    <p:extLst>
      <p:ext uri="{BB962C8B-B14F-4D97-AF65-F5344CB8AC3E}">
        <p14:creationId xmlns:p14="http://schemas.microsoft.com/office/powerpoint/2010/main" val="194871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err="1" smtClean="0"/>
              <a:t>E.g</a:t>
            </a:r>
            <a:r>
              <a:rPr lang="en-US" dirty="0" smtClean="0"/>
              <a:t> Knowledge of Practice is separate from us’</a:t>
            </a:r>
            <a:endParaRPr lang="en-US" dirty="0"/>
          </a:p>
          <a:p>
            <a:r>
              <a:rPr lang="en-US" dirty="0" smtClean="0"/>
              <a:t>OR</a:t>
            </a:r>
            <a:br>
              <a:rPr lang="en-US" dirty="0" smtClean="0"/>
            </a:br>
            <a:r>
              <a:rPr lang="en-US" dirty="0" smtClean="0"/>
              <a:t/>
            </a:r>
            <a:br>
              <a:rPr lang="en-US" dirty="0" smtClean="0"/>
            </a:br>
            <a:r>
              <a:rPr lang="en-US" dirty="0" smtClean="0"/>
              <a:t>E.g. Knowledge of practice is ‘in here’ embodied in the practice</a:t>
            </a:r>
            <a:endParaRPr lang="en-US" dirty="0"/>
          </a:p>
        </p:txBody>
      </p:sp>
      <p:pic>
        <p:nvPicPr>
          <p:cNvPr id="5122" name="Picture 2" descr="C:\Users\lls023\Pictures\dreamstime_xs_26258088.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43628" y="4140926"/>
            <a:ext cx="4407220" cy="201167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763668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is action research about?</a:t>
            </a:r>
            <a:endParaRPr lang="en-US" dirty="0"/>
          </a:p>
        </p:txBody>
      </p:sp>
      <p:sp>
        <p:nvSpPr>
          <p:cNvPr id="3" name="Content Placeholder 2"/>
          <p:cNvSpPr>
            <a:spLocks noGrp="1"/>
          </p:cNvSpPr>
          <p:nvPr>
            <p:ph idx="1"/>
          </p:nvPr>
        </p:nvSpPr>
        <p:spPr/>
        <p:txBody>
          <a:bodyPr/>
          <a:lstStyle/>
          <a:p>
            <a:r>
              <a:rPr lang="en-US" dirty="0" smtClean="0"/>
              <a:t>It is about knowledge creation like any other form of research;</a:t>
            </a:r>
            <a:endParaRPr lang="en-US" dirty="0"/>
          </a:p>
          <a:p>
            <a:r>
              <a:rPr lang="en-US" dirty="0" smtClean="0"/>
              <a:t>BUT</a:t>
            </a:r>
            <a:endParaRPr lang="en-US" dirty="0"/>
          </a:p>
          <a:p>
            <a:r>
              <a:rPr lang="en-US" dirty="0" smtClean="0"/>
              <a:t>It is about systematic inquiry to improve a social situation (.</a:t>
            </a:r>
            <a:r>
              <a:rPr lang="en-US" dirty="0" err="1" smtClean="0"/>
              <a:t>eg</a:t>
            </a:r>
            <a:r>
              <a:rPr lang="en-US" dirty="0" smtClean="0"/>
              <a:t>. </a:t>
            </a:r>
            <a:r>
              <a:rPr lang="en-US" dirty="0" err="1" smtClean="0"/>
              <a:t>Inverurie</a:t>
            </a:r>
            <a:r>
              <a:rPr lang="en-US" dirty="0" smtClean="0"/>
              <a:t> and Macduff)</a:t>
            </a:r>
            <a:endParaRPr lang="en-US" dirty="0"/>
          </a:p>
        </p:txBody>
      </p:sp>
    </p:spTree>
    <p:extLst>
      <p:ext uri="{BB962C8B-B14F-4D97-AF65-F5344CB8AC3E}">
        <p14:creationId xmlns:p14="http://schemas.microsoft.com/office/powerpoint/2010/main" val="3798934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Also</a:t>
            </a:r>
            <a:endParaRPr lang="en-US" dirty="0"/>
          </a:p>
        </p:txBody>
      </p:sp>
      <p:sp>
        <p:nvSpPr>
          <p:cNvPr id="3" name="Content Placeholder 2"/>
          <p:cNvSpPr>
            <a:spLocks noGrp="1"/>
          </p:cNvSpPr>
          <p:nvPr>
            <p:ph idx="1"/>
          </p:nvPr>
        </p:nvSpPr>
        <p:spPr/>
        <p:txBody>
          <a:bodyPr>
            <a:normAutofit/>
          </a:bodyPr>
          <a:lstStyle/>
          <a:p>
            <a:r>
              <a:rPr lang="en-US" dirty="0" smtClean="0"/>
              <a:t>It involves taking action – social action – doing things to influence someone somewhere.</a:t>
            </a:r>
            <a:endParaRPr lang="en-US" dirty="0"/>
          </a:p>
          <a:p>
            <a:r>
              <a:rPr lang="en-US" dirty="0" smtClean="0"/>
              <a:t>Action research is different from traditional research.  In much traditional research the researcher stands outside a field and observes.</a:t>
            </a:r>
          </a:p>
          <a:p>
            <a:r>
              <a:rPr lang="en-US" dirty="0" smtClean="0"/>
              <a:t>Action research is about improving knowledge about existing situations ‘in’ the situation.</a:t>
            </a:r>
          </a:p>
          <a:p>
            <a:r>
              <a:rPr lang="en-US" dirty="0" smtClean="0"/>
              <a:t>Action research is not </a:t>
            </a:r>
            <a:r>
              <a:rPr lang="en-US" dirty="0" err="1" smtClean="0"/>
              <a:t>generalisable</a:t>
            </a:r>
            <a:r>
              <a:rPr lang="en-US" dirty="0" smtClean="0"/>
              <a:t> but transferable.</a:t>
            </a:r>
            <a:endParaRPr lang="en-US" dirty="0"/>
          </a:p>
        </p:txBody>
      </p:sp>
    </p:spTree>
    <p:extLst>
      <p:ext uri="{BB962C8B-B14F-4D97-AF65-F5344CB8AC3E}">
        <p14:creationId xmlns:p14="http://schemas.microsoft.com/office/powerpoint/2010/main" val="3951611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Research/Action Research</a:t>
            </a:r>
            <a:endParaRPr lang="en-US" dirty="0"/>
          </a:p>
        </p:txBody>
      </p:sp>
      <p:sp>
        <p:nvSpPr>
          <p:cNvPr id="3" name="Content Placeholder 2"/>
          <p:cNvSpPr>
            <a:spLocks noGrp="1"/>
          </p:cNvSpPr>
          <p:nvPr>
            <p:ph idx="1"/>
          </p:nvPr>
        </p:nvSpPr>
        <p:spPr/>
        <p:txBody>
          <a:bodyPr/>
          <a:lstStyle/>
          <a:p>
            <a:r>
              <a:rPr lang="en-US" dirty="0" smtClean="0"/>
              <a:t>It is about action – to improve a situation.</a:t>
            </a:r>
          </a:p>
          <a:p>
            <a:r>
              <a:rPr lang="en-US" dirty="0" smtClean="0"/>
              <a:t>It is about research to generate theory FOR THE ACTION (the theory will change and develop as the situation changes)</a:t>
            </a:r>
          </a:p>
          <a:p>
            <a:r>
              <a:rPr lang="en-US" dirty="0" smtClean="0"/>
              <a:t>The researcher is IN the research.</a:t>
            </a:r>
          </a:p>
        </p:txBody>
      </p:sp>
    </p:spTree>
    <p:extLst>
      <p:ext uri="{BB962C8B-B14F-4D97-AF65-F5344CB8AC3E}">
        <p14:creationId xmlns:p14="http://schemas.microsoft.com/office/powerpoint/2010/main" val="34438017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100</TotalTime>
  <Words>870</Words>
  <Application>Microsoft Office PowerPoint</Application>
  <PresentationFormat>On-screen Show (4:3)</PresentationFormat>
  <Paragraphs>123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News Gothic MT</vt:lpstr>
      <vt:lpstr>Wingdings 2</vt:lpstr>
      <vt:lpstr>Breeze</vt:lpstr>
      <vt:lpstr>CLD Upskilling – The changing picture of CLD Welcome</vt:lpstr>
      <vt:lpstr>Action Research</vt:lpstr>
      <vt:lpstr>Purposes</vt:lpstr>
      <vt:lpstr>Definitions of Action Research</vt:lpstr>
      <vt:lpstr>Terminology</vt:lpstr>
      <vt:lpstr>Theory</vt:lpstr>
      <vt:lpstr>So, what is action research about?</vt:lpstr>
      <vt:lpstr>Also</vt:lpstr>
      <vt:lpstr>Traditional Research/Action Research</vt:lpstr>
      <vt:lpstr>The 3 Ps</vt:lpstr>
      <vt:lpstr>Participatory Action Research (PAR)</vt:lpstr>
      <vt:lpstr>WHY PAR?</vt:lpstr>
      <vt:lpstr>What does one do in action research?</vt:lpstr>
      <vt:lpstr>Reflection and Reflexivity</vt:lpstr>
      <vt:lpstr>questions</vt:lpstr>
      <vt:lpstr>RESPECT – 4 projects</vt:lpstr>
      <vt:lpstr>Methodology</vt:lpstr>
      <vt:lpstr>Empowerment – what is it?</vt:lpstr>
      <vt:lpstr>Was it empowering?</vt:lpstr>
      <vt:lpstr>Was it empowering?</vt:lpstr>
      <vt:lpstr>Principles of Participatory Action Research</vt:lpstr>
      <vt:lpstr>Why do Action Research?</vt:lpstr>
      <vt:lpstr>References</vt:lpstr>
      <vt:lpstr>Programme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Research</dc:title>
  <dc:creator>Karen McArdle</dc:creator>
  <cp:lastModifiedBy>sue holland-smith</cp:lastModifiedBy>
  <cp:revision>18</cp:revision>
  <cp:lastPrinted>2015-05-10T08:08:26Z</cp:lastPrinted>
  <dcterms:created xsi:type="dcterms:W3CDTF">2014-09-29T07:32:08Z</dcterms:created>
  <dcterms:modified xsi:type="dcterms:W3CDTF">2016-09-19T09:50:26Z</dcterms:modified>
</cp:coreProperties>
</file>