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handoutMasterIdLst>
    <p:handoutMasterId r:id="rId42"/>
  </p:handoutMasterIdLst>
  <p:sldIdLst>
    <p:sldId id="325" r:id="rId5"/>
    <p:sldId id="264" r:id="rId6"/>
    <p:sldId id="328" r:id="rId7"/>
    <p:sldId id="343" r:id="rId8"/>
    <p:sldId id="340" r:id="rId9"/>
    <p:sldId id="350" r:id="rId10"/>
    <p:sldId id="351" r:id="rId11"/>
    <p:sldId id="352" r:id="rId12"/>
    <p:sldId id="342" r:id="rId13"/>
    <p:sldId id="347" r:id="rId14"/>
    <p:sldId id="348" r:id="rId15"/>
    <p:sldId id="349" r:id="rId16"/>
    <p:sldId id="360" r:id="rId17"/>
    <p:sldId id="371" r:id="rId18"/>
    <p:sldId id="367" r:id="rId19"/>
    <p:sldId id="368" r:id="rId20"/>
    <p:sldId id="334" r:id="rId21"/>
    <p:sldId id="339" r:id="rId22"/>
    <p:sldId id="336" r:id="rId23"/>
    <p:sldId id="335" r:id="rId24"/>
    <p:sldId id="363" r:id="rId25"/>
    <p:sldId id="361" r:id="rId26"/>
    <p:sldId id="364" r:id="rId27"/>
    <p:sldId id="369" r:id="rId28"/>
    <p:sldId id="344" r:id="rId29"/>
    <p:sldId id="353" r:id="rId30"/>
    <p:sldId id="370" r:id="rId31"/>
    <p:sldId id="358" r:id="rId32"/>
    <p:sldId id="373" r:id="rId33"/>
    <p:sldId id="374" r:id="rId34"/>
    <p:sldId id="375" r:id="rId35"/>
    <p:sldId id="376" r:id="rId36"/>
    <p:sldId id="377" r:id="rId37"/>
    <p:sldId id="346" r:id="rId38"/>
    <p:sldId id="354" r:id="rId39"/>
    <p:sldId id="366"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66FF33"/>
    <a:srgbClr val="00D00A"/>
    <a:srgbClr val="FA005F"/>
    <a:srgbClr val="5A5A5A"/>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2" autoAdjust="0"/>
    <p:restoredTop sz="66607" autoAdjust="0"/>
  </p:normalViewPr>
  <p:slideViewPr>
    <p:cSldViewPr snapToGrid="0">
      <p:cViewPr>
        <p:scale>
          <a:sx n="72" d="100"/>
          <a:sy n="72" d="100"/>
        </p:scale>
        <p:origin x="-48" y="7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12"/>
    </p:cViewPr>
  </p:sorterViewPr>
  <p:notesViewPr>
    <p:cSldViewPr snapToGrid="0">
      <p:cViewPr varScale="1">
        <p:scale>
          <a:sx n="76" d="100"/>
          <a:sy n="76" d="100"/>
        </p:scale>
        <p:origin x="-2166"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17/08/2016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307646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This question is partly about perspective. Psychologists have shown that we are often very poor at predicting our own </a:t>
            </a:r>
            <a:r>
              <a:rPr lang="en-US" dirty="0" err="1" smtClean="0">
                <a:ea typeface="ＭＳ Ｐゴシック" pitchFamily="34" charset="-128"/>
              </a:rPr>
              <a:t>behaviour</a:t>
            </a:r>
            <a:r>
              <a:rPr lang="en-US" dirty="0" smtClean="0">
                <a:ea typeface="ＭＳ Ｐゴシック" pitchFamily="34" charset="-128"/>
              </a:rPr>
              <a:t> and seeing our impact.  So important to not just assume or go on ‘gut instinct’ but also take into account other perspectives which evaluative evidence can give.  </a:t>
            </a:r>
          </a:p>
          <a:p>
            <a:endParaRPr lang="en-US" dirty="0" smtClean="0">
              <a:ea typeface="ＭＳ Ｐゴシック" pitchFamily="34" charset="-128"/>
            </a:endParaRPr>
          </a:p>
          <a:p>
            <a:r>
              <a:rPr lang="en-US" dirty="0" smtClean="0">
                <a:ea typeface="ＭＳ Ｐゴシック" pitchFamily="34" charset="-128"/>
              </a:rPr>
              <a:t>If there are any associate assessors or peer reviewers in the group could be worth asking them to share any examples they have of where a team were not fully aware of their impact – for example on the Autumn 2015 Creative Place reviews one of the common themes was the cultural workers not being clear about the, often significant, health and wellbeing impact of their work.   </a:t>
            </a:r>
          </a:p>
          <a:p>
            <a:endParaRPr lang="en-US" dirty="0" smtClean="0">
              <a:ea typeface="ＭＳ Ｐゴシック" pitchFamily="34" charset="-128"/>
            </a:endParaRPr>
          </a:p>
          <a:p>
            <a:endParaRPr 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1127352" indent="-433597" eaLnBrk="0" hangingPunct="0">
              <a:defRPr>
                <a:solidFill>
                  <a:schemeClr val="tx1"/>
                </a:solidFill>
                <a:latin typeface="Arial" charset="0"/>
                <a:ea typeface="ＭＳ Ｐゴシック" pitchFamily="34" charset="-128"/>
              </a:defRPr>
            </a:lvl2pPr>
            <a:lvl3pPr marL="1734388" indent="-346878" eaLnBrk="0" hangingPunct="0">
              <a:defRPr>
                <a:solidFill>
                  <a:schemeClr val="tx1"/>
                </a:solidFill>
                <a:latin typeface="Arial" charset="0"/>
                <a:ea typeface="ＭＳ Ｐゴシック" pitchFamily="34" charset="-128"/>
              </a:defRPr>
            </a:lvl3pPr>
            <a:lvl4pPr marL="2428143" indent="-346878" eaLnBrk="0" hangingPunct="0">
              <a:defRPr>
                <a:solidFill>
                  <a:schemeClr val="tx1"/>
                </a:solidFill>
                <a:latin typeface="Arial" charset="0"/>
                <a:ea typeface="ＭＳ Ｐゴシック" pitchFamily="34" charset="-128"/>
              </a:defRPr>
            </a:lvl4pPr>
            <a:lvl5pPr marL="3121899" indent="-346878" eaLnBrk="0" hangingPunct="0">
              <a:defRPr>
                <a:solidFill>
                  <a:schemeClr val="tx1"/>
                </a:solidFill>
                <a:latin typeface="Arial" charset="0"/>
                <a:ea typeface="ＭＳ Ｐゴシック" pitchFamily="34" charset="-128"/>
              </a:defRPr>
            </a:lvl5pPr>
            <a:lvl6pPr marL="3815654" indent="-346878" eaLnBrk="0" fontAlgn="base" hangingPunct="0">
              <a:spcBef>
                <a:spcPct val="0"/>
              </a:spcBef>
              <a:spcAft>
                <a:spcPct val="0"/>
              </a:spcAft>
              <a:defRPr>
                <a:solidFill>
                  <a:schemeClr val="tx1"/>
                </a:solidFill>
                <a:latin typeface="Arial" charset="0"/>
                <a:ea typeface="ＭＳ Ｐゴシック" pitchFamily="34" charset="-128"/>
              </a:defRPr>
            </a:lvl6pPr>
            <a:lvl7pPr marL="4509409" indent="-346878" eaLnBrk="0" fontAlgn="base" hangingPunct="0">
              <a:spcBef>
                <a:spcPct val="0"/>
              </a:spcBef>
              <a:spcAft>
                <a:spcPct val="0"/>
              </a:spcAft>
              <a:defRPr>
                <a:solidFill>
                  <a:schemeClr val="tx1"/>
                </a:solidFill>
                <a:latin typeface="Arial" charset="0"/>
                <a:ea typeface="ＭＳ Ｐゴシック" pitchFamily="34" charset="-128"/>
              </a:defRPr>
            </a:lvl7pPr>
            <a:lvl8pPr marL="5203165" indent="-346878" eaLnBrk="0" fontAlgn="base" hangingPunct="0">
              <a:spcBef>
                <a:spcPct val="0"/>
              </a:spcBef>
              <a:spcAft>
                <a:spcPct val="0"/>
              </a:spcAft>
              <a:defRPr>
                <a:solidFill>
                  <a:schemeClr val="tx1"/>
                </a:solidFill>
                <a:latin typeface="Arial" charset="0"/>
                <a:ea typeface="ＭＳ Ｐゴシック" pitchFamily="34" charset="-128"/>
              </a:defRPr>
            </a:lvl8pPr>
            <a:lvl9pPr marL="5896920" indent="-34687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BF65A41-16A5-479D-8207-15FE7FC40324}" type="slidenum">
              <a:rPr lang="en-GB" smtClean="0"/>
              <a:pPr eaLnBrk="1" hangingPunct="1"/>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This is about learning from great practice and also sharing your good practice. </a:t>
            </a:r>
          </a:p>
          <a:p>
            <a:r>
              <a:rPr lang="en-US" dirty="0" smtClean="0">
                <a:ea typeface="ＭＳ Ｐゴシック" pitchFamily="34" charset="-128"/>
              </a:rPr>
              <a:t>Taking account of what research tells us. </a:t>
            </a:r>
          </a:p>
          <a:p>
            <a:endParaRPr lang="en-US" dirty="0" smtClean="0">
              <a:ea typeface="ＭＳ Ｐゴシック" pitchFamily="34" charset="-128"/>
            </a:endParaRPr>
          </a:p>
          <a:p>
            <a:r>
              <a:rPr lang="en-US" dirty="0" smtClean="0">
                <a:ea typeface="ＭＳ Ｐゴシック" pitchFamily="34" charset="-128"/>
              </a:rPr>
              <a:t>If time allows you can ask participants to consider where they get there information on what best practice there is in there field and indeed interesting and innovative practice. </a:t>
            </a: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1127352" indent="-433597" eaLnBrk="0" hangingPunct="0">
              <a:defRPr>
                <a:solidFill>
                  <a:schemeClr val="tx1"/>
                </a:solidFill>
                <a:latin typeface="Arial" charset="0"/>
                <a:ea typeface="ＭＳ Ｐゴシック" pitchFamily="34" charset="-128"/>
              </a:defRPr>
            </a:lvl2pPr>
            <a:lvl3pPr marL="1734388" indent="-346878" eaLnBrk="0" hangingPunct="0">
              <a:defRPr>
                <a:solidFill>
                  <a:schemeClr val="tx1"/>
                </a:solidFill>
                <a:latin typeface="Arial" charset="0"/>
                <a:ea typeface="ＭＳ Ｐゴシック" pitchFamily="34" charset="-128"/>
              </a:defRPr>
            </a:lvl3pPr>
            <a:lvl4pPr marL="2428143" indent="-346878" eaLnBrk="0" hangingPunct="0">
              <a:defRPr>
                <a:solidFill>
                  <a:schemeClr val="tx1"/>
                </a:solidFill>
                <a:latin typeface="Arial" charset="0"/>
                <a:ea typeface="ＭＳ Ｐゴシック" pitchFamily="34" charset="-128"/>
              </a:defRPr>
            </a:lvl4pPr>
            <a:lvl5pPr marL="3121899" indent="-346878" eaLnBrk="0" hangingPunct="0">
              <a:defRPr>
                <a:solidFill>
                  <a:schemeClr val="tx1"/>
                </a:solidFill>
                <a:latin typeface="Arial" charset="0"/>
                <a:ea typeface="ＭＳ Ｐゴシック" pitchFamily="34" charset="-128"/>
              </a:defRPr>
            </a:lvl5pPr>
            <a:lvl6pPr marL="3815654" indent="-346878" eaLnBrk="0" fontAlgn="base" hangingPunct="0">
              <a:spcBef>
                <a:spcPct val="0"/>
              </a:spcBef>
              <a:spcAft>
                <a:spcPct val="0"/>
              </a:spcAft>
              <a:defRPr>
                <a:solidFill>
                  <a:schemeClr val="tx1"/>
                </a:solidFill>
                <a:latin typeface="Arial" charset="0"/>
                <a:ea typeface="ＭＳ Ｐゴシック" pitchFamily="34" charset="-128"/>
              </a:defRPr>
            </a:lvl6pPr>
            <a:lvl7pPr marL="4509409" indent="-346878" eaLnBrk="0" fontAlgn="base" hangingPunct="0">
              <a:spcBef>
                <a:spcPct val="0"/>
              </a:spcBef>
              <a:spcAft>
                <a:spcPct val="0"/>
              </a:spcAft>
              <a:defRPr>
                <a:solidFill>
                  <a:schemeClr val="tx1"/>
                </a:solidFill>
                <a:latin typeface="Arial" charset="0"/>
                <a:ea typeface="ＭＳ Ｐゴシック" pitchFamily="34" charset="-128"/>
              </a:defRPr>
            </a:lvl7pPr>
            <a:lvl8pPr marL="5203165" indent="-346878" eaLnBrk="0" fontAlgn="base" hangingPunct="0">
              <a:spcBef>
                <a:spcPct val="0"/>
              </a:spcBef>
              <a:spcAft>
                <a:spcPct val="0"/>
              </a:spcAft>
              <a:defRPr>
                <a:solidFill>
                  <a:schemeClr val="tx1"/>
                </a:solidFill>
                <a:latin typeface="Arial" charset="0"/>
                <a:ea typeface="ＭＳ Ｐゴシック" pitchFamily="34" charset="-128"/>
              </a:defRPr>
            </a:lvl8pPr>
            <a:lvl9pPr marL="5896920" indent="-34687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C52F20A-6AF1-49B6-8AD9-02834BCBFB37}" type="slidenum">
              <a:rPr lang="en-GB" smtClean="0"/>
              <a:pPr eaLnBrk="1" hangingPunct="1"/>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This is partly about managing foreseeable change – whether that changes within an organisation or partnership or , often more importantly to clients, changes coming from outside. Recent foreseeable changes included welfare reform,  the Scottish Attainment Challenge and changes to populations – such as increasingly elderly age profiles and immigration.   Coming ones may (depending on the area of CLD participants work in)   include the Community Empowerment Act, the ever increasing reliance on digital communication, increase in foundation apprenticeships, areas in the </a:t>
            </a:r>
            <a:r>
              <a:rPr lang="en-US" dirty="0" err="1" smtClean="0">
                <a:ea typeface="ＭＳ Ｐゴシック" pitchFamily="34" charset="-128"/>
              </a:rPr>
              <a:t>SNP</a:t>
            </a:r>
            <a:r>
              <a:rPr lang="en-US" dirty="0" smtClean="0">
                <a:ea typeface="ＭＳ Ｐゴシック" pitchFamily="34" charset="-128"/>
              </a:rPr>
              <a:t> manifesto and even possibly </a:t>
            </a:r>
            <a:r>
              <a:rPr lang="en-US" dirty="0" err="1" smtClean="0">
                <a:ea typeface="ＭＳ Ｐゴシック" pitchFamily="34" charset="-128"/>
              </a:rPr>
              <a:t>brexit</a:t>
            </a:r>
            <a:r>
              <a:rPr lang="en-US" dirty="0" smtClean="0">
                <a:ea typeface="ＭＳ Ｐゴシック" pitchFamily="34" charset="-128"/>
              </a:rPr>
              <a:t>.  </a:t>
            </a:r>
          </a:p>
          <a:p>
            <a:endParaRPr lang="en-US" dirty="0" smtClean="0">
              <a:ea typeface="ＭＳ Ｐゴシック" pitchFamily="34" charset="-128"/>
            </a:endParaRPr>
          </a:p>
          <a:p>
            <a:r>
              <a:rPr lang="en-US" dirty="0" smtClean="0">
                <a:ea typeface="ＭＳ Ｐゴシック" pitchFamily="34" charset="-128"/>
              </a:rPr>
              <a:t>It also relates to creativity – looking at new ways to address issues and best meet the needs of the people you work with.   But also managing teams and partnerships to cope with and adjust to change. </a:t>
            </a: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1127352" indent="-433597" eaLnBrk="0" hangingPunct="0">
              <a:defRPr>
                <a:solidFill>
                  <a:schemeClr val="tx1"/>
                </a:solidFill>
                <a:latin typeface="Arial" charset="0"/>
                <a:ea typeface="ＭＳ Ｐゴシック" pitchFamily="34" charset="-128"/>
              </a:defRPr>
            </a:lvl2pPr>
            <a:lvl3pPr marL="1734388" indent="-346878" eaLnBrk="0" hangingPunct="0">
              <a:defRPr>
                <a:solidFill>
                  <a:schemeClr val="tx1"/>
                </a:solidFill>
                <a:latin typeface="Arial" charset="0"/>
                <a:ea typeface="ＭＳ Ｐゴシック" pitchFamily="34" charset="-128"/>
              </a:defRPr>
            </a:lvl3pPr>
            <a:lvl4pPr marL="2428143" indent="-346878" eaLnBrk="0" hangingPunct="0">
              <a:defRPr>
                <a:solidFill>
                  <a:schemeClr val="tx1"/>
                </a:solidFill>
                <a:latin typeface="Arial" charset="0"/>
                <a:ea typeface="ＭＳ Ｐゴシック" pitchFamily="34" charset="-128"/>
              </a:defRPr>
            </a:lvl4pPr>
            <a:lvl5pPr marL="3121899" indent="-346878" eaLnBrk="0" hangingPunct="0">
              <a:defRPr>
                <a:solidFill>
                  <a:schemeClr val="tx1"/>
                </a:solidFill>
                <a:latin typeface="Arial" charset="0"/>
                <a:ea typeface="ＭＳ Ｐゴシック" pitchFamily="34" charset="-128"/>
              </a:defRPr>
            </a:lvl5pPr>
            <a:lvl6pPr marL="3815654" indent="-346878" eaLnBrk="0" fontAlgn="base" hangingPunct="0">
              <a:spcBef>
                <a:spcPct val="0"/>
              </a:spcBef>
              <a:spcAft>
                <a:spcPct val="0"/>
              </a:spcAft>
              <a:defRPr>
                <a:solidFill>
                  <a:schemeClr val="tx1"/>
                </a:solidFill>
                <a:latin typeface="Arial" charset="0"/>
                <a:ea typeface="ＭＳ Ｐゴシック" pitchFamily="34" charset="-128"/>
              </a:defRPr>
            </a:lvl6pPr>
            <a:lvl7pPr marL="4509409" indent="-346878" eaLnBrk="0" fontAlgn="base" hangingPunct="0">
              <a:spcBef>
                <a:spcPct val="0"/>
              </a:spcBef>
              <a:spcAft>
                <a:spcPct val="0"/>
              </a:spcAft>
              <a:defRPr>
                <a:solidFill>
                  <a:schemeClr val="tx1"/>
                </a:solidFill>
                <a:latin typeface="Arial" charset="0"/>
                <a:ea typeface="ＭＳ Ｐゴシック" pitchFamily="34" charset="-128"/>
              </a:defRPr>
            </a:lvl7pPr>
            <a:lvl8pPr marL="5203165" indent="-346878" eaLnBrk="0" fontAlgn="base" hangingPunct="0">
              <a:spcBef>
                <a:spcPct val="0"/>
              </a:spcBef>
              <a:spcAft>
                <a:spcPct val="0"/>
              </a:spcAft>
              <a:defRPr>
                <a:solidFill>
                  <a:schemeClr val="tx1"/>
                </a:solidFill>
                <a:latin typeface="Arial" charset="0"/>
                <a:ea typeface="ＭＳ Ｐゴシック" pitchFamily="34" charset="-128"/>
              </a:defRPr>
            </a:lvl8pPr>
            <a:lvl9pPr marL="5896920" indent="-34687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AC4302A-84A2-458C-A853-90F56409C633}" type="slidenum">
              <a:rPr lang="en-GB" smtClean="0"/>
              <a:pPr eaLnBrk="1" hangingPunct="1"/>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group how they currently self-evaluate? </a:t>
            </a:r>
          </a:p>
          <a:p>
            <a:r>
              <a:rPr lang="en-GB" dirty="0" smtClean="0"/>
              <a:t>Prompt questions could include:  Do they look inwards, outwards, forwards? What tools help? How well do they use the information they gather? How have they used previous frameworks?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4250544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section gives information on the recently published How Good Is the Learning and Development in Our Community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Explain we will have a closer look at the other frameworks later – if possible it will be helpful to have copies of at least some of the other frameworks available for participants to look at later in the workshop.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681E1DE-DC36-486E-B373-3D56020EB1B3}" type="slidenum">
              <a:rPr lang="en-GB" altLang="en-US">
                <a:latin typeface="Calibri" pitchFamily="34" charset="0"/>
              </a:rPr>
              <a:pPr/>
              <a:t>17</a:t>
            </a:fld>
            <a:endParaRPr lang="en-GB"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increasing focus on equity relates to closing the gap and new develops in Scottish Education including the Scottish Attainment Challenge. </a:t>
            </a:r>
          </a:p>
          <a:p>
            <a:pPr eaLnBrk="1" hangingPunct="1">
              <a:spcBef>
                <a:spcPct val="0"/>
              </a:spcBef>
            </a:pPr>
            <a:endParaRPr lang="en-GB" altLang="en-US" dirty="0" smtClean="0"/>
          </a:p>
          <a:p>
            <a:pPr eaLnBrk="1" hangingPunct="1">
              <a:spcBef>
                <a:spcPct val="0"/>
              </a:spcBef>
            </a:pPr>
            <a:r>
              <a:rPr lang="en-GB" altLang="en-US" dirty="0" smtClean="0"/>
              <a:t>Feedback from the other new frameworks is the challenge questions are very helpful and often provide a way into using the document for those both familiar with and new to self-evaluation. </a:t>
            </a:r>
          </a:p>
          <a:p>
            <a:pPr eaLnBrk="1" hangingPunct="1">
              <a:spcBef>
                <a:spcPct val="0"/>
              </a:spcBef>
            </a:pPr>
            <a:endParaRPr lang="en-GB" altLang="en-US" dirty="0" smtClean="0"/>
          </a:p>
          <a:p>
            <a:pPr eaLnBrk="1" hangingPunct="1">
              <a:spcBef>
                <a:spcPct val="0"/>
              </a:spcBef>
            </a:pPr>
            <a:r>
              <a:rPr lang="en-GB" altLang="en-US" dirty="0" smtClean="0"/>
              <a:t>Education Scotland staff still get asked ‘which are the key QIs you will use for inspection’.  As yet no decision has been made and indeed different QIs will be used in different inspection and review models.  Over time CLD practitioners should get familiar will </a:t>
            </a:r>
            <a:r>
              <a:rPr lang="en-GB" altLang="en-US" b="1" dirty="0" smtClean="0"/>
              <a:t>all</a:t>
            </a:r>
            <a:r>
              <a:rPr lang="en-GB" altLang="en-US" dirty="0" smtClean="0"/>
              <a:t> the QIs and by doing get more confident to use them as appropriate to support their self-evaluation.   The reduced number makes this much easier.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681E1DE-DC36-486E-B373-3D56020EB1B3}" type="slidenum">
              <a:rPr lang="en-GB" altLang="en-US">
                <a:latin typeface="Calibri" pitchFamily="34" charset="0"/>
              </a:rPr>
              <a:pPr/>
              <a:t>18</a:t>
            </a:fld>
            <a:endParaRPr lang="en-GB"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B45C1B8-20D3-45D7-ACE8-9E6A1FD00E13}" type="slidenum">
              <a:rPr lang="en-GB" altLang="en-US">
                <a:latin typeface="Calibri" pitchFamily="34" charset="0"/>
              </a:rPr>
              <a:pPr/>
              <a:t>19</a:t>
            </a:fld>
            <a:endParaRPr lang="en-GB"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0C8AEDE-F854-4A17-9EC3-758D496F5E2E}" type="slidenum">
              <a:rPr lang="en-GB" altLang="en-US">
                <a:latin typeface="Calibri" pitchFamily="34" charset="0"/>
              </a:rPr>
              <a:pPr/>
              <a:t>20</a:t>
            </a:fld>
            <a:endParaRPr lang="en-GB"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participants to work individually initially then share in small groups of two or three. </a:t>
            </a:r>
          </a:p>
          <a:p>
            <a:r>
              <a:rPr lang="en-GB" dirty="0" smtClean="0"/>
              <a:t>Ask for brief feedback after the exercise</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4095042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opportunity for the group to become more familiar with the framework.  If there is time you can ask group to look through a 2</a:t>
            </a:r>
            <a:r>
              <a:rPr lang="en-GB" baseline="30000" dirty="0" smtClean="0"/>
              <a:t>nd</a:t>
            </a:r>
            <a:r>
              <a:rPr lang="en-GB" dirty="0" smtClean="0"/>
              <a:t> QI.  </a:t>
            </a:r>
          </a:p>
          <a:p>
            <a:r>
              <a:rPr lang="en-GB" dirty="0" smtClean="0"/>
              <a:t>Ask participants to really think how they could use it in practical terms – how, who, when, how often </a:t>
            </a:r>
            <a:r>
              <a:rPr lang="en-GB" dirty="0" err="1" smtClean="0"/>
              <a:t>etc</a:t>
            </a:r>
            <a:r>
              <a:rPr lang="en-GB" dirty="0" smtClean="0"/>
              <a:t>? </a:t>
            </a:r>
          </a:p>
          <a:p>
            <a:endParaRPr lang="en-GB" dirty="0" smtClean="0"/>
          </a:p>
          <a:p>
            <a:r>
              <a:rPr lang="en-GB" dirty="0" smtClean="0"/>
              <a:t>This is the main exercise in terms of giving participants time to explore in depth one or two of the QIs.  </a:t>
            </a:r>
          </a:p>
          <a:p>
            <a:endParaRPr lang="en-GB" dirty="0" smtClean="0"/>
          </a:p>
          <a:p>
            <a:r>
              <a:rPr lang="en-GB" dirty="0" smtClean="0"/>
              <a:t>Ensure you leave about 45-60 </a:t>
            </a:r>
            <a:r>
              <a:rPr lang="en-GB" dirty="0" err="1" smtClean="0"/>
              <a:t>mins</a:t>
            </a:r>
            <a:r>
              <a:rPr lang="en-GB" dirty="0" smtClean="0"/>
              <a:t> at the end of this to go through the final two sections of the workshop – using other frameworks and the new inspection model.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63541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Recent other frameworks:</a:t>
            </a:r>
          </a:p>
          <a:p>
            <a:endParaRPr lang="en-GB" dirty="0" smtClean="0"/>
          </a:p>
          <a:p>
            <a:r>
              <a:rPr lang="en-GB" dirty="0" smtClean="0"/>
              <a:t>How good is our third sector organisations? 	Published by Ed Scot June 2015</a:t>
            </a:r>
          </a:p>
          <a:p>
            <a:r>
              <a:rPr lang="en-GB" dirty="0" smtClean="0"/>
              <a:t>How good is our school? 4			Published by Ed Scot Sept 2015</a:t>
            </a:r>
          </a:p>
          <a:p>
            <a:r>
              <a:rPr lang="en-GB" dirty="0" smtClean="0"/>
              <a:t>How good is our public library service? 		Published Autumn 2015 </a:t>
            </a:r>
          </a:p>
          <a:p>
            <a:r>
              <a:rPr lang="en-GB" dirty="0" smtClean="0"/>
              <a:t>Place Standards, How good is our place?		Published by Scottish Government and </a:t>
            </a:r>
            <a:r>
              <a:rPr lang="en-GB" smtClean="0"/>
              <a:t>the NHS Dec 2015</a:t>
            </a:r>
            <a:endParaRPr lang="en-GB" dirty="0" smtClean="0"/>
          </a:p>
          <a:p>
            <a:r>
              <a:rPr lang="en-GB" dirty="0" smtClean="0"/>
              <a:t>How good is our early learning and childcare?	Published by Ed Scot Spring 2016</a:t>
            </a:r>
          </a:p>
          <a:p>
            <a:endParaRPr lang="en-GB" dirty="0" smtClean="0"/>
          </a:p>
          <a:p>
            <a:r>
              <a:rPr lang="en-GB" dirty="0" smtClean="0"/>
              <a:t>How good is our culture and sport?  - Currently being written, will be published by VOCAL and Education Scotland summer 2016.</a:t>
            </a:r>
          </a:p>
          <a:p>
            <a:endParaRPr lang="en-GB" dirty="0" smtClean="0"/>
          </a:p>
          <a:p>
            <a:r>
              <a:rPr lang="en-GB" dirty="0" smtClean="0"/>
              <a:t>Various versions of How good is our council? written by local councils exist, for example  Aberdeenshire currently creating a version of </a:t>
            </a:r>
            <a:r>
              <a:rPr lang="en-GB" dirty="0" err="1" smtClean="0"/>
              <a:t>HGIOC?2</a:t>
            </a:r>
            <a:r>
              <a:rPr lang="en-GB" dirty="0" smtClean="0"/>
              <a:t> </a:t>
            </a:r>
          </a:p>
          <a:p>
            <a:endParaRPr lang="en-GB" dirty="0" smtClean="0"/>
          </a:p>
          <a:p>
            <a:r>
              <a:rPr lang="en-GB" i="1" dirty="0" err="1" smtClean="0"/>
              <a:t>QMIE</a:t>
            </a:r>
            <a:r>
              <a:rPr lang="en-GB" i="1" dirty="0" smtClean="0"/>
              <a:t> – Quality Management in Education is currently being looked at by HMIE in terms of a refresh</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9747">
              <a:defRPr/>
            </a:pPr>
            <a:r>
              <a:rPr lang="en-US" dirty="0" smtClean="0"/>
              <a:t>These are the Quality Indicators in </a:t>
            </a:r>
            <a:r>
              <a:rPr lang="en-US" dirty="0" err="1" smtClean="0"/>
              <a:t>HGIOS4</a:t>
            </a:r>
            <a:r>
              <a:rPr lang="en-US" dirty="0" smtClean="0"/>
              <a:t>.  As with HGILDOC is has a smaller number of  QIs than previous versions.  </a:t>
            </a:r>
          </a:p>
          <a:p>
            <a:pPr defTabSz="629747">
              <a:defRPr/>
            </a:pPr>
            <a:endParaRPr lang="en-US" dirty="0" smtClean="0"/>
          </a:p>
          <a:p>
            <a:pPr defTabSz="629747">
              <a:defRPr/>
            </a:pPr>
            <a:r>
              <a:rPr lang="en-US" dirty="0" smtClean="0"/>
              <a:t>Any CLD practitioner who works with schools, parents, children or young people should take a look.  Start with QI 2.7 Partnerships but  there are several other indicators that will also be of interest including; 2.2 curriculum, 2.4 </a:t>
            </a:r>
            <a:r>
              <a:rPr lang="en-US" dirty="0" err="1" smtClean="0"/>
              <a:t>personalised</a:t>
            </a:r>
            <a:r>
              <a:rPr lang="en-US" dirty="0" smtClean="0"/>
              <a:t> support, 2.5 family learning, 2.6 transitions, and all three outcome focused ones (green). </a:t>
            </a:r>
          </a:p>
          <a:p>
            <a:pPr defTabSz="629747">
              <a:defRPr/>
            </a:pPr>
            <a:endParaRPr lang="en-US" dirty="0" smtClean="0"/>
          </a:p>
          <a:p>
            <a:pPr defTabSz="629747">
              <a:defRPr/>
            </a:pPr>
            <a:endParaRPr lang="en-US" dirty="0" smtClean="0"/>
          </a:p>
          <a:p>
            <a:pPr defTabSz="629747">
              <a:defRPr/>
            </a:pPr>
            <a:endParaRPr lang="en-US" dirty="0" smtClean="0"/>
          </a:p>
          <a:p>
            <a:pPr defTabSz="629747">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the bespoke framework HMI used to review development trusts Jan-Mar 2016.  It asks three main questions and pulls in elements from quality indicators in the Place Standards, HGILDOC and how good is our third sector organisation to guide the team in collecting and analysing evidence to answer these three questions.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aseline="0" dirty="0" smtClean="0"/>
              <a:t>Ask participants to get into small groups (ideally 3-6 ) and imagine they are one of these groups.  They then want to consider how they would use HGILDOC (and any of the other frameworks) to guide them in answering the question. </a:t>
            </a:r>
          </a:p>
          <a:p>
            <a:endParaRPr lang="en-GB" baseline="0" dirty="0" smtClean="0"/>
          </a:p>
          <a:p>
            <a:pPr rtl="0" eaLnBrk="1" fontAlgn="t" latinLnBrk="0" hangingPunct="1"/>
            <a:r>
              <a:rPr lang="en-GB" sz="1200" b="0" i="0" u="none" strike="noStrike" kern="1200" dirty="0" smtClean="0">
                <a:solidFill>
                  <a:schemeClr val="tx1"/>
                </a:solidFill>
                <a:effectLst/>
                <a:latin typeface="+mn-lt"/>
                <a:ea typeface="+mn-ea"/>
                <a:cs typeface="+mn-cs"/>
              </a:rPr>
              <a:t>so for example, those that imagine they are  an Equalities working group trying to answer How well embedded is equity &amp; equality across our work? Will definitely want to look at QI 5.2  But which particular themes and challenge questions?  Do they need to look at including elements from other QIs too? </a:t>
            </a:r>
          </a:p>
          <a:p>
            <a:pPr rtl="0" eaLnBrk="1" fontAlgn="t" latinLnBrk="0" hangingPunct="1"/>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0" i="0" u="none" strike="noStrike" kern="1200" dirty="0" smtClean="0">
                <a:solidFill>
                  <a:schemeClr val="tx1"/>
                </a:solidFill>
                <a:effectLst/>
                <a:latin typeface="+mn-lt"/>
                <a:ea typeface="+mn-ea"/>
                <a:cs typeface="+mn-cs"/>
              </a:rPr>
              <a:t>Ask each group to briefly feedback on how easy, or otherwise, they found deciding what parts of HGILDOC they would use.  </a:t>
            </a:r>
          </a:p>
          <a:p>
            <a:pPr rtl="0" eaLnBrk="1" fontAlgn="t" latinLnBrk="0" hangingPunct="1"/>
            <a:endParaRPr lang="en-GB" sz="1200" b="0" i="0" u="none" strike="noStrike" kern="1200" dirty="0" smtClean="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If there is time you can ask groups to try a second scenario – you can also make up other scenarios that match the participants remits.  You may also want to have copies of relevant QIs from other frameworks available to them. For example if you have many practitioners working in supporting young people’s move from school into positive destinations have copies of the transitions and increasing creativity and employment QIs available to them from </a:t>
            </a:r>
            <a:r>
              <a:rPr lang="en-GB" sz="1200" b="0" i="0" u="none" strike="noStrike" kern="1200" dirty="0" err="1" smtClean="0">
                <a:solidFill>
                  <a:schemeClr val="tx1"/>
                </a:solidFill>
                <a:effectLst/>
                <a:latin typeface="+mn-lt"/>
                <a:ea typeface="+mn-ea"/>
                <a:cs typeface="+mn-cs"/>
              </a:rPr>
              <a:t>HGIOS4</a:t>
            </a:r>
            <a:r>
              <a:rPr lang="en-GB" sz="1200" b="0" i="0" u="none" strike="noStrike" kern="1200" dirty="0" smtClean="0">
                <a:solidFill>
                  <a:schemeClr val="tx1"/>
                </a:solidFill>
                <a:effectLst/>
                <a:latin typeface="+mn-lt"/>
                <a:ea typeface="+mn-ea"/>
                <a:cs typeface="+mn-cs"/>
              </a:rPr>
              <a:t>? In previous workshops those CLD practitioners who work closely with schools have come together in a small group to explore using HGILDOC and </a:t>
            </a:r>
            <a:r>
              <a:rPr lang="en-GB" sz="1200" b="0" i="0" u="none" strike="noStrike" kern="1200" dirty="0" err="1" smtClean="0">
                <a:solidFill>
                  <a:schemeClr val="tx1"/>
                </a:solidFill>
                <a:effectLst/>
                <a:latin typeface="+mn-lt"/>
                <a:ea typeface="+mn-ea"/>
                <a:cs typeface="+mn-cs"/>
              </a:rPr>
              <a:t>HGIOS4</a:t>
            </a:r>
            <a:endParaRPr lang="en-GB" sz="1200" b="0" i="0" u="none" strike="noStrike" kern="1200" dirty="0" smtClean="0">
              <a:solidFill>
                <a:schemeClr val="tx1"/>
              </a:solidFill>
              <a:effectLst/>
              <a:latin typeface="+mn-lt"/>
              <a:ea typeface="+mn-ea"/>
              <a:cs typeface="+mn-cs"/>
            </a:endParaRPr>
          </a:p>
          <a:p>
            <a:pPr rtl="0" eaLnBrk="1" fontAlgn="t" latinLnBrk="0" hangingPunct="1"/>
            <a:endParaRPr lang="en-GB" sz="1200" b="0" i="0" u="none" strike="noStrike" kern="1200" dirty="0" smtClean="0">
              <a:solidFill>
                <a:schemeClr val="tx1"/>
              </a:solidFill>
              <a:effectLst/>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28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smtClean="0"/>
              <a:t>If the session is a facilitators one – add in time allowed to discuss how folk will use the slides and exercises</a:t>
            </a:r>
            <a:r>
              <a:rPr lang="en-US" baseline="0" smtClean="0"/>
              <a:t>.  Ideally at the end of each section.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QIs</a:t>
            </a:r>
          </a:p>
          <a:p>
            <a:r>
              <a:rPr lang="en-GB" dirty="0" smtClean="0"/>
              <a:t>1.1, 4.1, 5.1, 9.2 and a theme from 3.1</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blue</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blue</a:t>
            </a:r>
            <a:r>
              <a:rPr lang="en-US" baseline="0" dirty="0" smtClean="0"/>
              <a:t> internal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Aspect reviews in the last 12 months – Youth Awards, CLD role in Primary to Secondary transition, currently undertaking review of CLD plans. </a:t>
            </a:r>
          </a:p>
          <a:p>
            <a:endParaRPr lang="en-GB" dirty="0" smtClean="0"/>
          </a:p>
          <a:p>
            <a:r>
              <a:rPr lang="en-GB" dirty="0" smtClean="0"/>
              <a:t>The reports on the three completed Development Trust reviews are published and on the Ed Scot website – they were Mull and Iona, Huntly and Inverclyde. </a:t>
            </a:r>
          </a:p>
          <a:p>
            <a:endParaRPr lang="en-GB" dirty="0" smtClean="0"/>
          </a:p>
          <a:p>
            <a:r>
              <a:rPr lang="en-GB" dirty="0" smtClean="0"/>
              <a:t>Ask if anyone has any questions about the new inspection models. </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9747">
              <a:defRPr/>
            </a:pPr>
            <a:r>
              <a:rPr lang="en-GB" sz="800" dirty="0" smtClean="0"/>
              <a:t>Final slide – to suggest if participants are not already familiar with the National Improvement Framework and the OECD report they should look at these – information on them and much more is available on the National Improvement Hub.  This a developing portal on which a wide range of helpful information and resources for all Scottish educationalists including CLD practitioners is being put. The alpha site was launched early this year – so it very much a work in progress </a:t>
            </a:r>
            <a:r>
              <a:rPr lang="en-GB" sz="800" smtClean="0"/>
              <a:t>but already is getting positive feedback. </a:t>
            </a:r>
            <a:endParaRPr lang="en-GB" sz="80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2441991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Please take a note of questions and pass them onto Education Scotland as these could be added to a frequently asked questions sheet that is being compiled to aid the roll out of HGILDOC?.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 speed these  slides can be gone through will vary depending on participants familiarity  with the current self-evaluation processes and theory.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These are the three core basic self-evaluation questions and were included in previous frameworks.  The following 3 slides going into each one in a little more detail.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80420B-6900-49D3-8EAB-77DAA6AF01BD}" type="slidenum">
              <a:rPr lang="en-GB"/>
              <a:pPr>
                <a:defRPr/>
              </a:pPr>
              <a:t>6</a:t>
            </a:fld>
            <a:endParaRPr lang="en-GB"/>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80420B-6900-49D3-8EAB-77DAA6AF01BD}" type="slidenum">
              <a:rPr lang="en-GB"/>
              <a:pPr>
                <a:defRPr/>
              </a:pPr>
              <a:t>7</a:t>
            </a:fld>
            <a:endParaRPr lang="en-GB"/>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80420B-6900-49D3-8EAB-77DAA6AF01BD}" type="slidenum">
              <a:rPr lang="en-GB"/>
              <a:pPr>
                <a:defRPr/>
              </a:pPr>
              <a:t>8</a:t>
            </a:fld>
            <a:endParaRPr lang="en-GB"/>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Raise the fact that gathered evidence / data needs to be analysed and used to inform planning to improve outcomes.  Gathering evaluative and performance information is not an end or outcome in itself .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new frameworks all take greater consideration of looking outwards and forwards than did previous versions which tended to focus on inwards.   The next three slides break down inwards/outwards / forwards into more detail.   Participants should consider how they cover all three aspects in their self-evaluation and planning.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120616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9" name="Rectangle 3"/>
          <p:cNvSpPr>
            <a:spLocks noGrp="1" noChangeArrowheads="1"/>
          </p:cNvSpPr>
          <p:nvPr>
            <p:ph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pic>
        <p:nvPicPr>
          <p:cNvPr id="10" name="Picture 9"/>
          <p:cNvPicPr>
            <a:picLocks noChangeAspect="1"/>
          </p:cNvPicPr>
          <p:nvPr userDrawn="1"/>
        </p:nvPicPr>
        <p:blipFill rotWithShape="1">
          <a:blip r:embed="rId2"/>
          <a:srcRect l="23560" t="23657" r="26010" b="31599"/>
          <a:stretch/>
        </p:blipFill>
        <p:spPr>
          <a:xfrm>
            <a:off x="-46348" y="5828876"/>
            <a:ext cx="12303237" cy="1045598"/>
          </a:xfrm>
          <a:prstGeom prst="rect">
            <a:avLst/>
          </a:prstGeom>
        </p:spPr>
      </p:pic>
      <p:pic>
        <p:nvPicPr>
          <p:cNvPr id="11" name="Picture 10"/>
          <p:cNvPicPr>
            <a:picLocks noChangeAspect="1"/>
          </p:cNvPicPr>
          <p:nvPr userDrawn="1"/>
        </p:nvPicPr>
        <p:blipFill>
          <a:blip r:embed="rId3"/>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36007078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8.tmp"/><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A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ES_alllogos_whit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784" y="1596956"/>
            <a:ext cx="5968272" cy="3648848"/>
          </a:xfrm>
          <a:prstGeom prst="rect">
            <a:avLst/>
          </a:prstGeom>
        </p:spPr>
      </p:pic>
    </p:spTree>
    <p:extLst>
      <p:ext uri="{BB962C8B-B14F-4D97-AF65-F5344CB8AC3E}">
        <p14:creationId xmlns:p14="http://schemas.microsoft.com/office/powerpoint/2010/main" val="1406982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1333211" y="1090663"/>
            <a:ext cx="506758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eaLnBrk="1" hangingPunct="1"/>
            <a:r>
              <a:rPr lang="en-US" sz="2400" b="1" dirty="0" smtClean="0">
                <a:solidFill>
                  <a:srgbClr val="00ABB5"/>
                </a:solidFill>
              </a:rPr>
              <a:t>Being;</a:t>
            </a:r>
          </a:p>
          <a:p>
            <a:pPr eaLnBrk="1" hangingPunct="1">
              <a:buFont typeface="Arial" charset="0"/>
              <a:buChar char="•"/>
            </a:pPr>
            <a:r>
              <a:rPr lang="en-US" sz="2400" b="1" dirty="0" smtClean="0">
                <a:solidFill>
                  <a:srgbClr val="00ABB5"/>
                </a:solidFill>
              </a:rPr>
              <a:t>Inquisitive and open </a:t>
            </a:r>
            <a:r>
              <a:rPr lang="en-US" sz="2400" b="1" dirty="0">
                <a:solidFill>
                  <a:srgbClr val="00ABB5"/>
                </a:solidFill>
              </a:rPr>
              <a:t>minded</a:t>
            </a:r>
          </a:p>
          <a:p>
            <a:pPr eaLnBrk="1" hangingPunct="1">
              <a:buFont typeface="Arial" charset="0"/>
              <a:buChar char="•"/>
            </a:pPr>
            <a:r>
              <a:rPr lang="en-US" sz="2400" b="1" dirty="0">
                <a:solidFill>
                  <a:srgbClr val="00ABB5"/>
                </a:solidFill>
              </a:rPr>
              <a:t>Reflective and enquiring</a:t>
            </a:r>
          </a:p>
          <a:p>
            <a:pPr eaLnBrk="1" hangingPunct="1">
              <a:buFont typeface="Arial" charset="0"/>
              <a:buChar char="•"/>
            </a:pPr>
            <a:r>
              <a:rPr lang="en-US" sz="2400" b="1" dirty="0" smtClean="0">
                <a:solidFill>
                  <a:srgbClr val="00ABB5"/>
                </a:solidFill>
              </a:rPr>
              <a:t>Efficient</a:t>
            </a:r>
          </a:p>
          <a:p>
            <a:pPr eaLnBrk="1" hangingPunct="1">
              <a:buFont typeface="Arial" charset="0"/>
              <a:buChar char="•"/>
            </a:pPr>
            <a:r>
              <a:rPr lang="en-US" sz="2400" b="1" dirty="0" smtClean="0">
                <a:solidFill>
                  <a:srgbClr val="00ABB5"/>
                </a:solidFill>
              </a:rPr>
              <a:t>Aware of your impact</a:t>
            </a:r>
            <a:endParaRPr lang="en-US" sz="2400" b="1" dirty="0">
              <a:solidFill>
                <a:srgbClr val="00ABB5"/>
              </a:solidFill>
            </a:endParaRPr>
          </a:p>
        </p:txBody>
      </p:sp>
      <p:sp>
        <p:nvSpPr>
          <p:cNvPr id="13315" name="TextBox 5"/>
          <p:cNvSpPr txBox="1">
            <a:spLocks noChangeArrowheads="1"/>
          </p:cNvSpPr>
          <p:nvPr/>
        </p:nvSpPr>
        <p:spPr bwMode="auto">
          <a:xfrm>
            <a:off x="1007534" y="3525606"/>
            <a:ext cx="744008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dirty="0">
                <a:solidFill>
                  <a:srgbClr val="00CC99"/>
                </a:solidFill>
              </a:rPr>
              <a:t>Questions:</a:t>
            </a:r>
          </a:p>
          <a:p>
            <a:pPr eaLnBrk="1" hangingPunct="1"/>
            <a:r>
              <a:rPr lang="en-US" sz="2400" b="1" dirty="0" smtClean="0">
                <a:solidFill>
                  <a:srgbClr val="00CC99"/>
                </a:solidFill>
              </a:rPr>
              <a:t>What difference are you making? </a:t>
            </a:r>
          </a:p>
          <a:p>
            <a:pPr eaLnBrk="1" hangingPunct="1"/>
            <a:r>
              <a:rPr lang="en-US" sz="2400" b="1" dirty="0" smtClean="0">
                <a:solidFill>
                  <a:srgbClr val="00CC99"/>
                </a:solidFill>
              </a:rPr>
              <a:t>How do you know? </a:t>
            </a:r>
          </a:p>
          <a:p>
            <a:pPr eaLnBrk="1" hangingPunct="1"/>
            <a:r>
              <a:rPr lang="en-US" sz="2400" b="1" dirty="0" smtClean="0">
                <a:solidFill>
                  <a:srgbClr val="00CC99"/>
                </a:solidFill>
              </a:rPr>
              <a:t>Who do you ask?</a:t>
            </a:r>
            <a:endParaRPr lang="en-US" sz="2400" b="1" dirty="0">
              <a:solidFill>
                <a:srgbClr val="00CC99"/>
              </a:solidFill>
            </a:endParaRPr>
          </a:p>
          <a:p>
            <a:pPr eaLnBrk="1" hangingPunct="1"/>
            <a:r>
              <a:rPr lang="en-US" sz="2400" b="1" dirty="0" smtClean="0">
                <a:solidFill>
                  <a:srgbClr val="00CC99"/>
                </a:solidFill>
              </a:rPr>
              <a:t>Are you capturing all of the significant impacts you make?</a:t>
            </a:r>
          </a:p>
        </p:txBody>
      </p:sp>
      <p:grpSp>
        <p:nvGrpSpPr>
          <p:cNvPr id="13316" name="Group 4"/>
          <p:cNvGrpSpPr>
            <a:grpSpLocks/>
          </p:cNvGrpSpPr>
          <p:nvPr/>
        </p:nvGrpSpPr>
        <p:grpSpPr bwMode="auto">
          <a:xfrm rot="-5400000">
            <a:off x="5000020" y="243785"/>
            <a:ext cx="5803900" cy="6563641"/>
            <a:chOff x="2678778" y="621506"/>
            <a:chExt cx="5804699" cy="5804700"/>
          </a:xfrm>
        </p:grpSpPr>
        <p:sp>
          <p:nvSpPr>
            <p:cNvPr id="6" name="Freeform 5"/>
            <p:cNvSpPr>
              <a:spLocks noChangeArrowheads="1"/>
            </p:cNvSpPr>
            <p:nvPr/>
          </p:nvSpPr>
          <p:spPr bwMode="auto">
            <a:xfrm rot="5400000">
              <a:off x="2678777" y="621506"/>
              <a:ext cx="5804700" cy="5804699"/>
            </a:xfrm>
            <a:custGeom>
              <a:avLst/>
              <a:gdLst>
                <a:gd name="T0" fmla="*/ 8391573 w 3413760"/>
                <a:gd name="T1" fmla="*/ 0 h 3413760"/>
                <a:gd name="T2" fmla="*/ 15658886 w 3413760"/>
                <a:gd name="T3" fmla="*/ 4195785 h 3413760"/>
                <a:gd name="T4" fmla="*/ 15658886 w 3413760"/>
                <a:gd name="T5" fmla="*/ 12587353 h 3413760"/>
                <a:gd name="T6" fmla="*/ 8391573 w 3413760"/>
                <a:gd name="T7" fmla="*/ 8391570 h 3413760"/>
                <a:gd name="T8" fmla="*/ 8391573 w 3413760"/>
                <a:gd name="T9" fmla="*/ 0 h 3413760"/>
                <a:gd name="T10" fmla="*/ 0 60000 65536"/>
                <a:gd name="T11" fmla="*/ 0 60000 65536"/>
                <a:gd name="T12" fmla="*/ 0 60000 65536"/>
                <a:gd name="T13" fmla="*/ 0 60000 65536"/>
                <a:gd name="T14" fmla="*/ 0 60000 65536"/>
                <a:gd name="T15" fmla="*/ 0 w 3413760"/>
                <a:gd name="T16" fmla="*/ 0 h 3413760"/>
                <a:gd name="T17" fmla="*/ 3413760 w 3413760"/>
                <a:gd name="T18" fmla="*/ 3413760 h 3413760"/>
              </a:gdLst>
              <a:ahLst/>
              <a:cxnLst>
                <a:cxn ang="T10">
                  <a:pos x="T0" y="T1"/>
                </a:cxn>
                <a:cxn ang="T11">
                  <a:pos x="T2" y="T3"/>
                </a:cxn>
                <a:cxn ang="T12">
                  <a:pos x="T4" y="T5"/>
                </a:cxn>
                <a:cxn ang="T13">
                  <a:pos x="T6" y="T7"/>
                </a:cxn>
                <a:cxn ang="T14">
                  <a:pos x="T8" y="T9"/>
                </a:cxn>
              </a:cxnLst>
              <a:rect l="T15" t="T16" r="T17" b="T18"/>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a:solidFill>
              <a:srgbClr val="CCE0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46123" tIns="770382" rIns="442417" bIns="1721358" anchor="ctr"/>
            <a:lstStyle/>
            <a:p>
              <a:pPr>
                <a:defRPr/>
              </a:pPr>
              <a:endParaRPr lang="en-GB">
                <a:latin typeface="Arial" pitchFamily="34" charset="0"/>
              </a:endParaRPr>
            </a:p>
          </p:txBody>
        </p:sp>
        <p:pic>
          <p:nvPicPr>
            <p:cNvPr id="13318" name="Picture 6" descr="inward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730601">
              <a:off x="5145828" y="4817028"/>
              <a:ext cx="3084672" cy="115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80583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089764" y="836614"/>
            <a:ext cx="468268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smtClean="0">
                <a:solidFill>
                  <a:srgbClr val="00ABB5"/>
                </a:solidFill>
              </a:rPr>
              <a:t>Being</a:t>
            </a:r>
            <a:r>
              <a:rPr lang="en-US" sz="2400" b="1" dirty="0">
                <a:solidFill>
                  <a:srgbClr val="00ABB5"/>
                </a:solidFill>
              </a:rPr>
              <a:t>;</a:t>
            </a:r>
          </a:p>
          <a:p>
            <a:pPr>
              <a:buFont typeface="Arial" charset="0"/>
              <a:buChar char="•"/>
            </a:pPr>
            <a:r>
              <a:rPr lang="en-US" sz="2400" b="1" dirty="0" smtClean="0">
                <a:solidFill>
                  <a:srgbClr val="00ABB5"/>
                </a:solidFill>
              </a:rPr>
              <a:t>Open to learning from others</a:t>
            </a:r>
          </a:p>
          <a:p>
            <a:pPr>
              <a:buFont typeface="Arial" charset="0"/>
              <a:buChar char="•"/>
            </a:pPr>
            <a:r>
              <a:rPr lang="en-US" sz="2400" b="1" dirty="0" smtClean="0">
                <a:solidFill>
                  <a:srgbClr val="00ABB5"/>
                </a:solidFill>
              </a:rPr>
              <a:t>Aware of research and best practice in your field and using this in your  planning</a:t>
            </a:r>
          </a:p>
          <a:p>
            <a:pPr>
              <a:buFont typeface="Arial" charset="0"/>
              <a:buChar char="•"/>
            </a:pPr>
            <a:r>
              <a:rPr lang="en-US" sz="2400" b="1" dirty="0" smtClean="0">
                <a:solidFill>
                  <a:srgbClr val="00ABB5"/>
                </a:solidFill>
              </a:rPr>
              <a:t>Proactive in communicating and sharing</a:t>
            </a:r>
          </a:p>
          <a:p>
            <a:pPr>
              <a:buFont typeface="Arial" charset="0"/>
              <a:buChar char="•"/>
            </a:pPr>
            <a:endParaRPr lang="en-US" sz="2400" b="1" dirty="0">
              <a:solidFill>
                <a:srgbClr val="00ABB5"/>
              </a:solidFill>
            </a:endParaRPr>
          </a:p>
        </p:txBody>
      </p:sp>
      <p:sp>
        <p:nvSpPr>
          <p:cNvPr id="14339" name="TextBox 5"/>
          <p:cNvSpPr txBox="1">
            <a:spLocks noChangeArrowheads="1"/>
          </p:cNvSpPr>
          <p:nvPr/>
        </p:nvSpPr>
        <p:spPr bwMode="auto">
          <a:xfrm>
            <a:off x="6284938" y="871560"/>
            <a:ext cx="49509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dirty="0">
                <a:solidFill>
                  <a:srgbClr val="00CC99"/>
                </a:solidFill>
              </a:rPr>
              <a:t>Questions:</a:t>
            </a:r>
          </a:p>
          <a:p>
            <a:pPr eaLnBrk="1" hangingPunct="1"/>
            <a:r>
              <a:rPr lang="en-US" sz="2400" b="1" dirty="0" smtClean="0">
                <a:solidFill>
                  <a:srgbClr val="00CC99"/>
                </a:solidFill>
              </a:rPr>
              <a:t>How open are you to new ideas?</a:t>
            </a:r>
          </a:p>
          <a:p>
            <a:pPr eaLnBrk="1" hangingPunct="1"/>
            <a:r>
              <a:rPr lang="en-US" sz="2400" b="1" dirty="0" smtClean="0">
                <a:solidFill>
                  <a:srgbClr val="00CC99"/>
                </a:solidFill>
              </a:rPr>
              <a:t>What influences </a:t>
            </a:r>
            <a:r>
              <a:rPr lang="en-US" sz="2400" b="1" dirty="0">
                <a:solidFill>
                  <a:srgbClr val="00CC99"/>
                </a:solidFill>
              </a:rPr>
              <a:t>what you </a:t>
            </a:r>
            <a:r>
              <a:rPr lang="en-US" sz="2400" b="1" dirty="0" smtClean="0">
                <a:solidFill>
                  <a:srgbClr val="00CC99"/>
                </a:solidFill>
              </a:rPr>
              <a:t>do?</a:t>
            </a:r>
            <a:endParaRPr lang="en-US" sz="2400" b="1" dirty="0">
              <a:solidFill>
                <a:srgbClr val="00CC99"/>
              </a:solidFill>
            </a:endParaRPr>
          </a:p>
          <a:p>
            <a:pPr eaLnBrk="1" hangingPunct="1"/>
            <a:r>
              <a:rPr lang="en-US" sz="2400" b="1" dirty="0" smtClean="0">
                <a:solidFill>
                  <a:srgbClr val="00CC99"/>
                </a:solidFill>
              </a:rPr>
              <a:t>How </a:t>
            </a:r>
            <a:r>
              <a:rPr lang="en-US" sz="2400" b="1" dirty="0">
                <a:solidFill>
                  <a:srgbClr val="00CC99"/>
                </a:solidFill>
              </a:rPr>
              <a:t>far ranging are your sources of information</a:t>
            </a:r>
            <a:r>
              <a:rPr lang="en-US" sz="2400" b="1" dirty="0" smtClean="0">
                <a:solidFill>
                  <a:srgbClr val="00CC99"/>
                </a:solidFill>
              </a:rPr>
              <a:t>?</a:t>
            </a:r>
          </a:p>
          <a:p>
            <a:pPr eaLnBrk="1" hangingPunct="1"/>
            <a:r>
              <a:rPr lang="en-US" sz="2400" b="1" dirty="0" smtClean="0">
                <a:solidFill>
                  <a:srgbClr val="00CC99"/>
                </a:solidFill>
              </a:rPr>
              <a:t>How do you share your practice? </a:t>
            </a:r>
            <a:endParaRPr lang="en-US" sz="2400" b="1" dirty="0">
              <a:solidFill>
                <a:srgbClr val="00CC99"/>
              </a:solidFill>
            </a:endParaRPr>
          </a:p>
        </p:txBody>
      </p:sp>
      <p:grpSp>
        <p:nvGrpSpPr>
          <p:cNvPr id="14340" name="Group 4"/>
          <p:cNvGrpSpPr>
            <a:grpSpLocks/>
          </p:cNvGrpSpPr>
          <p:nvPr/>
        </p:nvGrpSpPr>
        <p:grpSpPr bwMode="auto">
          <a:xfrm rot="-5400000">
            <a:off x="2870497" y="-26201"/>
            <a:ext cx="5803901" cy="6693003"/>
            <a:chOff x="2471467" y="501955"/>
            <a:chExt cx="5804699" cy="5804700"/>
          </a:xfrm>
        </p:grpSpPr>
        <p:sp>
          <p:nvSpPr>
            <p:cNvPr id="6" name="Freeform 5"/>
            <p:cNvSpPr>
              <a:spLocks noChangeArrowheads="1"/>
            </p:cNvSpPr>
            <p:nvPr/>
          </p:nvSpPr>
          <p:spPr bwMode="auto">
            <a:xfrm rot="5400000">
              <a:off x="2471467" y="501956"/>
              <a:ext cx="5804700" cy="5804699"/>
            </a:xfrm>
            <a:custGeom>
              <a:avLst/>
              <a:gdLst>
                <a:gd name="T0" fmla="*/ 15658886 w 3413760"/>
                <a:gd name="T1" fmla="*/ 12587353 h 3413760"/>
                <a:gd name="T2" fmla="*/ 8391573 w 3413760"/>
                <a:gd name="T3" fmla="*/ 16783138 h 3413760"/>
                <a:gd name="T4" fmla="*/ 1124259 w 3413760"/>
                <a:gd name="T5" fmla="*/ 12587353 h 3413760"/>
                <a:gd name="T6" fmla="*/ 8391573 w 3413760"/>
                <a:gd name="T7" fmla="*/ 8391570 h 3413760"/>
                <a:gd name="T8" fmla="*/ 15658886 w 3413760"/>
                <a:gd name="T9" fmla="*/ 12587353 h 3413760"/>
                <a:gd name="T10" fmla="*/ 0 60000 65536"/>
                <a:gd name="T11" fmla="*/ 0 60000 65536"/>
                <a:gd name="T12" fmla="*/ 0 60000 65536"/>
                <a:gd name="T13" fmla="*/ 0 60000 65536"/>
                <a:gd name="T14" fmla="*/ 0 60000 65536"/>
                <a:gd name="T15" fmla="*/ 0 w 3413760"/>
                <a:gd name="T16" fmla="*/ 0 h 3413760"/>
                <a:gd name="T17" fmla="*/ 3413760 w 3413760"/>
                <a:gd name="T18" fmla="*/ 3413760 h 3413760"/>
              </a:gdLst>
              <a:ahLst/>
              <a:cxnLst>
                <a:cxn ang="T10">
                  <a:pos x="T0" y="T1"/>
                </a:cxn>
                <a:cxn ang="T11">
                  <a:pos x="T2" y="T3"/>
                </a:cxn>
                <a:cxn ang="T12">
                  <a:pos x="T4" y="T5"/>
                </a:cxn>
                <a:cxn ang="T13">
                  <a:pos x="T6" y="T7"/>
                </a:cxn>
                <a:cxn ang="T14">
                  <a:pos x="T8" y="T9"/>
                </a:cxn>
              </a:cxnLst>
              <a:rect l="T15" t="T16" r="T17" b="T18"/>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solidFill>
              <a:srgbClr val="CCE0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81381" tIns="2283461" rIns="840739" bIns="373379" anchor="ctr"/>
            <a:lstStyle/>
            <a:p>
              <a:pPr>
                <a:defRPr/>
              </a:pPr>
              <a:endParaRPr lang="en-GB">
                <a:latin typeface="Arial" pitchFamily="34" charset="0"/>
              </a:endParaRPr>
            </a:p>
          </p:txBody>
        </p:sp>
        <p:pic>
          <p:nvPicPr>
            <p:cNvPr id="14342" name="Picture 6" descr="outwards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200868">
              <a:off x="1824954" y="2827368"/>
              <a:ext cx="2806711" cy="101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48932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4" name="Group 4"/>
          <p:cNvGrpSpPr>
            <a:grpSpLocks/>
          </p:cNvGrpSpPr>
          <p:nvPr/>
        </p:nvGrpSpPr>
        <p:grpSpPr bwMode="auto">
          <a:xfrm rot="-5400000">
            <a:off x="2049567" y="162405"/>
            <a:ext cx="5805488" cy="7173949"/>
            <a:chOff x="2678778" y="382407"/>
            <a:chExt cx="5804699" cy="5804700"/>
          </a:xfrm>
        </p:grpSpPr>
        <p:sp>
          <p:nvSpPr>
            <p:cNvPr id="6" name="Freeform 5"/>
            <p:cNvSpPr>
              <a:spLocks noChangeArrowheads="1"/>
            </p:cNvSpPr>
            <p:nvPr/>
          </p:nvSpPr>
          <p:spPr bwMode="auto">
            <a:xfrm rot="5400000">
              <a:off x="2678777" y="382407"/>
              <a:ext cx="5804700" cy="5804699"/>
            </a:xfrm>
            <a:custGeom>
              <a:avLst/>
              <a:gdLst>
                <a:gd name="T0" fmla="*/ 1124259 w 3413760"/>
                <a:gd name="T1" fmla="*/ 12587353 h 3413760"/>
                <a:gd name="T2" fmla="*/ 1124259 w 3413760"/>
                <a:gd name="T3" fmla="*/ 4195785 h 3413760"/>
                <a:gd name="T4" fmla="*/ 8391573 w 3413760"/>
                <a:gd name="T5" fmla="*/ 0 h 3413760"/>
                <a:gd name="T6" fmla="*/ 8391573 w 3413760"/>
                <a:gd name="T7" fmla="*/ 8391570 h 3413760"/>
                <a:gd name="T8" fmla="*/ 1124259 w 3413760"/>
                <a:gd name="T9" fmla="*/ 12587353 h 3413760"/>
                <a:gd name="T10" fmla="*/ 0 60000 65536"/>
                <a:gd name="T11" fmla="*/ 0 60000 65536"/>
                <a:gd name="T12" fmla="*/ 0 60000 65536"/>
                <a:gd name="T13" fmla="*/ 0 60000 65536"/>
                <a:gd name="T14" fmla="*/ 0 60000 65536"/>
                <a:gd name="T15" fmla="*/ 0 w 3413760"/>
                <a:gd name="T16" fmla="*/ 0 h 3413760"/>
                <a:gd name="T17" fmla="*/ 3413760 w 3413760"/>
                <a:gd name="T18" fmla="*/ 3413760 h 3413760"/>
              </a:gdLst>
              <a:ahLst/>
              <a:cxnLst>
                <a:cxn ang="T10">
                  <a:pos x="T0" y="T1"/>
                </a:cxn>
                <a:cxn ang="T11">
                  <a:pos x="T2" y="T3"/>
                </a:cxn>
                <a:cxn ang="T12">
                  <a:pos x="T4" y="T5"/>
                </a:cxn>
                <a:cxn ang="T13">
                  <a:pos x="T6" y="T7"/>
                </a:cxn>
                <a:cxn ang="T14">
                  <a:pos x="T8" y="T9"/>
                </a:cxn>
              </a:cxnLst>
              <a:rect l="T15" t="T16" r="T17" b="T18"/>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a:solidFill>
              <a:srgbClr val="CCE0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442417" tIns="770382" rIns="1846123" bIns="1721358" anchor="ctr"/>
            <a:lstStyle/>
            <a:p>
              <a:pPr>
                <a:defRPr/>
              </a:pPr>
              <a:endParaRPr lang="en-GB">
                <a:latin typeface="Arial" pitchFamily="34" charset="0"/>
              </a:endParaRPr>
            </a:p>
          </p:txBody>
        </p:sp>
        <p:pic>
          <p:nvPicPr>
            <p:cNvPr id="15366" name="Picture 6" descr="forward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20317">
              <a:off x="5027748" y="860988"/>
              <a:ext cx="2916119" cy="105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5669942" y="2710586"/>
            <a:ext cx="6096000" cy="4062651"/>
          </a:xfrm>
          <a:prstGeom prst="rect">
            <a:avLst/>
          </a:prstGeom>
        </p:spPr>
        <p:txBody>
          <a:bodyPr>
            <a:spAutoFit/>
          </a:bodyPr>
          <a:lstStyle/>
          <a:p>
            <a:r>
              <a:rPr lang="en-US" sz="2400" b="1" dirty="0">
                <a:solidFill>
                  <a:srgbClr val="00CC99"/>
                </a:solidFill>
              </a:rPr>
              <a:t>Questions:</a:t>
            </a:r>
          </a:p>
          <a:p>
            <a:r>
              <a:rPr lang="en-US" sz="2400" b="1" dirty="0">
                <a:solidFill>
                  <a:srgbClr val="00CC99"/>
                </a:solidFill>
              </a:rPr>
              <a:t>Do you anticipate the future when drawing up your plans?</a:t>
            </a:r>
          </a:p>
          <a:p>
            <a:r>
              <a:rPr lang="en-US" sz="2400" b="1" dirty="0" smtClean="0">
                <a:solidFill>
                  <a:srgbClr val="00CC99"/>
                </a:solidFill>
              </a:rPr>
              <a:t>How well to you </a:t>
            </a:r>
            <a:r>
              <a:rPr lang="en-US" sz="2400" b="1" dirty="0" err="1" smtClean="0">
                <a:solidFill>
                  <a:srgbClr val="00CC99"/>
                </a:solidFill>
              </a:rPr>
              <a:t>recognise</a:t>
            </a:r>
            <a:r>
              <a:rPr lang="en-US" sz="2400" b="1" dirty="0" smtClean="0">
                <a:solidFill>
                  <a:srgbClr val="00CC99"/>
                </a:solidFill>
              </a:rPr>
              <a:t> and respond to new circumstances?</a:t>
            </a:r>
          </a:p>
          <a:p>
            <a:r>
              <a:rPr lang="en-US" sz="2400" b="1" dirty="0" smtClean="0">
                <a:solidFill>
                  <a:srgbClr val="00CC99"/>
                </a:solidFill>
              </a:rPr>
              <a:t>Are you confident in arguing for and trying new ways of working to meet changing needs?</a:t>
            </a:r>
          </a:p>
          <a:p>
            <a:r>
              <a:rPr lang="en-US" sz="2400" b="1" dirty="0" smtClean="0">
                <a:solidFill>
                  <a:srgbClr val="00CC99"/>
                </a:solidFill>
              </a:rPr>
              <a:t> </a:t>
            </a:r>
          </a:p>
          <a:p>
            <a:endParaRPr lang="en-US" sz="2400" b="1" dirty="0" smtClean="0">
              <a:solidFill>
                <a:srgbClr val="00CC99"/>
              </a:solidFill>
            </a:endParaRPr>
          </a:p>
          <a:p>
            <a:r>
              <a:rPr lang="en-US" b="1" dirty="0" smtClean="0">
                <a:solidFill>
                  <a:srgbClr val="00CC99"/>
                </a:solidFill>
              </a:rPr>
              <a:t> </a:t>
            </a:r>
            <a:endParaRPr lang="en-US" b="1" dirty="0">
              <a:solidFill>
                <a:srgbClr val="00CC99"/>
              </a:solidFill>
            </a:endParaRPr>
          </a:p>
        </p:txBody>
      </p:sp>
      <p:sp>
        <p:nvSpPr>
          <p:cNvPr id="3" name="Rectangle 2"/>
          <p:cNvSpPr/>
          <p:nvPr/>
        </p:nvSpPr>
        <p:spPr>
          <a:xfrm>
            <a:off x="5908631" y="486016"/>
            <a:ext cx="6096000" cy="2215991"/>
          </a:xfrm>
          <a:prstGeom prst="rect">
            <a:avLst/>
          </a:prstGeom>
        </p:spPr>
        <p:txBody>
          <a:bodyPr>
            <a:spAutoFit/>
          </a:bodyPr>
          <a:lstStyle/>
          <a:p>
            <a:r>
              <a:rPr lang="en-US" sz="2400" b="1" dirty="0">
                <a:solidFill>
                  <a:srgbClr val="00ABB5"/>
                </a:solidFill>
              </a:rPr>
              <a:t>Being;</a:t>
            </a:r>
          </a:p>
          <a:p>
            <a:pPr>
              <a:buFont typeface="Arial" charset="0"/>
              <a:buChar char="•"/>
            </a:pPr>
            <a:r>
              <a:rPr lang="en-US" sz="2400" b="1" dirty="0" smtClean="0">
                <a:solidFill>
                  <a:srgbClr val="00ABB5"/>
                </a:solidFill>
              </a:rPr>
              <a:t>Able to identify and solve problems</a:t>
            </a:r>
          </a:p>
          <a:p>
            <a:pPr>
              <a:buFont typeface="Arial" charset="0"/>
              <a:buChar char="•"/>
            </a:pPr>
            <a:r>
              <a:rPr lang="en-US" sz="2400" b="1" dirty="0" smtClean="0">
                <a:solidFill>
                  <a:srgbClr val="00ABB5"/>
                </a:solidFill>
              </a:rPr>
              <a:t>Confident to influence change</a:t>
            </a:r>
          </a:p>
          <a:p>
            <a:pPr>
              <a:buFont typeface="Arial" charset="0"/>
              <a:buChar char="•"/>
            </a:pPr>
            <a:r>
              <a:rPr lang="en-US" sz="2400" b="1" dirty="0" smtClean="0">
                <a:solidFill>
                  <a:srgbClr val="00ABB5"/>
                </a:solidFill>
              </a:rPr>
              <a:t>Prepared to change what you do to increase positive outcomes </a:t>
            </a:r>
          </a:p>
          <a:p>
            <a:pPr>
              <a:buFont typeface="Arial" charset="0"/>
              <a:buChar char="•"/>
            </a:pPr>
            <a:endParaRPr lang="en-US" b="1" dirty="0">
              <a:solidFill>
                <a:srgbClr val="00ABB5"/>
              </a:solidFill>
            </a:endParaRPr>
          </a:p>
        </p:txBody>
      </p:sp>
    </p:spTree>
    <p:extLst>
      <p:ext uri="{BB962C8B-B14F-4D97-AF65-F5344CB8AC3E}">
        <p14:creationId xmlns:p14="http://schemas.microsoft.com/office/powerpoint/2010/main" val="2684040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 evaluation resources</a:t>
            </a:r>
            <a:endParaRPr lang="en-GB" dirty="0"/>
          </a:p>
        </p:txBody>
      </p:sp>
      <p:sp>
        <p:nvSpPr>
          <p:cNvPr id="3" name="Content Placeholder 2"/>
          <p:cNvSpPr>
            <a:spLocks noGrp="1"/>
          </p:cNvSpPr>
          <p:nvPr>
            <p:ph idx="1"/>
          </p:nvPr>
        </p:nvSpPr>
        <p:spPr/>
        <p:txBody>
          <a:bodyPr/>
          <a:lstStyle/>
          <a:p>
            <a:pPr algn="ctr">
              <a:buClr>
                <a:srgbClr val="00ABB5"/>
              </a:buClr>
            </a:pPr>
            <a:r>
              <a:rPr lang="en-GB" sz="2800" b="1" dirty="0" smtClean="0">
                <a:solidFill>
                  <a:srgbClr val="7030A0"/>
                </a:solidFill>
              </a:rPr>
              <a:t>Discussion</a:t>
            </a:r>
          </a:p>
          <a:p>
            <a:pPr algn="ctr">
              <a:buClr>
                <a:srgbClr val="00ABB5"/>
              </a:buClr>
            </a:pPr>
            <a:endParaRPr lang="en-GB" sz="2800" b="1" dirty="0">
              <a:solidFill>
                <a:srgbClr val="7030A0"/>
              </a:solidFill>
            </a:endParaRPr>
          </a:p>
          <a:p>
            <a:pPr algn="ctr">
              <a:buClr>
                <a:srgbClr val="00ABB5"/>
              </a:buClr>
            </a:pPr>
            <a:r>
              <a:rPr lang="en-GB" sz="2800" b="1" dirty="0" smtClean="0">
                <a:solidFill>
                  <a:srgbClr val="7030A0"/>
                </a:solidFill>
              </a:rPr>
              <a:t>How do you currently capture the difference you make?</a:t>
            </a:r>
          </a:p>
          <a:p>
            <a:pPr algn="ctr">
              <a:buClr>
                <a:srgbClr val="00ABB5"/>
              </a:buClr>
            </a:pPr>
            <a:r>
              <a:rPr lang="en-GB" sz="2800" b="1" dirty="0" smtClean="0">
                <a:solidFill>
                  <a:srgbClr val="7030A0"/>
                </a:solidFill>
              </a:rPr>
              <a:t>What self-evaluation tools and resources do you use?</a:t>
            </a:r>
          </a:p>
          <a:p>
            <a:pPr algn="ctr">
              <a:buClr>
                <a:srgbClr val="00ABB5"/>
              </a:buClr>
            </a:pPr>
            <a:endParaRPr lang="en-GB" sz="2800" b="1" dirty="0">
              <a:solidFill>
                <a:srgbClr val="7030A0"/>
              </a:solidFill>
            </a:endParaRPr>
          </a:p>
          <a:p>
            <a:pPr algn="ctr">
              <a:buClr>
                <a:srgbClr val="00ABB5"/>
              </a:buClr>
            </a:pPr>
            <a:endParaRPr lang="en-GB" sz="2800" b="1" dirty="0">
              <a:solidFill>
                <a:srgbClr val="7030A0"/>
              </a:solidFill>
            </a:endParaRPr>
          </a:p>
        </p:txBody>
      </p:sp>
    </p:spTree>
    <p:extLst>
      <p:ext uri="{BB962C8B-B14F-4D97-AF65-F5344CB8AC3E}">
        <p14:creationId xmlns:p14="http://schemas.microsoft.com/office/powerpoint/2010/main" val="4260246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8" y="5840541"/>
            <a:ext cx="12263839" cy="1026730"/>
          </a:xfrm>
          <a:prstGeom prst="rect">
            <a:avLst/>
          </a:prstGeom>
        </p:spPr>
      </p:pic>
      <p:sp>
        <p:nvSpPr>
          <p:cNvPr id="2" name="Title 1"/>
          <p:cNvSpPr>
            <a:spLocks noGrp="1"/>
          </p:cNvSpPr>
          <p:nvPr>
            <p:ph type="title"/>
          </p:nvPr>
        </p:nvSpPr>
        <p:spPr>
          <a:xfrm>
            <a:off x="675861" y="1033670"/>
            <a:ext cx="11103155" cy="3366052"/>
          </a:xfrm>
        </p:spPr>
        <p:txBody>
          <a:bodyPr/>
          <a:lstStyle/>
          <a:p>
            <a:pPr algn="ctr"/>
            <a:r>
              <a:rPr lang="en-GB" sz="4000" dirty="0" smtClean="0">
                <a:solidFill>
                  <a:schemeClr val="tx1">
                    <a:lumMod val="85000"/>
                    <a:lumOff val="15000"/>
                  </a:schemeClr>
                </a:solidFill>
                <a:latin typeface="Arial" pitchFamily="34" charset="0"/>
                <a:cs typeface="Arial" pitchFamily="34" charset="0"/>
              </a:rPr>
              <a:t>Introduction to and exploring </a:t>
            </a:r>
            <a:r>
              <a:rPr lang="en-GB" sz="4000" dirty="0">
                <a:solidFill>
                  <a:schemeClr val="tx1">
                    <a:lumMod val="85000"/>
                    <a:lumOff val="15000"/>
                  </a:schemeClr>
                </a:solidFill>
                <a:latin typeface="Arial" pitchFamily="34" charset="0"/>
                <a:cs typeface="Arial" pitchFamily="34" charset="0"/>
              </a:rPr>
              <a:t>HGILDOC? </a:t>
            </a:r>
            <a:br>
              <a:rPr lang="en-GB" sz="4000" dirty="0">
                <a:solidFill>
                  <a:schemeClr val="tx1">
                    <a:lumMod val="85000"/>
                    <a:lumOff val="15000"/>
                  </a:schemeClr>
                </a:solidFill>
                <a:latin typeface="Arial" pitchFamily="34" charset="0"/>
                <a:cs typeface="Arial" pitchFamily="34" charset="0"/>
              </a:rPr>
            </a:br>
            <a:endParaRPr lang="en-GB" sz="4000" dirty="0"/>
          </a:p>
        </p:txBody>
      </p:sp>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Tree>
    <p:extLst>
      <p:ext uri="{BB962C8B-B14F-4D97-AF65-F5344CB8AC3E}">
        <p14:creationId xmlns:p14="http://schemas.microsoft.com/office/powerpoint/2010/main" val="2948284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5" name="Rectangle 4"/>
          <p:cNvSpPr/>
          <p:nvPr/>
        </p:nvSpPr>
        <p:spPr>
          <a:xfrm>
            <a:off x="1234967" y="726854"/>
            <a:ext cx="9804094" cy="523220"/>
          </a:xfrm>
          <a:prstGeom prst="rect">
            <a:avLst/>
          </a:prstGeom>
        </p:spPr>
        <p:txBody>
          <a:bodyPr wrap="square">
            <a:spAutoFit/>
          </a:bodyPr>
          <a:lstStyle/>
          <a:p>
            <a:r>
              <a:rPr lang="en-GB" sz="2800" b="1" kern="0" dirty="0">
                <a:solidFill>
                  <a:srgbClr val="00ABB5"/>
                </a:solidFill>
                <a:ea typeface="+mj-ea"/>
                <a:cs typeface="+mj-cs"/>
              </a:rPr>
              <a:t>HGILDOC?</a:t>
            </a:r>
            <a:endParaRPr lang="en-GB" sz="2800" dirty="0"/>
          </a:p>
        </p:txBody>
      </p:sp>
      <p:sp>
        <p:nvSpPr>
          <p:cNvPr id="12" name="Rectangle 11"/>
          <p:cNvSpPr/>
          <p:nvPr/>
        </p:nvSpPr>
        <p:spPr>
          <a:xfrm>
            <a:off x="1142202" y="1493798"/>
            <a:ext cx="9896859" cy="3108543"/>
          </a:xfrm>
          <a:prstGeom prst="rect">
            <a:avLst/>
          </a:prstGeom>
        </p:spPr>
        <p:txBody>
          <a:bodyPr wrap="square">
            <a:spAutoFit/>
          </a:bodyPr>
          <a:lstStyle/>
          <a:p>
            <a:pPr marL="342900" lvl="0" indent="-342900">
              <a:buClr>
                <a:srgbClr val="00ABB5"/>
              </a:buClr>
              <a:buFont typeface="Arial" pitchFamily="34" charset="0"/>
              <a:buChar char="•"/>
            </a:pPr>
            <a:r>
              <a:rPr lang="en-GB" sz="2800" b="1" dirty="0" smtClean="0">
                <a:solidFill>
                  <a:prstClr val="black">
                    <a:lumMod val="85000"/>
                    <a:lumOff val="15000"/>
                  </a:prstClr>
                </a:solidFill>
              </a:rPr>
              <a:t>A self-evaluation resource which supports organisations and partnerships delivering community learning and development to evaluate progress, strength and areas for development</a:t>
            </a:r>
          </a:p>
          <a:p>
            <a:pPr marL="342900" lvl="0" indent="-342900">
              <a:buClr>
                <a:srgbClr val="00ABB5"/>
              </a:buClr>
              <a:buFont typeface="Arial" pitchFamily="34" charset="0"/>
              <a:buChar char="•"/>
            </a:pPr>
            <a:endParaRPr lang="en-GB" sz="2800" b="1" dirty="0">
              <a:solidFill>
                <a:prstClr val="black">
                  <a:lumMod val="85000"/>
                  <a:lumOff val="15000"/>
                </a:prstClr>
              </a:solidFill>
            </a:endParaRPr>
          </a:p>
          <a:p>
            <a:pPr marL="342900" lvl="0" indent="-342900">
              <a:buClr>
                <a:srgbClr val="00ABB5"/>
              </a:buClr>
              <a:buFont typeface="Arial" pitchFamily="34" charset="0"/>
              <a:buChar char="•"/>
            </a:pPr>
            <a:r>
              <a:rPr lang="en-GB" sz="2800" b="1" dirty="0">
                <a:solidFill>
                  <a:prstClr val="black">
                    <a:lumMod val="85000"/>
                    <a:lumOff val="15000"/>
                  </a:prstClr>
                </a:solidFill>
              </a:rPr>
              <a:t>Written in line with Education Scotland’s values; </a:t>
            </a:r>
          </a:p>
          <a:p>
            <a:pPr marL="342900" lvl="0" indent="-342900">
              <a:buClr>
                <a:srgbClr val="00ABB5"/>
              </a:buClr>
              <a:buFont typeface="Arial" pitchFamily="34" charset="0"/>
              <a:buChar char="•"/>
            </a:pPr>
            <a:endParaRPr lang="en-GB" sz="2800" b="1" dirty="0">
              <a:solidFill>
                <a:prstClr val="black">
                  <a:lumMod val="85000"/>
                  <a:lumOff val="15000"/>
                </a:prstClr>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7945" y="4112030"/>
            <a:ext cx="3871913"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570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7" name="Picture 5" descr="Scan0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rot="21023333">
            <a:off x="1759229" y="2787344"/>
            <a:ext cx="2622551" cy="2808288"/>
          </a:xfrm>
          <a:prstGeom prst="rect">
            <a:avLst/>
          </a:prstGeom>
          <a:noFill/>
        </p:spPr>
      </p:pic>
      <p:pic>
        <p:nvPicPr>
          <p:cNvPr id="9" name="Picture 7" descr="Scan00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63601">
            <a:off x="7856431" y="2679394"/>
            <a:ext cx="286596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95058" y="569842"/>
            <a:ext cx="10739401" cy="1384995"/>
          </a:xfrm>
          <a:prstGeom prst="rect">
            <a:avLst/>
          </a:prstGeom>
          <a:noFill/>
        </p:spPr>
        <p:txBody>
          <a:bodyPr wrap="square" rtlCol="0">
            <a:spAutoFit/>
          </a:bodyPr>
          <a:lstStyle/>
          <a:p>
            <a:pPr marL="342900" indent="-342900">
              <a:buClr>
                <a:srgbClr val="00ABB5"/>
              </a:buClr>
              <a:buFont typeface="Arial" pitchFamily="34" charset="0"/>
              <a:buChar char="•"/>
            </a:pPr>
            <a:r>
              <a:rPr lang="en-GB" sz="2800" b="1" dirty="0" smtClean="0"/>
              <a:t>Written in line with other self-evaluation frameworks.  Designed to provide a common self-evaluation language with other sectors</a:t>
            </a:r>
            <a:endParaRPr lang="en-GB" sz="2800" b="1" dirty="0"/>
          </a:p>
        </p:txBody>
      </p:sp>
      <p:pic>
        <p:nvPicPr>
          <p:cNvPr id="10" name="Picture 9" descr="389390 How Good is our School_FINAL - Microsoft Word"/>
          <p:cNvPicPr>
            <a:picLocks noChangeAspect="1"/>
          </p:cNvPicPr>
          <p:nvPr/>
        </p:nvPicPr>
        <p:blipFill rotWithShape="1">
          <a:blip r:embed="rId7">
            <a:extLst>
              <a:ext uri="{28A0092B-C50C-407E-A947-70E740481C1C}">
                <a14:useLocalDpi xmlns:a14="http://schemas.microsoft.com/office/drawing/2010/main" val="0"/>
              </a:ext>
            </a:extLst>
          </a:blip>
          <a:srcRect l="36739" t="27540" r="36739" b="3706"/>
          <a:stretch/>
        </p:blipFill>
        <p:spPr>
          <a:xfrm>
            <a:off x="4861159" y="1775791"/>
            <a:ext cx="2488222" cy="347256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9183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2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3" name="Picture 6"/>
          <p:cNvPicPr>
            <a:picLocks noChangeAspect="1"/>
          </p:cNvPicPr>
          <p:nvPr/>
        </p:nvPicPr>
        <p:blipFill>
          <a:blip r:embed="rId3">
            <a:extLst>
              <a:ext uri="{28A0092B-C50C-407E-A947-70E740481C1C}">
                <a14:useLocalDpi xmlns:a14="http://schemas.microsoft.com/office/drawing/2010/main" val="0"/>
              </a:ext>
            </a:extLst>
          </a:blip>
          <a:srcRect l="23724" t="23521" r="26012" b="31464"/>
          <a:stretch>
            <a:fillRect/>
          </a:stretch>
        </p:blipFill>
        <p:spPr bwMode="auto">
          <a:xfrm>
            <a:off x="-19050" y="5840413"/>
            <a:ext cx="122650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a:spLocks noGrp="1"/>
          </p:cNvSpPr>
          <p:nvPr>
            <p:ph type="title"/>
          </p:nvPr>
        </p:nvSpPr>
        <p:spPr>
          <a:xfrm>
            <a:off x="588963" y="584200"/>
            <a:ext cx="11049000" cy="782638"/>
          </a:xfrm>
        </p:spPr>
        <p:txBody>
          <a:bodyPr/>
          <a:lstStyle/>
          <a:p>
            <a:pPr eaLnBrk="1" hangingPunct="1"/>
            <a:r>
              <a:rPr lang="en-GB" altLang="en-US" sz="3200" dirty="0" smtClean="0"/>
              <a:t>What remains familiar?</a:t>
            </a:r>
          </a:p>
        </p:txBody>
      </p:sp>
      <p:sp>
        <p:nvSpPr>
          <p:cNvPr id="10245" name="Content Placeholder 2"/>
          <p:cNvSpPr>
            <a:spLocks noGrp="1"/>
          </p:cNvSpPr>
          <p:nvPr>
            <p:ph idx="1"/>
          </p:nvPr>
        </p:nvSpPr>
        <p:spPr>
          <a:xfrm>
            <a:off x="822325" y="1668463"/>
            <a:ext cx="10788650" cy="4171950"/>
          </a:xfrm>
        </p:spPr>
        <p:txBody>
          <a:bodyPr/>
          <a:lstStyle/>
          <a:p>
            <a:pPr marL="457200" indent="-457200" eaLnBrk="1" hangingPunct="1">
              <a:buFont typeface="Arial" pitchFamily="34" charset="0"/>
              <a:buChar char="•"/>
            </a:pPr>
            <a:r>
              <a:rPr lang="en-GB" altLang="en-US" sz="2800" b="1" dirty="0" smtClean="0">
                <a:solidFill>
                  <a:schemeClr val="tx1">
                    <a:lumMod val="85000"/>
                    <a:lumOff val="15000"/>
                  </a:schemeClr>
                </a:solidFill>
              </a:rPr>
              <a:t>Focus on results - impact</a:t>
            </a:r>
          </a:p>
          <a:p>
            <a:pPr marL="457200" indent="-457200" eaLnBrk="1" hangingPunct="1">
              <a:buFont typeface="Arial" pitchFamily="34" charset="0"/>
              <a:buChar char="•"/>
            </a:pPr>
            <a:r>
              <a:rPr lang="en-GB" altLang="en-US" sz="2800" b="1" dirty="0" smtClean="0">
                <a:solidFill>
                  <a:schemeClr val="tx1">
                    <a:lumMod val="85000"/>
                    <a:lumOff val="15000"/>
                  </a:schemeClr>
                </a:solidFill>
              </a:rPr>
              <a:t>Learners and communities at the centre </a:t>
            </a:r>
          </a:p>
          <a:p>
            <a:pPr marL="457200" indent="-457200" eaLnBrk="1" hangingPunct="1">
              <a:buFont typeface="Arial" pitchFamily="34" charset="0"/>
              <a:buChar char="•"/>
            </a:pPr>
            <a:r>
              <a:rPr lang="en-GB" altLang="en-US" sz="2800" b="1" dirty="0" smtClean="0">
                <a:solidFill>
                  <a:schemeClr val="tx1">
                    <a:lumMod val="85000"/>
                    <a:lumOff val="15000"/>
                  </a:schemeClr>
                </a:solidFill>
              </a:rPr>
              <a:t>Partnership threaded throughout</a:t>
            </a:r>
          </a:p>
          <a:p>
            <a:pPr marL="457200" indent="-457200">
              <a:buFont typeface="Arial" pitchFamily="34" charset="0"/>
              <a:buChar char="•"/>
            </a:pPr>
            <a:r>
              <a:rPr lang="en-GB" altLang="en-US" sz="2800" b="1" dirty="0" smtClean="0">
                <a:solidFill>
                  <a:schemeClr val="tx1">
                    <a:lumMod val="85000"/>
                    <a:lumOff val="15000"/>
                  </a:schemeClr>
                </a:solidFill>
              </a:rPr>
              <a:t>Themes and illustrations of very good practice</a:t>
            </a:r>
            <a:endParaRPr lang="en-GB" altLang="en-US" sz="2800" b="1" dirty="0">
              <a:solidFill>
                <a:schemeClr val="tx1">
                  <a:lumMod val="85000"/>
                  <a:lumOff val="15000"/>
                </a:schemeClr>
              </a:solidFill>
            </a:endParaRPr>
          </a:p>
          <a:p>
            <a:pPr marL="457200" indent="-457200" eaLnBrk="1" hangingPunct="1">
              <a:buFont typeface="Arial" pitchFamily="34" charset="0"/>
              <a:buChar char="•"/>
            </a:pPr>
            <a:r>
              <a:rPr lang="en-GB" altLang="en-US" sz="2800" b="1" dirty="0" smtClean="0">
                <a:solidFill>
                  <a:schemeClr val="tx1">
                    <a:lumMod val="85000"/>
                    <a:lumOff val="15000"/>
                  </a:schemeClr>
                </a:solidFill>
              </a:rPr>
              <a:t>Colour-coding</a:t>
            </a:r>
          </a:p>
          <a:p>
            <a:pPr marL="457200" indent="-457200" eaLnBrk="1" hangingPunct="1">
              <a:buFont typeface="Arial" pitchFamily="34" charset="0"/>
              <a:buChar char="•"/>
            </a:pPr>
            <a:r>
              <a:rPr lang="en-GB" altLang="en-US" sz="2800" b="1" dirty="0" smtClean="0">
                <a:solidFill>
                  <a:schemeClr val="tx1">
                    <a:lumMod val="85000"/>
                    <a:lumOff val="15000"/>
                  </a:schemeClr>
                </a:solidFill>
              </a:rPr>
              <a:t>Follows Overarching Framework and links to </a:t>
            </a:r>
            <a:r>
              <a:rPr lang="en-GB" altLang="en-US" sz="2800" b="1" dirty="0" err="1" smtClean="0">
                <a:solidFill>
                  <a:schemeClr val="tx1">
                    <a:lumMod val="85000"/>
                    <a:lumOff val="15000"/>
                  </a:schemeClr>
                </a:solidFill>
              </a:rPr>
              <a:t>EFQM</a:t>
            </a:r>
            <a:endParaRPr lang="en-GB" altLang="en-US" sz="2800" b="1" dirty="0" smtClean="0">
              <a:solidFill>
                <a:schemeClr val="tx1">
                  <a:lumMod val="85000"/>
                  <a:lumOff val="15000"/>
                </a:schemeClr>
              </a:solidFill>
            </a:endParaRPr>
          </a:p>
          <a:p>
            <a:pPr marL="457200" indent="-457200" eaLnBrk="1" hangingPunct="1">
              <a:buFont typeface="Arial" pitchFamily="34" charset="0"/>
              <a:buChar char="•"/>
            </a:pPr>
            <a:endParaRPr lang="en-GB" altLang="en-US" sz="2800" b="1" dirty="0" smtClean="0">
              <a:solidFill>
                <a:schemeClr val="tx1"/>
              </a:solidFill>
            </a:endParaRPr>
          </a:p>
          <a:p>
            <a:pPr marL="457200" indent="-457200" eaLnBrk="1" hangingPunct="1">
              <a:buFont typeface="Arial" pitchFamily="34" charset="0"/>
              <a:buChar char="•"/>
            </a:pPr>
            <a:endParaRPr lang="en-GB" altLang="en-US" sz="2800" b="1" dirty="0" smtClean="0">
              <a:solidFill>
                <a:srgbClr val="00ABB5"/>
              </a:solidFill>
            </a:endParaRPr>
          </a:p>
          <a:p>
            <a:pPr marL="457200" indent="-457200" eaLnBrk="1" hangingPunct="1">
              <a:buFont typeface="Arial" pitchFamily="34" charset="0"/>
              <a:buChar char="•"/>
            </a:pPr>
            <a:endParaRPr lang="en-GB" altLang="en-US" sz="2800" b="1" dirty="0" smtClean="0">
              <a:solidFill>
                <a:srgbClr val="00ABB5"/>
              </a:solidFill>
            </a:endParaRPr>
          </a:p>
        </p:txBody>
      </p:sp>
      <p:pic>
        <p:nvPicPr>
          <p:cNvPr id="102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825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3" name="Picture 6"/>
          <p:cNvPicPr>
            <a:picLocks noChangeAspect="1"/>
          </p:cNvPicPr>
          <p:nvPr/>
        </p:nvPicPr>
        <p:blipFill>
          <a:blip r:embed="rId3">
            <a:extLst>
              <a:ext uri="{28A0092B-C50C-407E-A947-70E740481C1C}">
                <a14:useLocalDpi xmlns:a14="http://schemas.microsoft.com/office/drawing/2010/main" val="0"/>
              </a:ext>
            </a:extLst>
          </a:blip>
          <a:srcRect l="23724" t="23521" r="26012" b="31464"/>
          <a:stretch>
            <a:fillRect/>
          </a:stretch>
        </p:blipFill>
        <p:spPr bwMode="auto">
          <a:xfrm>
            <a:off x="-19050" y="5840413"/>
            <a:ext cx="122650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a:spLocks noGrp="1"/>
          </p:cNvSpPr>
          <p:nvPr>
            <p:ph type="title"/>
          </p:nvPr>
        </p:nvSpPr>
        <p:spPr>
          <a:xfrm>
            <a:off x="588963" y="584200"/>
            <a:ext cx="11049000" cy="782638"/>
          </a:xfrm>
        </p:spPr>
        <p:txBody>
          <a:bodyPr/>
          <a:lstStyle/>
          <a:p>
            <a:pPr eaLnBrk="1" hangingPunct="1"/>
            <a:r>
              <a:rPr lang="en-GB" altLang="en-US" sz="3200" dirty="0" smtClean="0"/>
              <a:t>What is new?</a:t>
            </a:r>
          </a:p>
        </p:txBody>
      </p:sp>
      <p:sp>
        <p:nvSpPr>
          <p:cNvPr id="10245" name="Content Placeholder 2"/>
          <p:cNvSpPr>
            <a:spLocks noGrp="1"/>
          </p:cNvSpPr>
          <p:nvPr>
            <p:ph idx="1"/>
          </p:nvPr>
        </p:nvSpPr>
        <p:spPr>
          <a:xfrm>
            <a:off x="822325" y="1668463"/>
            <a:ext cx="10788650" cy="4171950"/>
          </a:xfrm>
        </p:spPr>
        <p:txBody>
          <a:bodyPr/>
          <a:lstStyle/>
          <a:p>
            <a:pPr marL="457200" indent="-457200" eaLnBrk="1" hangingPunct="1">
              <a:buFont typeface="Arial" pitchFamily="34" charset="0"/>
              <a:buChar char="•"/>
            </a:pPr>
            <a:r>
              <a:rPr lang="en-GB" altLang="en-US" sz="2800" b="1" dirty="0" smtClean="0">
                <a:solidFill>
                  <a:schemeClr val="tx1">
                    <a:lumMod val="85000"/>
                    <a:lumOff val="15000"/>
                  </a:schemeClr>
                </a:solidFill>
              </a:rPr>
              <a:t>Greater focus on equality and equity</a:t>
            </a:r>
          </a:p>
          <a:p>
            <a:pPr marL="457200" indent="-457200" eaLnBrk="1" hangingPunct="1">
              <a:buFont typeface="Arial" pitchFamily="34" charset="0"/>
              <a:buChar char="•"/>
            </a:pPr>
            <a:r>
              <a:rPr lang="en-GB" altLang="en-US" sz="2800" b="1" dirty="0" smtClean="0">
                <a:solidFill>
                  <a:schemeClr val="tx1">
                    <a:lumMod val="85000"/>
                    <a:lumOff val="15000"/>
                  </a:schemeClr>
                </a:solidFill>
              </a:rPr>
              <a:t>Introduction of challenge questions </a:t>
            </a:r>
          </a:p>
          <a:p>
            <a:pPr marL="457200" indent="-457200">
              <a:buFont typeface="Arial" pitchFamily="34" charset="0"/>
              <a:buChar char="•"/>
            </a:pPr>
            <a:r>
              <a:rPr lang="en-GB" altLang="en-US" sz="2800" b="1" dirty="0" smtClean="0">
                <a:solidFill>
                  <a:schemeClr val="tx1">
                    <a:lumMod val="85000"/>
                    <a:lumOff val="15000"/>
                  </a:schemeClr>
                </a:solidFill>
              </a:rPr>
              <a:t>No illustrations of weak practice</a:t>
            </a:r>
          </a:p>
          <a:p>
            <a:pPr marL="457200" indent="-457200">
              <a:buFont typeface="Arial" pitchFamily="34" charset="0"/>
              <a:buChar char="•"/>
            </a:pPr>
            <a:r>
              <a:rPr lang="en-GB" altLang="en-US" sz="2800" b="1" dirty="0" smtClean="0">
                <a:solidFill>
                  <a:schemeClr val="tx1">
                    <a:lumMod val="85000"/>
                    <a:lumOff val="15000"/>
                  </a:schemeClr>
                </a:solidFill>
              </a:rPr>
              <a:t>Expectation that CLD practitioners will become familiar with and use all of the QIs over time (rather than a focus of a few ‘inspection’ QIs) </a:t>
            </a:r>
            <a:endParaRPr lang="en-GB" altLang="en-US" sz="2800" b="1" dirty="0">
              <a:solidFill>
                <a:schemeClr val="tx1">
                  <a:lumMod val="85000"/>
                  <a:lumOff val="15000"/>
                </a:schemeClr>
              </a:solidFill>
            </a:endParaRPr>
          </a:p>
          <a:p>
            <a:pPr marL="457200" indent="-457200" eaLnBrk="1" hangingPunct="1">
              <a:buFont typeface="Arial" pitchFamily="34" charset="0"/>
              <a:buChar char="•"/>
            </a:pPr>
            <a:endParaRPr lang="en-GB" altLang="en-US" sz="2800" b="1" dirty="0" smtClean="0">
              <a:solidFill>
                <a:schemeClr val="tx1">
                  <a:lumMod val="85000"/>
                  <a:lumOff val="15000"/>
                </a:schemeClr>
              </a:solidFill>
            </a:endParaRPr>
          </a:p>
          <a:p>
            <a:pPr marL="457200" indent="-457200" eaLnBrk="1" hangingPunct="1">
              <a:buFont typeface="Arial" pitchFamily="34" charset="0"/>
              <a:buChar char="•"/>
            </a:pPr>
            <a:endParaRPr lang="en-GB" altLang="en-US" sz="2800" b="1" dirty="0" smtClean="0">
              <a:solidFill>
                <a:srgbClr val="00ABB5"/>
              </a:solidFill>
            </a:endParaRPr>
          </a:p>
          <a:p>
            <a:pPr marL="457200" indent="-457200" eaLnBrk="1" hangingPunct="1">
              <a:buFont typeface="Arial" pitchFamily="34" charset="0"/>
              <a:buChar char="•"/>
            </a:pPr>
            <a:endParaRPr lang="en-GB" altLang="en-US" sz="2800" b="1" dirty="0" smtClean="0">
              <a:solidFill>
                <a:srgbClr val="00ABB5"/>
              </a:solidFill>
            </a:endParaRPr>
          </a:p>
        </p:txBody>
      </p:sp>
      <p:pic>
        <p:nvPicPr>
          <p:cNvPr id="102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250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387" name="Picture 6"/>
          <p:cNvPicPr>
            <a:picLocks noChangeAspect="1"/>
          </p:cNvPicPr>
          <p:nvPr/>
        </p:nvPicPr>
        <p:blipFill>
          <a:blip r:embed="rId3">
            <a:extLst>
              <a:ext uri="{28A0092B-C50C-407E-A947-70E740481C1C}">
                <a14:useLocalDpi xmlns:a14="http://schemas.microsoft.com/office/drawing/2010/main" val="0"/>
              </a:ext>
            </a:extLst>
          </a:blip>
          <a:srcRect l="23724" t="23521" r="26012" b="31464"/>
          <a:stretch>
            <a:fillRect/>
          </a:stretch>
        </p:blipFill>
        <p:spPr bwMode="auto">
          <a:xfrm>
            <a:off x="-19050" y="5840413"/>
            <a:ext cx="122650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8070574" y="1277868"/>
            <a:ext cx="3364189" cy="4516508"/>
          </a:xfrm>
          <a:prstGeom prst="roundRect">
            <a:avLst/>
          </a:prstGeom>
          <a:solidFill>
            <a:srgbClr val="00AB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smtClean="0"/>
              <a:t>How good is our strategic leadership?</a:t>
            </a:r>
          </a:p>
          <a:p>
            <a:pPr algn="ctr" eaLnBrk="1" fontAlgn="auto" hangingPunct="1">
              <a:spcBef>
                <a:spcPts val="0"/>
              </a:spcBef>
              <a:spcAft>
                <a:spcPts val="0"/>
              </a:spcAft>
              <a:defRPr/>
            </a:pPr>
            <a:endParaRPr lang="en-GB" sz="2400" b="1" dirty="0"/>
          </a:p>
          <a:p>
            <a:pPr algn="ctr" eaLnBrk="1" fontAlgn="auto" hangingPunct="1">
              <a:spcBef>
                <a:spcPts val="0"/>
              </a:spcBef>
              <a:spcAft>
                <a:spcPts val="0"/>
              </a:spcAft>
              <a:defRPr/>
            </a:pPr>
            <a:r>
              <a:rPr lang="en-GB" sz="2400" b="1" dirty="0" smtClean="0"/>
              <a:t>What is our capacity for improvement?</a:t>
            </a:r>
            <a:endParaRPr lang="en-GB" sz="2400" b="1" dirty="0"/>
          </a:p>
        </p:txBody>
      </p:sp>
      <p:sp>
        <p:nvSpPr>
          <p:cNvPr id="12" name="Rounded Rectangle 11"/>
          <p:cNvSpPr/>
          <p:nvPr/>
        </p:nvSpPr>
        <p:spPr>
          <a:xfrm>
            <a:off x="4479235" y="1277867"/>
            <a:ext cx="3419061" cy="451650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smtClean="0"/>
              <a:t>How good is our delivery of key processes? </a:t>
            </a:r>
          </a:p>
          <a:p>
            <a:pPr algn="ctr" eaLnBrk="1" fontAlgn="auto" hangingPunct="1">
              <a:spcBef>
                <a:spcPts val="0"/>
              </a:spcBef>
              <a:spcAft>
                <a:spcPts val="0"/>
              </a:spcAft>
              <a:defRPr/>
            </a:pPr>
            <a:endParaRPr lang="en-GB" sz="2400" b="1" dirty="0"/>
          </a:p>
          <a:p>
            <a:pPr algn="ctr" eaLnBrk="1" fontAlgn="auto" hangingPunct="1">
              <a:spcBef>
                <a:spcPts val="0"/>
              </a:spcBef>
              <a:spcAft>
                <a:spcPts val="0"/>
              </a:spcAft>
              <a:defRPr/>
            </a:pPr>
            <a:r>
              <a:rPr lang="en-GB" sz="2400" b="1" dirty="0" smtClean="0"/>
              <a:t>How good is our operational management?</a:t>
            </a:r>
            <a:endParaRPr lang="en-GB" sz="2400" b="1" dirty="0"/>
          </a:p>
        </p:txBody>
      </p:sp>
      <p:sp>
        <p:nvSpPr>
          <p:cNvPr id="13" name="Rounded Rectangle 12"/>
          <p:cNvSpPr/>
          <p:nvPr/>
        </p:nvSpPr>
        <p:spPr>
          <a:xfrm>
            <a:off x="795131" y="1277868"/>
            <a:ext cx="3525078" cy="4516507"/>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smtClean="0"/>
              <a:t>What key outcomes have we achieved?</a:t>
            </a:r>
          </a:p>
          <a:p>
            <a:pPr algn="ctr" eaLnBrk="1" fontAlgn="auto" hangingPunct="1">
              <a:spcBef>
                <a:spcPts val="0"/>
              </a:spcBef>
              <a:spcAft>
                <a:spcPts val="0"/>
              </a:spcAft>
              <a:defRPr/>
            </a:pPr>
            <a:endParaRPr lang="en-GB" sz="2400" b="1" dirty="0" smtClean="0"/>
          </a:p>
          <a:p>
            <a:pPr algn="ctr" eaLnBrk="1" fontAlgn="auto" hangingPunct="1">
              <a:spcBef>
                <a:spcPts val="0"/>
              </a:spcBef>
              <a:spcAft>
                <a:spcPts val="0"/>
              </a:spcAft>
              <a:defRPr/>
            </a:pPr>
            <a:r>
              <a:rPr lang="en-GB" sz="2400" b="1" dirty="0" smtClean="0"/>
              <a:t>How well do we meet the needs of stakeholders?</a:t>
            </a:r>
            <a:endParaRPr lang="en-GB" sz="2400" b="1" dirty="0"/>
          </a:p>
        </p:txBody>
      </p:sp>
      <p:sp>
        <p:nvSpPr>
          <p:cNvPr id="3" name="TextBox 2"/>
          <p:cNvSpPr txBox="1"/>
          <p:nvPr/>
        </p:nvSpPr>
        <p:spPr>
          <a:xfrm>
            <a:off x="768626" y="410817"/>
            <a:ext cx="10666136" cy="523220"/>
          </a:xfrm>
          <a:prstGeom prst="rect">
            <a:avLst/>
          </a:prstGeom>
          <a:noFill/>
        </p:spPr>
        <p:txBody>
          <a:bodyPr wrap="square" rtlCol="0">
            <a:spAutoFit/>
          </a:bodyPr>
          <a:lstStyle/>
          <a:p>
            <a:pPr algn="ctr"/>
            <a:r>
              <a:rPr lang="en-GB" sz="2800" b="1" dirty="0" smtClean="0">
                <a:solidFill>
                  <a:srgbClr val="00ABB5"/>
                </a:solidFill>
              </a:rPr>
              <a:t>Still asks 6 key questions</a:t>
            </a:r>
            <a:endParaRPr lang="en-GB" sz="2800" b="1" dirty="0">
              <a:solidFill>
                <a:srgbClr val="00ABB5"/>
              </a:solidFill>
            </a:endParaRPr>
          </a:p>
        </p:txBody>
      </p:sp>
    </p:spTree>
    <p:extLst>
      <p:ext uri="{BB962C8B-B14F-4D97-AF65-F5344CB8AC3E}">
        <p14:creationId xmlns:p14="http://schemas.microsoft.com/office/powerpoint/2010/main" val="2373340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1754326"/>
          </a:xfrm>
          <a:prstGeom prst="rect">
            <a:avLst/>
          </a:prstGeom>
        </p:spPr>
        <p:txBody>
          <a:bodyPr wrap="square">
            <a:spAutoFit/>
          </a:bodyPr>
          <a:lstStyle/>
          <a:p>
            <a:endParaRPr lang="en-GB" sz="3600" dirty="0" smtClean="0">
              <a:solidFill>
                <a:srgbClr val="00ABB5"/>
              </a:solidFill>
            </a:endParaRPr>
          </a:p>
          <a:p>
            <a:r>
              <a:rPr lang="en-GB" sz="3600" b="1" dirty="0" smtClean="0">
                <a:solidFill>
                  <a:srgbClr val="00ABB5"/>
                </a:solidFill>
              </a:rPr>
              <a:t>How good is the learning and development in our community?</a:t>
            </a:r>
            <a:endParaRPr lang="en-US" sz="3600" b="1" dirty="0"/>
          </a:p>
        </p:txBody>
      </p:sp>
      <p:sp>
        <p:nvSpPr>
          <p:cNvPr id="8" name="Rectangle 7"/>
          <p:cNvSpPr/>
          <p:nvPr/>
        </p:nvSpPr>
        <p:spPr>
          <a:xfrm>
            <a:off x="788642" y="4209002"/>
            <a:ext cx="3080994" cy="400110"/>
          </a:xfrm>
          <a:prstGeom prst="rect">
            <a:avLst/>
          </a:prstGeom>
        </p:spPr>
        <p:txBody>
          <a:bodyPr wrap="square">
            <a:spAutoFit/>
          </a:bodyPr>
          <a:lstStyle/>
          <a:p>
            <a:r>
              <a:rPr lang="en-GB" sz="2000" b="1" dirty="0" smtClean="0">
                <a:solidFill>
                  <a:srgbClr val="B3D236"/>
                </a:solidFill>
              </a:rPr>
              <a:t>Summer  2016</a:t>
            </a:r>
          </a:p>
        </p:txBody>
      </p:sp>
    </p:spTree>
    <p:extLst>
      <p:ext uri="{BB962C8B-B14F-4D97-AF65-F5344CB8AC3E}">
        <p14:creationId xmlns:p14="http://schemas.microsoft.com/office/powerpoint/2010/main" val="1717420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8435" name="Picture 6"/>
          <p:cNvPicPr>
            <a:picLocks noChangeAspect="1"/>
          </p:cNvPicPr>
          <p:nvPr/>
        </p:nvPicPr>
        <p:blipFill>
          <a:blip r:embed="rId3">
            <a:extLst>
              <a:ext uri="{28A0092B-C50C-407E-A947-70E740481C1C}">
                <a14:useLocalDpi xmlns:a14="http://schemas.microsoft.com/office/drawing/2010/main" val="0"/>
              </a:ext>
            </a:extLst>
          </a:blip>
          <a:srcRect l="23724" t="23521" r="26012" b="31464"/>
          <a:stretch>
            <a:fillRect/>
          </a:stretch>
        </p:blipFill>
        <p:spPr bwMode="auto">
          <a:xfrm>
            <a:off x="-19050" y="5840413"/>
            <a:ext cx="122650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p:cNvSpPr>
            <a:spLocks noGrp="1"/>
          </p:cNvSpPr>
          <p:nvPr>
            <p:ph type="title"/>
          </p:nvPr>
        </p:nvSpPr>
        <p:spPr>
          <a:xfrm>
            <a:off x="384175" y="238125"/>
            <a:ext cx="11050588" cy="623266"/>
          </a:xfrm>
        </p:spPr>
        <p:txBody>
          <a:bodyPr/>
          <a:lstStyle/>
          <a:p>
            <a:pPr eaLnBrk="1" hangingPunct="1"/>
            <a:r>
              <a:rPr lang="en-GB" altLang="en-US" sz="2800" dirty="0" smtClean="0"/>
              <a:t>But has a reduced the number of QIs</a:t>
            </a:r>
            <a:r>
              <a:rPr lang="en-GB" altLang="en-US" sz="3200" i="1" dirty="0" smtClean="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8267799"/>
              </p:ext>
            </p:extLst>
          </p:nvPr>
        </p:nvGraphicFramePr>
        <p:xfrm>
          <a:off x="574674" y="803816"/>
          <a:ext cx="11077575" cy="5398202"/>
        </p:xfrm>
        <a:graphic>
          <a:graphicData uri="http://schemas.openxmlformats.org/drawingml/2006/table">
            <a:tbl>
              <a:tblPr firstRow="1" bandRow="1">
                <a:tableStyleId>{5C22544A-7EE6-4342-B048-85BDC9FD1C3A}</a:tableStyleId>
              </a:tblPr>
              <a:tblGrid>
                <a:gridCol w="3692525"/>
                <a:gridCol w="3692525"/>
                <a:gridCol w="3692525"/>
              </a:tblGrid>
              <a:tr h="369092">
                <a:tc>
                  <a:txBody>
                    <a:bodyPr/>
                    <a:lstStyle/>
                    <a:p>
                      <a:pPr algn="ctr"/>
                      <a:r>
                        <a:rPr lang="en-GB" sz="1800" b="1" dirty="0" smtClean="0">
                          <a:solidFill>
                            <a:schemeClr val="bg1"/>
                          </a:solidFill>
                        </a:rPr>
                        <a:t>Outcomes</a:t>
                      </a:r>
                      <a:endParaRPr lang="en-GB" sz="1800" b="1" dirty="0">
                        <a:solidFill>
                          <a:schemeClr val="bg1"/>
                        </a:solidFill>
                      </a:endParaRPr>
                    </a:p>
                  </a:txBody>
                  <a:tcPr marL="91450" marR="91450" marT="45711" marB="45711">
                    <a:solidFill>
                      <a:srgbClr val="92D050"/>
                    </a:solidFill>
                  </a:tcPr>
                </a:tc>
                <a:tc>
                  <a:txBody>
                    <a:bodyPr/>
                    <a:lstStyle/>
                    <a:p>
                      <a:pPr algn="ctr"/>
                      <a:r>
                        <a:rPr lang="en-GB" sz="1800" b="1" dirty="0" smtClean="0">
                          <a:solidFill>
                            <a:schemeClr val="bg1"/>
                          </a:solidFill>
                        </a:rPr>
                        <a:t>Processes</a:t>
                      </a:r>
                      <a:endParaRPr lang="en-GB" sz="1800" b="1" dirty="0">
                        <a:solidFill>
                          <a:schemeClr val="bg1"/>
                        </a:solidFill>
                      </a:endParaRPr>
                    </a:p>
                  </a:txBody>
                  <a:tcPr marL="91450" marR="91450" marT="45711" marB="45711">
                    <a:solidFill>
                      <a:schemeClr val="accent6"/>
                    </a:solidFill>
                  </a:tcPr>
                </a:tc>
                <a:tc>
                  <a:txBody>
                    <a:bodyPr/>
                    <a:lstStyle/>
                    <a:p>
                      <a:pPr algn="ctr"/>
                      <a:r>
                        <a:rPr lang="en-GB" sz="1800" b="1" dirty="0" smtClean="0">
                          <a:solidFill>
                            <a:schemeClr val="bg1"/>
                          </a:solidFill>
                        </a:rPr>
                        <a:t>Leadership</a:t>
                      </a:r>
                      <a:endParaRPr lang="en-GB" sz="1800" b="1" dirty="0">
                        <a:solidFill>
                          <a:schemeClr val="bg1"/>
                        </a:solidFill>
                      </a:endParaRPr>
                    </a:p>
                  </a:txBody>
                  <a:tcPr marL="91450" marR="91450" marT="45711" marB="45711">
                    <a:solidFill>
                      <a:srgbClr val="00ABB5"/>
                    </a:solidFill>
                  </a:tcPr>
                </a:tc>
              </a:tr>
              <a:tr h="653022">
                <a:tc>
                  <a:txBody>
                    <a:bodyPr/>
                    <a:lstStyle/>
                    <a:p>
                      <a:r>
                        <a:rPr lang="en-GB" sz="2000" b="1" dirty="0" smtClean="0">
                          <a:solidFill>
                            <a:schemeClr val="tx1"/>
                          </a:solidFill>
                        </a:rPr>
                        <a:t>1.1 Improvements in performance</a:t>
                      </a:r>
                      <a:endParaRPr lang="en-GB" sz="2000" b="1" dirty="0">
                        <a:solidFill>
                          <a:schemeClr val="tx1"/>
                        </a:solidFill>
                      </a:endParaRPr>
                    </a:p>
                  </a:txBody>
                  <a:tcPr marL="91450" marR="91450" marT="45711" marB="45711">
                    <a:solidFill>
                      <a:srgbClr val="92D050"/>
                    </a:solidFill>
                  </a:tcPr>
                </a:tc>
                <a:tc>
                  <a:txBody>
                    <a:bodyPr/>
                    <a:lstStyle/>
                    <a:p>
                      <a:r>
                        <a:rPr lang="en-GB" sz="2000" b="1" dirty="0" smtClean="0">
                          <a:solidFill>
                            <a:schemeClr val="tx1"/>
                          </a:solidFill>
                        </a:rPr>
                        <a:t>5.1 Delivering the learning offer with learners</a:t>
                      </a:r>
                      <a:endParaRPr lang="en-GB" sz="2000" b="1" dirty="0">
                        <a:solidFill>
                          <a:schemeClr val="tx1"/>
                        </a:solidFill>
                      </a:endParaRPr>
                    </a:p>
                  </a:txBody>
                  <a:tcPr marL="91450" marR="91450" marT="45711" marB="45711">
                    <a:solidFill>
                      <a:schemeClr val="accent6"/>
                    </a:solidFill>
                  </a:tcPr>
                </a:tc>
                <a:tc>
                  <a:txBody>
                    <a:bodyPr/>
                    <a:lstStyle/>
                    <a:p>
                      <a:r>
                        <a:rPr lang="en-GB" sz="2000" b="1" dirty="0" smtClean="0">
                          <a:solidFill>
                            <a:schemeClr val="tx1"/>
                          </a:solidFill>
                        </a:rPr>
                        <a:t>9.1 Vision, values and aims</a:t>
                      </a:r>
                      <a:endParaRPr lang="en-GB" sz="2000" b="1" dirty="0">
                        <a:solidFill>
                          <a:schemeClr val="tx1"/>
                        </a:solidFill>
                      </a:endParaRPr>
                    </a:p>
                  </a:txBody>
                  <a:tcPr marL="91450" marR="91450" marT="45711" marB="45711">
                    <a:solidFill>
                      <a:srgbClr val="00ABB5"/>
                    </a:solidFill>
                  </a:tcPr>
                </a:tc>
              </a:tr>
              <a:tr h="653022">
                <a:tc>
                  <a:txBody>
                    <a:bodyPr/>
                    <a:lstStyle/>
                    <a:p>
                      <a:r>
                        <a:rPr lang="en-GB" sz="2000" b="1" dirty="0" smtClean="0">
                          <a:solidFill>
                            <a:schemeClr val="tx1"/>
                          </a:solidFill>
                        </a:rPr>
                        <a:t>2.1 Impact on learners</a:t>
                      </a:r>
                      <a:endParaRPr lang="en-GB" sz="2000" b="1" dirty="0">
                        <a:solidFill>
                          <a:schemeClr val="tx1"/>
                        </a:solidFill>
                      </a:endParaRPr>
                    </a:p>
                  </a:txBody>
                  <a:tcPr marL="91450" marR="91450" marT="45711" marB="45711">
                    <a:solidFill>
                      <a:srgbClr val="92D050"/>
                    </a:solidFill>
                  </a:tcPr>
                </a:tc>
                <a:tc>
                  <a:txBody>
                    <a:bodyPr/>
                    <a:lstStyle/>
                    <a:p>
                      <a:r>
                        <a:rPr lang="en-GB" sz="2000" b="1" dirty="0" smtClean="0">
                          <a:solidFill>
                            <a:schemeClr val="tx1"/>
                          </a:solidFill>
                        </a:rPr>
                        <a:t>5.2 Inclusion, equality and fairness</a:t>
                      </a:r>
                      <a:endParaRPr lang="en-GB" sz="2000" b="1" dirty="0">
                        <a:solidFill>
                          <a:schemeClr val="tx1"/>
                        </a:solidFill>
                      </a:endParaRPr>
                    </a:p>
                  </a:txBody>
                  <a:tcPr marL="91450" marR="91450" marT="45711" marB="45711">
                    <a:solidFill>
                      <a:schemeClr val="accent6"/>
                    </a:solidFill>
                  </a:tcPr>
                </a:tc>
                <a:tc>
                  <a:txBody>
                    <a:bodyPr/>
                    <a:lstStyle/>
                    <a:p>
                      <a:r>
                        <a:rPr lang="en-GB" sz="2000" b="1" dirty="0" smtClean="0">
                          <a:solidFill>
                            <a:schemeClr val="tx1"/>
                          </a:solidFill>
                        </a:rPr>
                        <a:t>9.2 Leadership and direction</a:t>
                      </a:r>
                      <a:endParaRPr lang="en-GB" sz="2000" b="1" dirty="0">
                        <a:solidFill>
                          <a:schemeClr val="tx1"/>
                        </a:solidFill>
                      </a:endParaRPr>
                    </a:p>
                  </a:txBody>
                  <a:tcPr marL="91450" marR="91450" marT="45711" marB="45711">
                    <a:solidFill>
                      <a:srgbClr val="00ABB5"/>
                    </a:solidFill>
                  </a:tcPr>
                </a:tc>
              </a:tr>
              <a:tr h="1504811">
                <a:tc>
                  <a:txBody>
                    <a:bodyPr/>
                    <a:lstStyle/>
                    <a:p>
                      <a:r>
                        <a:rPr lang="en-GB" sz="2000" b="1" dirty="0" smtClean="0">
                          <a:solidFill>
                            <a:schemeClr val="tx1"/>
                          </a:solidFill>
                        </a:rPr>
                        <a:t>3.1 Impact on staff and volunteers</a:t>
                      </a:r>
                      <a:endParaRPr lang="en-GB" sz="2000" b="1" dirty="0">
                        <a:solidFill>
                          <a:schemeClr val="tx1"/>
                        </a:solidFill>
                      </a:endParaRPr>
                    </a:p>
                  </a:txBody>
                  <a:tcPr marL="91450" marR="91450" marT="45711" marB="45711">
                    <a:solidFill>
                      <a:srgbClr val="92D050"/>
                    </a:solidFill>
                  </a:tcPr>
                </a:tc>
                <a:tc>
                  <a:txBody>
                    <a:bodyPr/>
                    <a:lstStyle/>
                    <a:p>
                      <a:r>
                        <a:rPr lang="en-GB" sz="2000" b="1" dirty="0" smtClean="0">
                          <a:solidFill>
                            <a:schemeClr val="tx1"/>
                          </a:solidFill>
                        </a:rPr>
                        <a:t>6.1 Planning, policy review and development and participation by stakeholders in key processes </a:t>
                      </a:r>
                      <a:endParaRPr lang="en-GB" sz="2000" b="1" dirty="0">
                        <a:solidFill>
                          <a:schemeClr val="tx1"/>
                        </a:solidFill>
                      </a:endParaRPr>
                    </a:p>
                  </a:txBody>
                  <a:tcPr marL="91450" marR="91450" marT="45711" marB="45711">
                    <a:solidFill>
                      <a:schemeClr val="accent6"/>
                    </a:solidFill>
                  </a:tcPr>
                </a:tc>
                <a:tc>
                  <a:txBody>
                    <a:bodyPr/>
                    <a:lstStyle/>
                    <a:p>
                      <a:r>
                        <a:rPr lang="en-GB" sz="2000" b="1" dirty="0" smtClean="0">
                          <a:solidFill>
                            <a:schemeClr val="tx1"/>
                          </a:solidFill>
                        </a:rPr>
                        <a:t>9.3 Leading people and developing partnerships</a:t>
                      </a:r>
                      <a:endParaRPr lang="en-GB" sz="2000" b="1" dirty="0">
                        <a:solidFill>
                          <a:schemeClr val="tx1"/>
                        </a:solidFill>
                      </a:endParaRPr>
                    </a:p>
                  </a:txBody>
                  <a:tcPr marL="91450" marR="91450" marT="45711" marB="45711">
                    <a:solidFill>
                      <a:srgbClr val="00ABB5"/>
                    </a:solidFill>
                  </a:tcPr>
                </a:tc>
              </a:tr>
              <a:tr h="936951">
                <a:tc>
                  <a:txBody>
                    <a:bodyPr/>
                    <a:lstStyle/>
                    <a:p>
                      <a:r>
                        <a:rPr lang="en-GB" sz="2000" b="1" dirty="0" smtClean="0">
                          <a:solidFill>
                            <a:schemeClr val="tx1"/>
                          </a:solidFill>
                        </a:rPr>
                        <a:t>4.1 Impact on the local community</a:t>
                      </a:r>
                      <a:endParaRPr lang="en-GB" sz="2000" b="1" dirty="0">
                        <a:solidFill>
                          <a:schemeClr val="tx1"/>
                        </a:solidFill>
                      </a:endParaRPr>
                    </a:p>
                  </a:txBody>
                  <a:tcPr marL="91450" marR="91450" marT="45711" marB="45711">
                    <a:solidFill>
                      <a:srgbClr val="92D050"/>
                    </a:solidFill>
                  </a:tcPr>
                </a:tc>
                <a:tc>
                  <a:txBody>
                    <a:bodyPr/>
                    <a:lstStyle/>
                    <a:p>
                      <a:r>
                        <a:rPr lang="en-GB" sz="2000" b="1" dirty="0" smtClean="0">
                          <a:solidFill>
                            <a:schemeClr val="tx1"/>
                          </a:solidFill>
                        </a:rPr>
                        <a:t>8.1 Partnership working</a:t>
                      </a:r>
                      <a:endParaRPr lang="en-GB" sz="2000" b="1" dirty="0">
                        <a:solidFill>
                          <a:schemeClr val="tx1"/>
                        </a:solidFill>
                      </a:endParaRPr>
                    </a:p>
                  </a:txBody>
                  <a:tcPr marL="91450" marR="91450" marT="45711" marB="45711">
                    <a:solidFill>
                      <a:schemeClr val="accent6"/>
                    </a:solidFill>
                  </a:tcPr>
                </a:tc>
                <a:tc>
                  <a:txBody>
                    <a:bodyPr/>
                    <a:lstStyle/>
                    <a:p>
                      <a:r>
                        <a:rPr lang="en-GB" sz="2000" b="1" dirty="0" smtClean="0">
                          <a:solidFill>
                            <a:schemeClr val="tx1"/>
                          </a:solidFill>
                        </a:rPr>
                        <a:t>9.4 Securing improvement of quality and impact of services </a:t>
                      </a:r>
                      <a:endParaRPr lang="en-GB" sz="2000" b="1" dirty="0">
                        <a:solidFill>
                          <a:schemeClr val="tx1"/>
                        </a:solidFill>
                      </a:endParaRPr>
                    </a:p>
                  </a:txBody>
                  <a:tcPr marL="91450" marR="91450" marT="45711" marB="45711">
                    <a:solidFill>
                      <a:srgbClr val="00ABB5"/>
                    </a:solidFill>
                  </a:tcPr>
                </a:tc>
              </a:tr>
              <a:tr h="860250">
                <a:tc>
                  <a:txBody>
                    <a:bodyPr/>
                    <a:lstStyle/>
                    <a:p>
                      <a:r>
                        <a:rPr lang="en-GB" sz="2000" b="1" dirty="0" smtClean="0">
                          <a:solidFill>
                            <a:schemeClr val="tx1"/>
                          </a:solidFill>
                        </a:rPr>
                        <a:t>4.2 Improving impacts from sharing wider practice</a:t>
                      </a:r>
                      <a:endParaRPr lang="en-GB" sz="2000" b="1" dirty="0">
                        <a:solidFill>
                          <a:schemeClr val="tx1"/>
                        </a:solidFill>
                      </a:endParaRPr>
                    </a:p>
                  </a:txBody>
                  <a:tcPr marL="91450" marR="91450" marT="45711" marB="45711">
                    <a:solidFill>
                      <a:srgbClr val="92D050"/>
                    </a:solidFill>
                  </a:tcPr>
                </a:tc>
                <a:tc>
                  <a:txBody>
                    <a:bodyPr/>
                    <a:lstStyle/>
                    <a:p>
                      <a:r>
                        <a:rPr lang="en-GB" sz="2000" b="1" dirty="0" smtClean="0">
                          <a:solidFill>
                            <a:schemeClr val="tx1"/>
                          </a:solidFill>
                        </a:rPr>
                        <a:t>8.2 Financial, resource, knowledge and information management</a:t>
                      </a:r>
                      <a:endParaRPr lang="en-GB" sz="2000" b="1" dirty="0">
                        <a:solidFill>
                          <a:schemeClr val="tx1"/>
                        </a:solidFill>
                      </a:endParaRPr>
                    </a:p>
                  </a:txBody>
                  <a:tcPr marL="91450" marR="91450" marT="45711" marB="45711">
                    <a:solidFill>
                      <a:schemeClr val="accent6"/>
                    </a:solidFill>
                  </a:tcPr>
                </a:tc>
                <a:tc>
                  <a:txBody>
                    <a:bodyPr/>
                    <a:lstStyle/>
                    <a:p>
                      <a:r>
                        <a:rPr lang="en-GB" sz="1800" b="1" i="1" dirty="0" smtClean="0">
                          <a:solidFill>
                            <a:schemeClr val="tx1"/>
                          </a:solidFill>
                        </a:rPr>
                        <a:t>10. Capacity for improvement – global judgement based on evidence from the other QIs</a:t>
                      </a:r>
                      <a:endParaRPr lang="en-GB" sz="1800" b="1" i="1" dirty="0">
                        <a:solidFill>
                          <a:schemeClr val="tx1"/>
                        </a:solidFill>
                      </a:endParaRPr>
                    </a:p>
                  </a:txBody>
                  <a:tcPr marL="91450" marR="91450" marT="45711" marB="45711">
                    <a:solidFill>
                      <a:srgbClr val="00ABB5"/>
                    </a:solidFill>
                  </a:tcPr>
                </a:tc>
              </a:tr>
            </a:tbl>
          </a:graphicData>
        </a:graphic>
      </p:graphicFrame>
      <p:pic>
        <p:nvPicPr>
          <p:cNvPr id="1847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135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447" y="980661"/>
            <a:ext cx="10817923" cy="5168348"/>
          </a:xfrm>
        </p:spPr>
        <p:txBody>
          <a:bodyPr/>
          <a:lstStyle/>
          <a:p>
            <a:pPr algn="ctr"/>
            <a:endParaRPr lang="en-GB" sz="2800" b="1" dirty="0" smtClean="0">
              <a:solidFill>
                <a:srgbClr val="7030A0"/>
              </a:solidFill>
            </a:endParaRPr>
          </a:p>
          <a:p>
            <a:pPr algn="ctr"/>
            <a:r>
              <a:rPr lang="en-GB" sz="2800" b="1" dirty="0" smtClean="0">
                <a:solidFill>
                  <a:srgbClr val="7030A0"/>
                </a:solidFill>
              </a:rPr>
              <a:t>Discussion </a:t>
            </a:r>
          </a:p>
          <a:p>
            <a:pPr algn="ctr"/>
            <a:r>
              <a:rPr lang="en-GB" sz="2800" b="1" dirty="0" smtClean="0">
                <a:solidFill>
                  <a:srgbClr val="7030A0"/>
                </a:solidFill>
              </a:rPr>
              <a:t>Looking at the list of quality indicators in HGILDOC? </a:t>
            </a:r>
          </a:p>
          <a:p>
            <a:pPr algn="ctr"/>
            <a:r>
              <a:rPr lang="en-GB" sz="2800" b="1" dirty="0" smtClean="0">
                <a:solidFill>
                  <a:srgbClr val="7030A0"/>
                </a:solidFill>
              </a:rPr>
              <a:t>answer the questions in the work book </a:t>
            </a:r>
          </a:p>
          <a:p>
            <a:pPr algn="ctr"/>
            <a:endParaRPr lang="en-GB" sz="2800" b="1" dirty="0">
              <a:solidFill>
                <a:srgbClr val="7030A0"/>
              </a:solidFill>
            </a:endParaRPr>
          </a:p>
        </p:txBody>
      </p:sp>
    </p:spTree>
    <p:extLst>
      <p:ext uri="{BB962C8B-B14F-4D97-AF65-F5344CB8AC3E}">
        <p14:creationId xmlns:p14="http://schemas.microsoft.com/office/powerpoint/2010/main" val="3238797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995" y="432698"/>
            <a:ext cx="10836972" cy="711200"/>
          </a:xfrm>
        </p:spPr>
        <p:txBody>
          <a:bodyPr/>
          <a:lstStyle/>
          <a:p>
            <a:r>
              <a:rPr lang="en-GB" sz="2800" dirty="0" smtClean="0"/>
              <a:t>Quality Indicators</a:t>
            </a:r>
            <a:endParaRPr lang="en-GB" sz="2800" dirty="0"/>
          </a:p>
        </p:txBody>
      </p:sp>
      <p:sp>
        <p:nvSpPr>
          <p:cNvPr id="3" name="Content Placeholder 2"/>
          <p:cNvSpPr>
            <a:spLocks noGrp="1"/>
          </p:cNvSpPr>
          <p:nvPr>
            <p:ph idx="1"/>
          </p:nvPr>
        </p:nvSpPr>
        <p:spPr>
          <a:xfrm>
            <a:off x="738808" y="1185172"/>
            <a:ext cx="10817923" cy="5851731"/>
          </a:xfrm>
        </p:spPr>
        <p:txBody>
          <a:bodyPr/>
          <a:lstStyle/>
          <a:p>
            <a:pPr marL="457200" indent="-457200">
              <a:buFont typeface="Arial" pitchFamily="34" charset="0"/>
              <a:buChar char="•"/>
            </a:pPr>
            <a:r>
              <a:rPr lang="en-GB" sz="2800" b="1" dirty="0" smtClean="0"/>
              <a:t>Are a way of exploring each aspect of our work and gaining an overall picture or how our project, organisation or partnership is doing. </a:t>
            </a:r>
          </a:p>
          <a:p>
            <a:pPr marL="457200" indent="-457200">
              <a:buClr>
                <a:srgbClr val="00ABB5"/>
              </a:buClr>
              <a:buFont typeface="Arial" pitchFamily="34" charset="0"/>
              <a:buChar char="•"/>
            </a:pPr>
            <a:r>
              <a:rPr lang="en-GB" sz="2800" b="1" dirty="0" smtClean="0"/>
              <a:t>You can start with any quality indicator and look at them in any order. </a:t>
            </a:r>
          </a:p>
          <a:p>
            <a:pPr marL="457200" indent="-457200">
              <a:buClr>
                <a:srgbClr val="00ABB5"/>
              </a:buClr>
              <a:buFont typeface="Arial" pitchFamily="34" charset="0"/>
              <a:buChar char="•"/>
            </a:pPr>
            <a:r>
              <a:rPr lang="en-GB" sz="2800" b="1" dirty="0" smtClean="0"/>
              <a:t>You do not need to use every quality indicator every time and you can pull in QIs from other frameworks. </a:t>
            </a:r>
            <a:endParaRPr lang="en-GB" sz="2800" b="1" dirty="0"/>
          </a:p>
        </p:txBody>
      </p:sp>
    </p:spTree>
    <p:extLst>
      <p:ext uri="{BB962C8B-B14F-4D97-AF65-F5344CB8AC3E}">
        <p14:creationId xmlns:p14="http://schemas.microsoft.com/office/powerpoint/2010/main" val="1392402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447" y="980661"/>
            <a:ext cx="10817923" cy="5168348"/>
          </a:xfrm>
        </p:spPr>
        <p:txBody>
          <a:bodyPr/>
          <a:lstStyle/>
          <a:p>
            <a:pPr algn="ctr"/>
            <a:endParaRPr lang="en-GB" sz="2800" b="1" dirty="0" smtClean="0">
              <a:solidFill>
                <a:srgbClr val="7030A0"/>
              </a:solidFill>
            </a:endParaRPr>
          </a:p>
          <a:p>
            <a:pPr algn="ctr"/>
            <a:r>
              <a:rPr lang="en-GB" sz="2800" b="1" dirty="0" smtClean="0">
                <a:solidFill>
                  <a:srgbClr val="7030A0"/>
                </a:solidFill>
              </a:rPr>
              <a:t>Exercise</a:t>
            </a:r>
          </a:p>
          <a:p>
            <a:pPr algn="ctr"/>
            <a:r>
              <a:rPr lang="en-GB" sz="2800" b="1" dirty="0" smtClean="0">
                <a:solidFill>
                  <a:srgbClr val="7030A0"/>
                </a:solidFill>
              </a:rPr>
              <a:t>In small groups choose a QI to explore.  After reading it discuss how you would use it; for example who would you involve? what evidence would you have? </a:t>
            </a:r>
          </a:p>
          <a:p>
            <a:pPr algn="ctr"/>
            <a:endParaRPr lang="en-GB" sz="2800" b="1" dirty="0" smtClean="0">
              <a:solidFill>
                <a:srgbClr val="7030A0"/>
              </a:solidFill>
            </a:endParaRPr>
          </a:p>
          <a:p>
            <a:pPr algn="ctr"/>
            <a:endParaRPr lang="en-GB" sz="2800" b="1" dirty="0">
              <a:solidFill>
                <a:srgbClr val="7030A0"/>
              </a:solidFill>
            </a:endParaRPr>
          </a:p>
          <a:p>
            <a:pPr algn="ctr"/>
            <a:endParaRPr lang="en-GB" sz="2800" b="1" dirty="0">
              <a:solidFill>
                <a:srgbClr val="7030A0"/>
              </a:solidFill>
            </a:endParaRPr>
          </a:p>
        </p:txBody>
      </p:sp>
    </p:spTree>
    <p:extLst>
      <p:ext uri="{BB962C8B-B14F-4D97-AF65-F5344CB8AC3E}">
        <p14:creationId xmlns:p14="http://schemas.microsoft.com/office/powerpoint/2010/main" val="4200862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8" y="5840541"/>
            <a:ext cx="12263839" cy="1026730"/>
          </a:xfrm>
          <a:prstGeom prst="rect">
            <a:avLst/>
          </a:prstGeom>
        </p:spPr>
      </p:pic>
      <p:sp>
        <p:nvSpPr>
          <p:cNvPr id="2" name="Title 1"/>
          <p:cNvSpPr>
            <a:spLocks noGrp="1"/>
          </p:cNvSpPr>
          <p:nvPr>
            <p:ph type="title"/>
          </p:nvPr>
        </p:nvSpPr>
        <p:spPr>
          <a:xfrm>
            <a:off x="675861" y="1033670"/>
            <a:ext cx="11103155" cy="3366052"/>
          </a:xfrm>
        </p:spPr>
        <p:txBody>
          <a:bodyPr/>
          <a:lstStyle/>
          <a:p>
            <a:pPr algn="ctr"/>
            <a:r>
              <a:rPr lang="en-GB" sz="4000" dirty="0">
                <a:solidFill>
                  <a:schemeClr val="tx1">
                    <a:lumMod val="85000"/>
                    <a:lumOff val="15000"/>
                  </a:schemeClr>
                </a:solidFill>
                <a:latin typeface="Arial" pitchFamily="34" charset="0"/>
                <a:cs typeface="Arial" pitchFamily="34" charset="0"/>
              </a:rPr>
              <a:t>Self-evaluating using HGILDOC? alongside </a:t>
            </a:r>
            <a:r>
              <a:rPr lang="en-GB" sz="4000" dirty="0" smtClean="0">
                <a:solidFill>
                  <a:schemeClr val="tx1">
                    <a:lumMod val="85000"/>
                    <a:lumOff val="15000"/>
                  </a:schemeClr>
                </a:solidFill>
                <a:latin typeface="Arial" pitchFamily="34" charset="0"/>
                <a:cs typeface="Arial" pitchFamily="34" charset="0"/>
              </a:rPr>
              <a:t>other </a:t>
            </a:r>
            <a:r>
              <a:rPr lang="en-GB" sz="4000" i="1" dirty="0">
                <a:solidFill>
                  <a:schemeClr val="tx1">
                    <a:lumMod val="85000"/>
                    <a:lumOff val="15000"/>
                  </a:schemeClr>
                </a:solidFill>
                <a:latin typeface="Arial" pitchFamily="34" charset="0"/>
                <a:cs typeface="Arial" pitchFamily="34" charset="0"/>
              </a:rPr>
              <a:t>How Good Is…. </a:t>
            </a:r>
            <a:r>
              <a:rPr lang="en-GB" sz="4000" dirty="0">
                <a:solidFill>
                  <a:schemeClr val="tx1">
                    <a:lumMod val="85000"/>
                    <a:lumOff val="15000"/>
                  </a:schemeClr>
                </a:solidFill>
                <a:latin typeface="Arial" pitchFamily="34" charset="0"/>
                <a:cs typeface="Arial" pitchFamily="34" charset="0"/>
              </a:rPr>
              <a:t>Frameworks</a:t>
            </a:r>
            <a:br>
              <a:rPr lang="en-GB" sz="4000" dirty="0">
                <a:solidFill>
                  <a:schemeClr val="tx1">
                    <a:lumMod val="85000"/>
                    <a:lumOff val="15000"/>
                  </a:schemeClr>
                </a:solidFill>
                <a:latin typeface="Arial" pitchFamily="34" charset="0"/>
                <a:cs typeface="Arial" pitchFamily="34" charset="0"/>
              </a:rPr>
            </a:br>
            <a:endParaRPr lang="en-GB" sz="4000" dirty="0"/>
          </a:p>
        </p:txBody>
      </p:sp>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Tree>
    <p:extLst>
      <p:ext uri="{BB962C8B-B14F-4D97-AF65-F5344CB8AC3E}">
        <p14:creationId xmlns:p14="http://schemas.microsoft.com/office/powerpoint/2010/main" val="1413663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347987"/>
            <a:ext cx="10739401" cy="523220"/>
          </a:xfrm>
          <a:prstGeom prst="rect">
            <a:avLst/>
          </a:prstGeom>
          <a:noFill/>
        </p:spPr>
        <p:txBody>
          <a:bodyPr wrap="square" rtlCol="0">
            <a:spAutoFit/>
          </a:bodyPr>
          <a:lstStyle/>
          <a:p>
            <a:pPr>
              <a:buClr>
                <a:srgbClr val="00ABB5"/>
              </a:buClr>
            </a:pPr>
            <a:r>
              <a:rPr lang="en-GB" sz="2800" b="1" dirty="0" smtClean="0">
                <a:solidFill>
                  <a:srgbClr val="00ABB5"/>
                </a:solidFill>
              </a:rPr>
              <a:t>How good is….. </a:t>
            </a:r>
            <a:endParaRPr lang="en-GB" sz="2800" b="1" dirty="0">
              <a:solidFill>
                <a:srgbClr val="00ABB5"/>
              </a:solidFill>
            </a:endParaRPr>
          </a:p>
        </p:txBody>
      </p:sp>
      <p:sp>
        <p:nvSpPr>
          <p:cNvPr id="2" name="Rectangle 1"/>
          <p:cNvSpPr/>
          <p:nvPr/>
        </p:nvSpPr>
        <p:spPr>
          <a:xfrm>
            <a:off x="1192696" y="1135504"/>
            <a:ext cx="9680032" cy="5047536"/>
          </a:xfrm>
          <a:prstGeom prst="rect">
            <a:avLst/>
          </a:prstGeom>
        </p:spPr>
        <p:txBody>
          <a:bodyPr wrap="square">
            <a:spAutoFit/>
          </a:bodyPr>
          <a:lstStyle/>
          <a:p>
            <a:pPr marL="514350" indent="-514350">
              <a:spcAft>
                <a:spcPct val="50000"/>
              </a:spcAft>
              <a:buClr>
                <a:srgbClr val="00ABB5"/>
              </a:buClr>
              <a:buFont typeface="Arial" pitchFamily="34" charset="0"/>
              <a:buChar char="•"/>
            </a:pPr>
            <a:r>
              <a:rPr lang="en-GB" sz="2800" b="1" dirty="0" smtClean="0">
                <a:solidFill>
                  <a:schemeClr val="tx1">
                    <a:lumMod val="85000"/>
                    <a:lumOff val="15000"/>
                  </a:schemeClr>
                </a:solidFill>
                <a:latin typeface="Arial" charset="0"/>
                <a:cs typeface="Arial" charset="0"/>
              </a:rPr>
              <a:t>Our third sector organisation?</a:t>
            </a:r>
          </a:p>
          <a:p>
            <a:pPr marL="514350" indent="-514350">
              <a:spcAft>
                <a:spcPct val="50000"/>
              </a:spcAft>
              <a:buClr>
                <a:srgbClr val="00ABB5"/>
              </a:buClr>
              <a:buFont typeface="Arial" pitchFamily="34" charset="0"/>
              <a:buChar char="•"/>
            </a:pPr>
            <a:r>
              <a:rPr lang="en-GB" sz="2800" b="1" dirty="0" smtClean="0">
                <a:solidFill>
                  <a:schemeClr val="tx1">
                    <a:lumMod val="85000"/>
                    <a:lumOff val="15000"/>
                  </a:schemeClr>
                </a:solidFill>
                <a:latin typeface="Arial" charset="0"/>
                <a:cs typeface="Arial" charset="0"/>
              </a:rPr>
              <a:t>Our School</a:t>
            </a:r>
          </a:p>
          <a:p>
            <a:pPr marL="514350" indent="-514350">
              <a:spcAft>
                <a:spcPct val="50000"/>
              </a:spcAft>
              <a:buClr>
                <a:srgbClr val="00ABB5"/>
              </a:buClr>
              <a:buFont typeface="Arial" pitchFamily="34" charset="0"/>
              <a:buChar char="•"/>
            </a:pPr>
            <a:r>
              <a:rPr lang="en-GB" sz="2800" b="1" dirty="0" smtClean="0">
                <a:solidFill>
                  <a:schemeClr val="tx1">
                    <a:lumMod val="85000"/>
                    <a:lumOff val="15000"/>
                  </a:schemeClr>
                </a:solidFill>
                <a:latin typeface="Arial" charset="0"/>
                <a:cs typeface="Arial" charset="0"/>
              </a:rPr>
              <a:t>Public Library Service? </a:t>
            </a:r>
          </a:p>
          <a:p>
            <a:pPr marL="514350" indent="-514350">
              <a:spcAft>
                <a:spcPct val="50000"/>
              </a:spcAft>
              <a:buClr>
                <a:srgbClr val="00ABB5"/>
              </a:buClr>
              <a:buFont typeface="Arial" pitchFamily="34" charset="0"/>
              <a:buChar char="•"/>
            </a:pPr>
            <a:r>
              <a:rPr lang="en-GB" sz="2800" b="1" dirty="0" smtClean="0">
                <a:solidFill>
                  <a:schemeClr val="tx1">
                    <a:lumMod val="85000"/>
                    <a:lumOff val="15000"/>
                  </a:schemeClr>
                </a:solidFill>
                <a:latin typeface="Arial" charset="0"/>
                <a:cs typeface="Arial" charset="0"/>
              </a:rPr>
              <a:t>Place</a:t>
            </a:r>
            <a:r>
              <a:rPr lang="en-GB" sz="2800" b="1" dirty="0">
                <a:solidFill>
                  <a:schemeClr val="tx1">
                    <a:lumMod val="85000"/>
                    <a:lumOff val="15000"/>
                  </a:schemeClr>
                </a:solidFill>
                <a:latin typeface="Arial" charset="0"/>
                <a:cs typeface="Arial" charset="0"/>
              </a:rPr>
              <a:t>? </a:t>
            </a:r>
            <a:r>
              <a:rPr lang="en-GB" sz="2800" b="1" dirty="0" smtClean="0">
                <a:solidFill>
                  <a:schemeClr val="tx1">
                    <a:lumMod val="85000"/>
                    <a:lumOff val="15000"/>
                  </a:schemeClr>
                </a:solidFill>
                <a:latin typeface="Arial" charset="0"/>
                <a:cs typeface="Arial" charset="0"/>
              </a:rPr>
              <a:t>The Place </a:t>
            </a:r>
            <a:r>
              <a:rPr lang="en-GB" sz="2800" b="1" dirty="0">
                <a:solidFill>
                  <a:schemeClr val="tx1">
                    <a:lumMod val="85000"/>
                    <a:lumOff val="15000"/>
                  </a:schemeClr>
                </a:solidFill>
                <a:latin typeface="Arial" charset="0"/>
                <a:cs typeface="Arial" charset="0"/>
              </a:rPr>
              <a:t>Standards </a:t>
            </a:r>
            <a:endParaRPr lang="en-GB" sz="2800" b="1" dirty="0" smtClean="0">
              <a:solidFill>
                <a:schemeClr val="tx1">
                  <a:lumMod val="85000"/>
                  <a:lumOff val="15000"/>
                </a:schemeClr>
              </a:solidFill>
              <a:latin typeface="Arial" charset="0"/>
              <a:cs typeface="Arial" charset="0"/>
            </a:endParaRPr>
          </a:p>
          <a:p>
            <a:pPr marL="514350" indent="-514350">
              <a:spcAft>
                <a:spcPct val="50000"/>
              </a:spcAft>
              <a:buClr>
                <a:srgbClr val="00ABB5"/>
              </a:buClr>
              <a:buFont typeface="Arial" pitchFamily="34" charset="0"/>
              <a:buChar char="•"/>
            </a:pPr>
            <a:r>
              <a:rPr lang="en-GB" sz="2800" b="1" dirty="0" smtClean="0">
                <a:solidFill>
                  <a:schemeClr val="tx1">
                    <a:lumMod val="85000"/>
                    <a:lumOff val="15000"/>
                  </a:schemeClr>
                </a:solidFill>
                <a:latin typeface="Arial" charset="0"/>
                <a:cs typeface="Arial" charset="0"/>
              </a:rPr>
              <a:t>Our </a:t>
            </a:r>
            <a:r>
              <a:rPr lang="en-GB" sz="2800" b="1" dirty="0">
                <a:solidFill>
                  <a:schemeClr val="tx1">
                    <a:lumMod val="85000"/>
                    <a:lumOff val="15000"/>
                  </a:schemeClr>
                </a:solidFill>
                <a:latin typeface="Arial" charset="0"/>
                <a:cs typeface="Arial" charset="0"/>
              </a:rPr>
              <a:t>early learning &amp; childcare?</a:t>
            </a:r>
          </a:p>
          <a:p>
            <a:pPr marL="514350" indent="-514350">
              <a:spcAft>
                <a:spcPct val="50000"/>
              </a:spcAft>
              <a:buClr>
                <a:srgbClr val="00ABB5"/>
              </a:buClr>
              <a:buFont typeface="Arial" pitchFamily="34" charset="0"/>
              <a:buChar char="•"/>
            </a:pPr>
            <a:r>
              <a:rPr lang="en-GB" sz="2800" b="1" dirty="0" smtClean="0">
                <a:solidFill>
                  <a:schemeClr val="tx1">
                    <a:lumMod val="85000"/>
                    <a:lumOff val="15000"/>
                  </a:schemeClr>
                </a:solidFill>
                <a:latin typeface="Arial" charset="0"/>
                <a:cs typeface="Arial" charset="0"/>
              </a:rPr>
              <a:t>Culture &amp; Sport?</a:t>
            </a:r>
          </a:p>
          <a:p>
            <a:pPr marL="514350" indent="-514350">
              <a:spcAft>
                <a:spcPct val="50000"/>
              </a:spcAft>
              <a:buClr>
                <a:srgbClr val="00ABB5"/>
              </a:buClr>
              <a:buFont typeface="Arial" pitchFamily="34" charset="0"/>
              <a:buChar char="•"/>
            </a:pPr>
            <a:r>
              <a:rPr lang="en-GB" sz="2800" b="1" dirty="0">
                <a:solidFill>
                  <a:schemeClr val="tx1">
                    <a:lumMod val="85000"/>
                    <a:lumOff val="15000"/>
                  </a:schemeClr>
                </a:solidFill>
                <a:latin typeface="Arial" charset="0"/>
                <a:cs typeface="Arial" charset="0"/>
              </a:rPr>
              <a:t>Council? </a:t>
            </a:r>
          </a:p>
          <a:p>
            <a:pPr marL="514350" indent="-514350">
              <a:spcAft>
                <a:spcPct val="50000"/>
              </a:spcAft>
              <a:buClr>
                <a:srgbClr val="00ABB5"/>
              </a:buClr>
              <a:buFont typeface="Arial" pitchFamily="34" charset="0"/>
              <a:buChar char="•"/>
            </a:pPr>
            <a:endParaRPr lang="en-GB" sz="2800" b="1" dirty="0">
              <a:solidFill>
                <a:schemeClr val="tx1">
                  <a:lumMod val="85000"/>
                  <a:lumOff val="15000"/>
                </a:schemeClr>
              </a:solidFill>
              <a:latin typeface="Arial" charset="0"/>
              <a:cs typeface="Arial" charset="0"/>
            </a:endParaRPr>
          </a:p>
        </p:txBody>
      </p:sp>
    </p:spTree>
    <p:extLst>
      <p:ext uri="{BB962C8B-B14F-4D97-AF65-F5344CB8AC3E}">
        <p14:creationId xmlns:p14="http://schemas.microsoft.com/office/powerpoint/2010/main" val="3976459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922" y="798200"/>
            <a:ext cx="10267027" cy="576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02359" y="528429"/>
            <a:ext cx="10243930" cy="523220"/>
          </a:xfrm>
          <a:prstGeom prst="rect">
            <a:avLst/>
          </a:prstGeom>
          <a:noFill/>
        </p:spPr>
        <p:txBody>
          <a:bodyPr wrap="square" rtlCol="0">
            <a:spAutoFit/>
          </a:bodyPr>
          <a:lstStyle/>
          <a:p>
            <a:r>
              <a:rPr lang="en-GB" sz="2800" b="1" dirty="0">
                <a:solidFill>
                  <a:srgbClr val="00ABB5"/>
                </a:solidFill>
              </a:rPr>
              <a:t>How Good is </a:t>
            </a:r>
            <a:r>
              <a:rPr lang="en-GB" sz="2800" b="1" dirty="0" smtClean="0">
                <a:solidFill>
                  <a:srgbClr val="00ABB5"/>
                </a:solidFill>
              </a:rPr>
              <a:t>our School 4?</a:t>
            </a:r>
            <a:endParaRPr lang="en-GB" sz="2800" b="1" dirty="0">
              <a:solidFill>
                <a:srgbClr val="00ABB5"/>
              </a:solidFill>
              <a:latin typeface="Arial" pitchFamily="34" charset="0"/>
              <a:cs typeface="Arial" pitchFamily="34" charset="0"/>
            </a:endParaRPr>
          </a:p>
        </p:txBody>
      </p:sp>
      <p:sp>
        <p:nvSpPr>
          <p:cNvPr id="6" name="TextBox 5"/>
          <p:cNvSpPr txBox="1"/>
          <p:nvPr/>
        </p:nvSpPr>
        <p:spPr>
          <a:xfrm>
            <a:off x="332509" y="1996850"/>
            <a:ext cx="11183630" cy="1200329"/>
          </a:xfrm>
          <a:prstGeom prst="rect">
            <a:avLst/>
          </a:prstGeom>
          <a:noFill/>
        </p:spPr>
        <p:txBody>
          <a:bodyPr wrap="square" rtlCol="0">
            <a:spAutoFit/>
          </a:bodyPr>
          <a:lstStyle/>
          <a:p>
            <a:pPr marL="1085850" lvl="1" indent="-342900">
              <a:buFont typeface="Arial" pitchFamily="34" charset="0"/>
              <a:buChar char="•"/>
            </a:pPr>
            <a:endParaRPr lang="en-GB" sz="2400" b="1" dirty="0">
              <a:latin typeface="+mj-lt"/>
            </a:endParaRPr>
          </a:p>
          <a:p>
            <a:pPr marL="342900" indent="-342900">
              <a:buClr>
                <a:srgbClr val="00ABB5"/>
              </a:buClr>
              <a:buFont typeface="Arial" pitchFamily="34" charset="0"/>
              <a:buChar char="•"/>
            </a:pPr>
            <a:r>
              <a:rPr lang="en-GB" sz="2400" b="1" dirty="0">
                <a:latin typeface="+mj-lt"/>
              </a:rPr>
              <a:t/>
            </a:r>
            <a:br>
              <a:rPr lang="en-GB" sz="2400" b="1" dirty="0">
                <a:latin typeface="+mj-lt"/>
              </a:rPr>
            </a:br>
            <a:endParaRPr lang="en-GB" sz="2400" b="1" dirty="0">
              <a:latin typeface="+mj-lt"/>
            </a:endParaRPr>
          </a:p>
        </p:txBody>
      </p:sp>
    </p:spTree>
    <p:extLst>
      <p:ext uri="{BB962C8B-B14F-4D97-AF65-F5344CB8AC3E}">
        <p14:creationId xmlns:p14="http://schemas.microsoft.com/office/powerpoint/2010/main" val="2142870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8" y="5840541"/>
            <a:ext cx="12263839" cy="1026730"/>
          </a:xfrm>
          <a:prstGeom prst="rect">
            <a:avLst/>
          </a:prstGeom>
        </p:spPr>
      </p:pic>
      <p:sp>
        <p:nvSpPr>
          <p:cNvPr id="2" name="Title 1"/>
          <p:cNvSpPr>
            <a:spLocks noGrp="1"/>
          </p:cNvSpPr>
          <p:nvPr>
            <p:ph type="title"/>
          </p:nvPr>
        </p:nvSpPr>
        <p:spPr>
          <a:xfrm>
            <a:off x="675861" y="1033670"/>
            <a:ext cx="11103155" cy="3366052"/>
          </a:xfrm>
        </p:spPr>
        <p:txBody>
          <a:bodyPr/>
          <a:lstStyle/>
          <a:p>
            <a:pPr algn="ctr"/>
            <a:r>
              <a:rPr lang="en-GB" sz="4000" dirty="0" smtClean="0">
                <a:solidFill>
                  <a:schemeClr val="tx1">
                    <a:lumMod val="85000"/>
                    <a:lumOff val="15000"/>
                  </a:schemeClr>
                </a:solidFill>
                <a:latin typeface="Arial" pitchFamily="34" charset="0"/>
                <a:cs typeface="Arial" pitchFamily="34" charset="0"/>
              </a:rPr>
              <a:t> </a:t>
            </a:r>
            <a:endParaRPr lang="en-GB" sz="4000" dirty="0"/>
          </a:p>
        </p:txBody>
      </p:sp>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695" t="25986" r="9022" b="18623"/>
          <a:stretch/>
        </p:blipFill>
        <p:spPr bwMode="auto">
          <a:xfrm>
            <a:off x="556591" y="278296"/>
            <a:ext cx="11105321" cy="593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244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367100606"/>
              </p:ext>
            </p:extLst>
          </p:nvPr>
        </p:nvGraphicFramePr>
        <p:xfrm>
          <a:off x="393583" y="1866475"/>
          <a:ext cx="11423374" cy="3984497"/>
        </p:xfrm>
        <a:graphic>
          <a:graphicData uri="http://schemas.openxmlformats.org/drawingml/2006/table">
            <a:tbl>
              <a:tblPr firstRow="1" firstCol="1" bandRow="1"/>
              <a:tblGrid>
                <a:gridCol w="5372110"/>
                <a:gridCol w="6051264"/>
              </a:tblGrid>
              <a:tr h="755375">
                <a:tc>
                  <a:txBody>
                    <a:bodyPr/>
                    <a:lstStyle/>
                    <a:p>
                      <a:pPr>
                        <a:lnSpc>
                          <a:spcPct val="115000"/>
                        </a:lnSpc>
                        <a:spcAft>
                          <a:spcPts val="0"/>
                        </a:spcAft>
                      </a:pPr>
                      <a:r>
                        <a:rPr lang="en-GB" sz="2000" b="1" dirty="0" smtClean="0">
                          <a:solidFill>
                            <a:srgbClr val="00ABB5"/>
                          </a:solidFill>
                          <a:effectLst/>
                          <a:latin typeface="Arial" pitchFamily="34" charset="0"/>
                          <a:ea typeface="Calibri"/>
                          <a:cs typeface="Arial" pitchFamily="34" charset="0"/>
                        </a:rPr>
                        <a:t>CLD practitioner group</a:t>
                      </a:r>
                      <a:endParaRPr lang="en-GB" sz="2000" b="1" dirty="0">
                        <a:solidFill>
                          <a:srgbClr val="00ABB5"/>
                        </a:solidFill>
                        <a:effectLst/>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smtClean="0">
                          <a:solidFill>
                            <a:srgbClr val="00ABB5"/>
                          </a:solidFill>
                          <a:effectLst/>
                          <a:latin typeface="Arial" pitchFamily="34" charset="0"/>
                          <a:ea typeface="Calibri"/>
                          <a:cs typeface="Arial" pitchFamily="34" charset="0"/>
                        </a:rPr>
                        <a:t>How well do we identify and then engage  learner</a:t>
                      </a:r>
                      <a:r>
                        <a:rPr lang="en-GB" sz="2000" b="1" baseline="0" dirty="0" smtClean="0">
                          <a:solidFill>
                            <a:srgbClr val="00ABB5"/>
                          </a:solidFill>
                          <a:effectLst/>
                          <a:latin typeface="Arial" pitchFamily="34" charset="0"/>
                          <a:ea typeface="Calibri"/>
                          <a:cs typeface="Arial" pitchFamily="34" charset="0"/>
                        </a:rPr>
                        <a:t>s with the greatest need</a:t>
                      </a:r>
                      <a:r>
                        <a:rPr lang="en-GB" sz="2000" b="1" dirty="0" smtClean="0">
                          <a:solidFill>
                            <a:srgbClr val="00ABB5"/>
                          </a:solidFill>
                          <a:effectLst/>
                          <a:latin typeface="Arial" pitchFamily="34" charset="0"/>
                          <a:ea typeface="Calibri"/>
                          <a:cs typeface="Arial" pitchFamily="34" charset="0"/>
                        </a:rPr>
                        <a:t>? </a:t>
                      </a:r>
                      <a:endParaRPr lang="en-GB" sz="2000" b="1" dirty="0">
                        <a:solidFill>
                          <a:srgbClr val="00ABB5"/>
                        </a:solidFill>
                        <a:effectLst/>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944">
                <a:tc>
                  <a:txBody>
                    <a:bodyPr/>
                    <a:lstStyle/>
                    <a:p>
                      <a:pPr>
                        <a:lnSpc>
                          <a:spcPct val="115000"/>
                        </a:lnSpc>
                        <a:spcAft>
                          <a:spcPts val="0"/>
                        </a:spcAft>
                      </a:pPr>
                      <a:r>
                        <a:rPr lang="en-GB" sz="2000" b="1" dirty="0">
                          <a:solidFill>
                            <a:srgbClr val="00ABB5"/>
                          </a:solidFill>
                          <a:effectLst/>
                          <a:latin typeface="Arial" pitchFamily="34" charset="0"/>
                          <a:ea typeface="Calibri"/>
                          <a:cs typeface="Arial" pitchFamily="34" charset="0"/>
                        </a:rPr>
                        <a:t>Equalities working group</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solidFill>
                            <a:srgbClr val="00ABB5"/>
                          </a:solidFill>
                          <a:effectLst/>
                          <a:latin typeface="Arial" pitchFamily="34" charset="0"/>
                          <a:ea typeface="Calibri"/>
                          <a:cs typeface="Arial" pitchFamily="34" charset="0"/>
                        </a:rPr>
                        <a:t>How well embedded is </a:t>
                      </a:r>
                      <a:r>
                        <a:rPr lang="en-GB" sz="2000" b="1" dirty="0" smtClean="0">
                          <a:solidFill>
                            <a:srgbClr val="00ABB5"/>
                          </a:solidFill>
                          <a:effectLst/>
                          <a:latin typeface="Arial" pitchFamily="34" charset="0"/>
                          <a:ea typeface="Calibri"/>
                          <a:cs typeface="Arial" pitchFamily="34" charset="0"/>
                        </a:rPr>
                        <a:t>equity &amp; equality across our work?</a:t>
                      </a:r>
                      <a:endParaRPr lang="en-GB" sz="2000" b="1" dirty="0">
                        <a:solidFill>
                          <a:srgbClr val="00ABB5"/>
                        </a:solidFill>
                        <a:effectLst/>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595">
                <a:tc>
                  <a:txBody>
                    <a:bodyPr/>
                    <a:lstStyle/>
                    <a:p>
                      <a:pPr>
                        <a:lnSpc>
                          <a:spcPct val="115000"/>
                        </a:lnSpc>
                        <a:spcAft>
                          <a:spcPts val="0"/>
                        </a:spcAft>
                      </a:pPr>
                      <a:r>
                        <a:rPr lang="en-GB" sz="2000" b="1" dirty="0" smtClean="0">
                          <a:solidFill>
                            <a:srgbClr val="00ABB5"/>
                          </a:solidFill>
                          <a:effectLst/>
                          <a:latin typeface="Arial" pitchFamily="34" charset="0"/>
                          <a:ea typeface="Calibri"/>
                          <a:cs typeface="Arial" pitchFamily="34" charset="0"/>
                        </a:rPr>
                        <a:t>Workers supporting a Management Committee</a:t>
                      </a:r>
                      <a:endParaRPr lang="en-GB" sz="2000" b="1" dirty="0">
                        <a:solidFill>
                          <a:srgbClr val="00ABB5"/>
                        </a:solidFill>
                        <a:effectLst/>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solidFill>
                            <a:srgbClr val="00ABB5"/>
                          </a:solidFill>
                          <a:effectLst/>
                          <a:latin typeface="Arial" pitchFamily="34" charset="0"/>
                          <a:ea typeface="Calibri"/>
                          <a:cs typeface="Arial" pitchFamily="34" charset="0"/>
                        </a:rPr>
                        <a:t>How well </a:t>
                      </a:r>
                      <a:r>
                        <a:rPr lang="en-GB" sz="2000" b="1" dirty="0" smtClean="0">
                          <a:solidFill>
                            <a:srgbClr val="00ABB5"/>
                          </a:solidFill>
                          <a:effectLst/>
                          <a:latin typeface="Arial" pitchFamily="34" charset="0"/>
                          <a:ea typeface="Calibri"/>
                          <a:cs typeface="Arial" pitchFamily="34" charset="0"/>
                        </a:rPr>
                        <a:t>do we support Anyplace Community Centre Management Committee to manage facilities and deliver services?</a:t>
                      </a:r>
                      <a:endParaRPr lang="en-GB" sz="2000" b="1" dirty="0">
                        <a:solidFill>
                          <a:srgbClr val="00ABB5"/>
                        </a:solidFill>
                        <a:effectLst/>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618">
                <a:tc>
                  <a:txBody>
                    <a:bodyPr/>
                    <a:lstStyle/>
                    <a:p>
                      <a:pPr>
                        <a:lnSpc>
                          <a:spcPct val="115000"/>
                        </a:lnSpc>
                        <a:spcAft>
                          <a:spcPts val="0"/>
                        </a:spcAft>
                      </a:pPr>
                      <a:r>
                        <a:rPr lang="en-GB" sz="2000" b="1" dirty="0" smtClean="0">
                          <a:solidFill>
                            <a:srgbClr val="00ABB5"/>
                          </a:solidFill>
                          <a:effectLst/>
                          <a:latin typeface="Arial" pitchFamily="34" charset="0"/>
                          <a:ea typeface="Calibri"/>
                          <a:cs typeface="Arial" pitchFamily="34" charset="0"/>
                        </a:rPr>
                        <a:t>CLD partnership </a:t>
                      </a:r>
                      <a:r>
                        <a:rPr lang="en-GB" sz="2000" b="1" dirty="0">
                          <a:solidFill>
                            <a:srgbClr val="00ABB5"/>
                          </a:solidFill>
                          <a:effectLst/>
                          <a:latin typeface="Arial" pitchFamily="34" charset="0"/>
                          <a:ea typeface="Calibri"/>
                          <a:cs typeface="Arial" pitchFamily="34" charset="0"/>
                        </a:rPr>
                        <a:t>group</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smtClean="0">
                          <a:solidFill>
                            <a:srgbClr val="00ABB5"/>
                          </a:solidFill>
                          <a:effectLst/>
                          <a:latin typeface="Arial" pitchFamily="34" charset="0"/>
                          <a:ea typeface="Calibri"/>
                          <a:cs typeface="Arial" pitchFamily="34" charset="0"/>
                        </a:rPr>
                        <a:t>What added value is this partnership bring to learner outcomes across the area we serve? </a:t>
                      </a:r>
                      <a:endParaRPr lang="en-GB" sz="2000" b="1" dirty="0">
                        <a:solidFill>
                          <a:srgbClr val="00ABB5"/>
                        </a:solidFill>
                        <a:effectLst/>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869">
                <a:tc>
                  <a:txBody>
                    <a:bodyPr/>
                    <a:lstStyle/>
                    <a:p>
                      <a:pPr>
                        <a:lnSpc>
                          <a:spcPct val="115000"/>
                        </a:lnSpc>
                        <a:spcAft>
                          <a:spcPts val="0"/>
                        </a:spcAft>
                      </a:pPr>
                      <a:r>
                        <a:rPr lang="en-GB" sz="2000" b="1" dirty="0" smtClean="0">
                          <a:solidFill>
                            <a:srgbClr val="00ABB5"/>
                          </a:solidFill>
                          <a:effectLst/>
                          <a:latin typeface="Arial" pitchFamily="34" charset="0"/>
                          <a:ea typeface="Calibri"/>
                          <a:cs typeface="Arial" pitchFamily="34" charset="0"/>
                        </a:rPr>
                        <a:t>Neighbourhood or thematic working group</a:t>
                      </a:r>
                      <a:endParaRPr lang="en-GB" sz="2000" b="1" dirty="0">
                        <a:solidFill>
                          <a:srgbClr val="00ABB5"/>
                        </a:solidFill>
                        <a:effectLst/>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smtClean="0">
                          <a:solidFill>
                            <a:srgbClr val="00ABB5"/>
                          </a:solidFill>
                          <a:effectLst/>
                          <a:latin typeface="Arial" pitchFamily="34" charset="0"/>
                          <a:ea typeface="Calibri"/>
                          <a:cs typeface="Arial" pitchFamily="34" charset="0"/>
                        </a:rPr>
                        <a:t>How</a:t>
                      </a:r>
                      <a:r>
                        <a:rPr lang="en-GB" sz="2000" b="1" baseline="0" dirty="0" smtClean="0">
                          <a:solidFill>
                            <a:srgbClr val="00ABB5"/>
                          </a:solidFill>
                          <a:effectLst/>
                          <a:latin typeface="Arial" pitchFamily="34" charset="0"/>
                          <a:ea typeface="Calibri"/>
                          <a:cs typeface="Arial" pitchFamily="34" charset="0"/>
                        </a:rPr>
                        <a:t> good are our transition arrangements for children and  young people</a:t>
                      </a:r>
                      <a:r>
                        <a:rPr lang="en-GB" sz="2000" b="1" dirty="0" smtClean="0">
                          <a:solidFill>
                            <a:srgbClr val="00ABB5"/>
                          </a:solidFill>
                          <a:effectLst/>
                          <a:latin typeface="Arial" pitchFamily="34" charset="0"/>
                          <a:ea typeface="Calibri"/>
                          <a:cs typeface="Arial" pitchFamily="34" charset="0"/>
                        </a:rPr>
                        <a:t>?</a:t>
                      </a:r>
                      <a:endParaRPr lang="en-GB" sz="2000" b="1" dirty="0">
                        <a:solidFill>
                          <a:srgbClr val="00ABB5"/>
                        </a:solidFill>
                        <a:effectLst/>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583096" y="384313"/>
            <a:ext cx="10851364" cy="1384995"/>
          </a:xfrm>
          <a:prstGeom prst="rect">
            <a:avLst/>
          </a:prstGeom>
          <a:noFill/>
        </p:spPr>
        <p:txBody>
          <a:bodyPr wrap="square" rtlCol="0">
            <a:spAutoFit/>
          </a:bodyPr>
          <a:lstStyle/>
          <a:p>
            <a:r>
              <a:rPr lang="en-GB" sz="2800" b="1" dirty="0" smtClean="0">
                <a:solidFill>
                  <a:srgbClr val="7030A0"/>
                </a:solidFill>
              </a:rPr>
              <a:t>Exercise – in small groups identify which QIs/themes/challenge questions (from any </a:t>
            </a:r>
            <a:r>
              <a:rPr lang="en-GB" sz="2800" b="1" dirty="0" err="1" smtClean="0">
                <a:solidFill>
                  <a:srgbClr val="7030A0"/>
                </a:solidFill>
              </a:rPr>
              <a:t>HGI</a:t>
            </a:r>
            <a:r>
              <a:rPr lang="en-GB" sz="2800" b="1" dirty="0" smtClean="0">
                <a:solidFill>
                  <a:srgbClr val="7030A0"/>
                </a:solidFill>
              </a:rPr>
              <a:t>…) you would use to evaluate and answer one of the following questions</a:t>
            </a:r>
            <a:r>
              <a:rPr lang="en-GB" dirty="0" smtClean="0"/>
              <a:t> </a:t>
            </a:r>
            <a:endParaRPr lang="en-GB" dirty="0"/>
          </a:p>
        </p:txBody>
      </p:sp>
    </p:spTree>
    <p:extLst>
      <p:ext uri="{BB962C8B-B14F-4D97-AF65-F5344CB8AC3E}">
        <p14:creationId xmlns:p14="http://schemas.microsoft.com/office/powerpoint/2010/main" val="1018417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8" y="5840541"/>
            <a:ext cx="12263839" cy="1026730"/>
          </a:xfrm>
          <a:prstGeom prst="rect">
            <a:avLst/>
          </a:prstGeom>
        </p:spPr>
      </p:pic>
      <p:sp>
        <p:nvSpPr>
          <p:cNvPr id="2" name="Title 1"/>
          <p:cNvSpPr>
            <a:spLocks noGrp="1"/>
          </p:cNvSpPr>
          <p:nvPr>
            <p:ph type="title"/>
          </p:nvPr>
        </p:nvSpPr>
        <p:spPr>
          <a:xfrm>
            <a:off x="675861" y="1033670"/>
            <a:ext cx="11103155" cy="3366052"/>
          </a:xfrm>
        </p:spPr>
        <p:txBody>
          <a:bodyPr/>
          <a:lstStyle/>
          <a:p>
            <a:pPr algn="ctr"/>
            <a:r>
              <a:rPr lang="en-GB" sz="4000" dirty="0" smtClean="0">
                <a:solidFill>
                  <a:schemeClr val="tx1">
                    <a:lumMod val="85000"/>
                    <a:lumOff val="15000"/>
                  </a:schemeClr>
                </a:solidFill>
                <a:latin typeface="Arial" pitchFamily="34" charset="0"/>
                <a:cs typeface="Arial" pitchFamily="34" charset="0"/>
              </a:rPr>
              <a:t>The Inspection </a:t>
            </a:r>
            <a:r>
              <a:rPr lang="en-GB" sz="4000" dirty="0">
                <a:solidFill>
                  <a:schemeClr val="tx1">
                    <a:lumMod val="85000"/>
                    <a:lumOff val="15000"/>
                  </a:schemeClr>
                </a:solidFill>
                <a:latin typeface="Arial" pitchFamily="34" charset="0"/>
                <a:cs typeface="Arial" pitchFamily="34" charset="0"/>
              </a:rPr>
              <a:t>and review  - quick update</a:t>
            </a:r>
            <a:br>
              <a:rPr lang="en-GB" sz="4000" dirty="0">
                <a:solidFill>
                  <a:schemeClr val="tx1">
                    <a:lumMod val="85000"/>
                    <a:lumOff val="15000"/>
                  </a:schemeClr>
                </a:solidFill>
                <a:latin typeface="Arial" pitchFamily="34" charset="0"/>
                <a:cs typeface="Arial" pitchFamily="34" charset="0"/>
              </a:rPr>
            </a:br>
            <a:r>
              <a:rPr lang="en-GB" sz="4000" dirty="0" smtClean="0">
                <a:solidFill>
                  <a:schemeClr val="tx1">
                    <a:lumMod val="85000"/>
                    <a:lumOff val="15000"/>
                  </a:schemeClr>
                </a:solidFill>
                <a:latin typeface="Arial" pitchFamily="34" charset="0"/>
                <a:cs typeface="Arial" pitchFamily="34" charset="0"/>
              </a:rPr>
              <a:t> </a:t>
            </a:r>
            <a:endParaRPr lang="en-GB" sz="4000" dirty="0"/>
          </a:p>
        </p:txBody>
      </p:sp>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Tree>
    <p:extLst>
      <p:ext uri="{BB962C8B-B14F-4D97-AF65-F5344CB8AC3E}">
        <p14:creationId xmlns:p14="http://schemas.microsoft.com/office/powerpoint/2010/main" val="2640222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569842"/>
            <a:ext cx="10739401" cy="523220"/>
          </a:xfrm>
          <a:prstGeom prst="rect">
            <a:avLst/>
          </a:prstGeom>
          <a:noFill/>
        </p:spPr>
        <p:txBody>
          <a:bodyPr wrap="square" rtlCol="0">
            <a:spAutoFit/>
          </a:bodyPr>
          <a:lstStyle/>
          <a:p>
            <a:pPr>
              <a:buClr>
                <a:srgbClr val="00ABB5"/>
              </a:buClr>
            </a:pPr>
            <a:r>
              <a:rPr lang="en-GB" sz="2800" b="1" dirty="0" smtClean="0">
                <a:solidFill>
                  <a:srgbClr val="00ABB5"/>
                </a:solidFill>
              </a:rPr>
              <a:t>Session Plan</a:t>
            </a:r>
            <a:endParaRPr lang="en-GB" sz="2800" b="1" dirty="0">
              <a:solidFill>
                <a:srgbClr val="00ABB5"/>
              </a:solidFill>
            </a:endParaRPr>
          </a:p>
        </p:txBody>
      </p:sp>
      <p:sp>
        <p:nvSpPr>
          <p:cNvPr id="4" name="TextBox 3"/>
          <p:cNvSpPr txBox="1"/>
          <p:nvPr/>
        </p:nvSpPr>
        <p:spPr>
          <a:xfrm>
            <a:off x="821635" y="1431235"/>
            <a:ext cx="10018643" cy="2677656"/>
          </a:xfrm>
          <a:prstGeom prst="rect">
            <a:avLst/>
          </a:prstGeom>
          <a:noFill/>
        </p:spPr>
        <p:txBody>
          <a:bodyPr wrap="square" rtlCol="0">
            <a:spAutoFit/>
          </a:bodyPr>
          <a:lstStyle/>
          <a:p>
            <a:pPr marL="285750" indent="-285750">
              <a:buFont typeface="Arial" pitchFamily="34" charset="0"/>
              <a:buChar char="•"/>
            </a:pPr>
            <a:r>
              <a:rPr lang="en-GB" sz="2800" b="1" dirty="0" smtClean="0">
                <a:solidFill>
                  <a:schemeClr val="tx1">
                    <a:lumMod val="85000"/>
                    <a:lumOff val="15000"/>
                  </a:schemeClr>
                </a:solidFill>
                <a:latin typeface="Arial" pitchFamily="34" charset="0"/>
                <a:cs typeface="Arial" pitchFamily="34" charset="0"/>
              </a:rPr>
              <a:t>Welcome, housekeeping </a:t>
            </a:r>
          </a:p>
          <a:p>
            <a:pPr marL="285750" indent="-285750">
              <a:buFont typeface="Arial" pitchFamily="34" charset="0"/>
              <a:buChar char="•"/>
            </a:pPr>
            <a:r>
              <a:rPr lang="en-GB" sz="2800" b="1" dirty="0" smtClean="0">
                <a:solidFill>
                  <a:schemeClr val="tx1">
                    <a:lumMod val="85000"/>
                    <a:lumOff val="15000"/>
                  </a:schemeClr>
                </a:solidFill>
                <a:latin typeface="Arial" pitchFamily="34" charset="0"/>
                <a:cs typeface="Arial" pitchFamily="34" charset="0"/>
              </a:rPr>
              <a:t>The self-evaluation process as reflected in HGILDOC?</a:t>
            </a:r>
          </a:p>
          <a:p>
            <a:pPr marL="285750" indent="-285750">
              <a:buFont typeface="Arial" pitchFamily="34" charset="0"/>
              <a:buChar char="•"/>
            </a:pPr>
            <a:r>
              <a:rPr lang="en-GB" sz="2800" b="1" dirty="0" smtClean="0">
                <a:solidFill>
                  <a:schemeClr val="tx1">
                    <a:lumMod val="85000"/>
                    <a:lumOff val="15000"/>
                  </a:schemeClr>
                </a:solidFill>
                <a:latin typeface="Arial" pitchFamily="34" charset="0"/>
                <a:cs typeface="Arial" pitchFamily="34" charset="0"/>
              </a:rPr>
              <a:t>Introduction to and exploring HGILDOC? </a:t>
            </a:r>
          </a:p>
          <a:p>
            <a:pPr marL="285750" indent="-285750">
              <a:buFont typeface="Arial" pitchFamily="34" charset="0"/>
              <a:buChar char="•"/>
            </a:pPr>
            <a:r>
              <a:rPr lang="en-GB" sz="2800" b="1" dirty="0">
                <a:solidFill>
                  <a:schemeClr val="tx1">
                    <a:lumMod val="85000"/>
                    <a:lumOff val="15000"/>
                  </a:schemeClr>
                </a:solidFill>
                <a:latin typeface="Arial" pitchFamily="34" charset="0"/>
                <a:cs typeface="Arial" pitchFamily="34" charset="0"/>
              </a:rPr>
              <a:t>Self-evaluating using </a:t>
            </a:r>
            <a:r>
              <a:rPr lang="en-GB" sz="2800" b="1" dirty="0" smtClean="0">
                <a:solidFill>
                  <a:schemeClr val="tx1">
                    <a:lumMod val="85000"/>
                    <a:lumOff val="15000"/>
                  </a:schemeClr>
                </a:solidFill>
                <a:latin typeface="Arial" pitchFamily="34" charset="0"/>
                <a:cs typeface="Arial" pitchFamily="34" charset="0"/>
              </a:rPr>
              <a:t>HGILDOC? alongside others </a:t>
            </a:r>
            <a:r>
              <a:rPr lang="en-GB" sz="2800" b="1" i="1" dirty="0" smtClean="0">
                <a:solidFill>
                  <a:schemeClr val="tx1">
                    <a:lumMod val="85000"/>
                    <a:lumOff val="15000"/>
                  </a:schemeClr>
                </a:solidFill>
                <a:latin typeface="Arial" pitchFamily="34" charset="0"/>
                <a:cs typeface="Arial" pitchFamily="34" charset="0"/>
              </a:rPr>
              <a:t>How </a:t>
            </a:r>
            <a:r>
              <a:rPr lang="en-GB" sz="2800" b="1" i="1" dirty="0">
                <a:solidFill>
                  <a:schemeClr val="tx1">
                    <a:lumMod val="85000"/>
                    <a:lumOff val="15000"/>
                  </a:schemeClr>
                </a:solidFill>
                <a:latin typeface="Arial" pitchFamily="34" charset="0"/>
                <a:cs typeface="Arial" pitchFamily="34" charset="0"/>
              </a:rPr>
              <a:t>Good Is…. </a:t>
            </a:r>
            <a:r>
              <a:rPr lang="en-GB" sz="2800" b="1" dirty="0">
                <a:solidFill>
                  <a:schemeClr val="tx1">
                    <a:lumMod val="85000"/>
                    <a:lumOff val="15000"/>
                  </a:schemeClr>
                </a:solidFill>
                <a:latin typeface="Arial" pitchFamily="34" charset="0"/>
                <a:cs typeface="Arial" pitchFamily="34" charset="0"/>
              </a:rPr>
              <a:t>Frameworks</a:t>
            </a:r>
          </a:p>
          <a:p>
            <a:pPr marL="285750" indent="-285750">
              <a:buFont typeface="Arial" pitchFamily="34" charset="0"/>
              <a:buChar char="•"/>
            </a:pPr>
            <a:r>
              <a:rPr lang="en-GB" sz="2800" b="1" dirty="0" smtClean="0">
                <a:solidFill>
                  <a:schemeClr val="tx1">
                    <a:lumMod val="85000"/>
                    <a:lumOff val="15000"/>
                  </a:schemeClr>
                </a:solidFill>
                <a:latin typeface="Arial" pitchFamily="34" charset="0"/>
                <a:cs typeface="Arial" pitchFamily="34" charset="0"/>
              </a:rPr>
              <a:t>Inspection and review  - quick update</a:t>
            </a:r>
            <a:endParaRPr lang="en-GB" sz="2800" b="1" dirty="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3447318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347987"/>
            <a:ext cx="10739401" cy="523220"/>
          </a:xfrm>
          <a:prstGeom prst="rect">
            <a:avLst/>
          </a:prstGeom>
          <a:noFill/>
        </p:spPr>
        <p:txBody>
          <a:bodyPr wrap="square" rtlCol="0">
            <a:spAutoFit/>
          </a:bodyPr>
          <a:lstStyle/>
          <a:p>
            <a:pPr>
              <a:buClr>
                <a:srgbClr val="00ABB5"/>
              </a:buClr>
            </a:pPr>
            <a:r>
              <a:rPr lang="en-GB" sz="2800" b="1" dirty="0" smtClean="0">
                <a:solidFill>
                  <a:srgbClr val="00ABB5"/>
                </a:solidFill>
              </a:rPr>
              <a:t>Inspection and review</a:t>
            </a:r>
            <a:endParaRPr lang="en-GB" sz="2800" b="1" dirty="0">
              <a:solidFill>
                <a:srgbClr val="00ABB5"/>
              </a:solidFill>
            </a:endParaRPr>
          </a:p>
        </p:txBody>
      </p:sp>
      <p:sp>
        <p:nvSpPr>
          <p:cNvPr id="2" name="Rectangle 1"/>
          <p:cNvSpPr/>
          <p:nvPr/>
        </p:nvSpPr>
        <p:spPr>
          <a:xfrm>
            <a:off x="695058" y="1533070"/>
            <a:ext cx="10177670" cy="3108543"/>
          </a:xfrm>
          <a:prstGeom prst="rect">
            <a:avLst/>
          </a:prstGeom>
        </p:spPr>
        <p:txBody>
          <a:bodyPr wrap="square">
            <a:spAutoFit/>
          </a:bodyPr>
          <a:lstStyle/>
          <a:p>
            <a:pPr marL="514350" indent="-514350">
              <a:spcAft>
                <a:spcPct val="50000"/>
              </a:spcAft>
              <a:buClr>
                <a:srgbClr val="00ABB5"/>
              </a:buClr>
              <a:buFont typeface="Arial" pitchFamily="34" charset="0"/>
              <a:buChar char="•"/>
            </a:pPr>
            <a:r>
              <a:rPr lang="en-GB" sz="2800" b="1" dirty="0" smtClean="0">
                <a:solidFill>
                  <a:schemeClr val="tx1">
                    <a:lumMod val="85000"/>
                    <a:lumOff val="15000"/>
                  </a:schemeClr>
                </a:solidFill>
                <a:latin typeface="Arial" charset="0"/>
                <a:cs typeface="Arial" charset="0"/>
              </a:rPr>
              <a:t>Will use HGILDOC? And where appropriate other frameworks including HGIOTSO?, </a:t>
            </a:r>
            <a:r>
              <a:rPr lang="en-GB" sz="2800" b="1" dirty="0" err="1" smtClean="0">
                <a:solidFill>
                  <a:schemeClr val="tx1">
                    <a:lumMod val="85000"/>
                    <a:lumOff val="15000"/>
                  </a:schemeClr>
                </a:solidFill>
                <a:latin typeface="Arial" charset="0"/>
                <a:cs typeface="Arial" charset="0"/>
              </a:rPr>
              <a:t>HGIOC&amp;S2</a:t>
            </a:r>
            <a:r>
              <a:rPr lang="en-GB" sz="2800" b="1" dirty="0" smtClean="0">
                <a:solidFill>
                  <a:schemeClr val="tx1">
                    <a:lumMod val="85000"/>
                    <a:lumOff val="15000"/>
                  </a:schemeClr>
                </a:solidFill>
                <a:latin typeface="Arial" charset="0"/>
                <a:cs typeface="Arial" charset="0"/>
              </a:rPr>
              <a:t>?, Place Standards, </a:t>
            </a:r>
            <a:r>
              <a:rPr lang="en-GB" sz="2800" b="1" dirty="0" err="1" smtClean="0">
                <a:solidFill>
                  <a:schemeClr val="tx1">
                    <a:lumMod val="85000"/>
                    <a:lumOff val="15000"/>
                  </a:schemeClr>
                </a:solidFill>
                <a:latin typeface="Arial" charset="0"/>
                <a:cs typeface="Arial" charset="0"/>
              </a:rPr>
              <a:t>HGIOS4</a:t>
            </a:r>
            <a:r>
              <a:rPr lang="en-GB" sz="2800" b="1" dirty="0" smtClean="0">
                <a:solidFill>
                  <a:schemeClr val="tx1">
                    <a:lumMod val="85000"/>
                    <a:lumOff val="15000"/>
                  </a:schemeClr>
                </a:solidFill>
                <a:latin typeface="Arial" charset="0"/>
                <a:cs typeface="Arial" charset="0"/>
              </a:rPr>
              <a:t>? </a:t>
            </a:r>
          </a:p>
          <a:p>
            <a:pPr marL="514350" indent="-514350">
              <a:spcAft>
                <a:spcPct val="50000"/>
              </a:spcAft>
              <a:buClr>
                <a:srgbClr val="00ABB5"/>
              </a:buClr>
              <a:buFont typeface="Arial" pitchFamily="34" charset="0"/>
              <a:buChar char="•"/>
            </a:pPr>
            <a:endParaRPr lang="en-GB" sz="2800" b="1" dirty="0">
              <a:solidFill>
                <a:schemeClr val="tx1">
                  <a:lumMod val="85000"/>
                  <a:lumOff val="15000"/>
                </a:schemeClr>
              </a:solidFill>
              <a:latin typeface="Arial" charset="0"/>
              <a:cs typeface="Arial" charset="0"/>
            </a:endParaRPr>
          </a:p>
          <a:p>
            <a:pPr marL="514350" indent="-514350">
              <a:spcAft>
                <a:spcPct val="50000"/>
              </a:spcAft>
              <a:buClr>
                <a:srgbClr val="00ABB5"/>
              </a:buClr>
              <a:buFont typeface="Arial" pitchFamily="34" charset="0"/>
              <a:buChar char="•"/>
            </a:pPr>
            <a:r>
              <a:rPr lang="en-GB" sz="2800" b="1" dirty="0" smtClean="0">
                <a:solidFill>
                  <a:schemeClr val="tx1">
                    <a:lumMod val="85000"/>
                    <a:lumOff val="15000"/>
                  </a:schemeClr>
                </a:solidFill>
                <a:latin typeface="Arial" charset="0"/>
                <a:cs typeface="Arial" charset="0"/>
              </a:rPr>
              <a:t>Mix of new inspection and review models developed across all sectors including CLD</a:t>
            </a:r>
            <a:endParaRPr lang="en-GB" sz="2800" b="1" dirty="0">
              <a:solidFill>
                <a:schemeClr val="tx1">
                  <a:lumMod val="85000"/>
                  <a:lumOff val="15000"/>
                </a:schemeClr>
              </a:solidFill>
              <a:latin typeface="Arial" charset="0"/>
              <a:cs typeface="Arial" charset="0"/>
            </a:endParaRPr>
          </a:p>
        </p:txBody>
      </p:sp>
    </p:spTree>
    <p:extLst>
      <p:ext uri="{BB962C8B-B14F-4D97-AF65-F5344CB8AC3E}">
        <p14:creationId xmlns:p14="http://schemas.microsoft.com/office/powerpoint/2010/main" val="4229933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347987"/>
            <a:ext cx="10739401" cy="523220"/>
          </a:xfrm>
          <a:prstGeom prst="rect">
            <a:avLst/>
          </a:prstGeom>
          <a:noFill/>
        </p:spPr>
        <p:txBody>
          <a:bodyPr wrap="square" rtlCol="0">
            <a:spAutoFit/>
          </a:bodyPr>
          <a:lstStyle/>
          <a:p>
            <a:pPr>
              <a:spcAft>
                <a:spcPct val="50000"/>
              </a:spcAft>
              <a:buClr>
                <a:srgbClr val="00ABB5"/>
              </a:buClr>
            </a:pPr>
            <a:r>
              <a:rPr lang="en-GB" sz="2800" b="1" dirty="0" smtClean="0">
                <a:solidFill>
                  <a:srgbClr val="00ABB5"/>
                </a:solidFill>
                <a:latin typeface="Arial" charset="0"/>
                <a:cs typeface="Arial" charset="0"/>
              </a:rPr>
              <a:t>Autumn 2016</a:t>
            </a:r>
            <a:r>
              <a:rPr lang="en-GB" sz="2800" b="1" dirty="0" smtClean="0">
                <a:solidFill>
                  <a:srgbClr val="5A5A5A"/>
                </a:solidFill>
                <a:latin typeface="Arial" charset="0"/>
                <a:cs typeface="Arial" charset="0"/>
              </a:rPr>
              <a:t>;</a:t>
            </a:r>
            <a:endParaRPr lang="en-GB" sz="2800" b="1" dirty="0">
              <a:solidFill>
                <a:srgbClr val="5A5A5A"/>
              </a:solidFill>
              <a:latin typeface="Arial" charset="0"/>
              <a:cs typeface="Arial" charset="0"/>
            </a:endParaRPr>
          </a:p>
        </p:txBody>
      </p:sp>
      <p:sp>
        <p:nvSpPr>
          <p:cNvPr id="2" name="Rectangle 1"/>
          <p:cNvSpPr/>
          <p:nvPr/>
        </p:nvSpPr>
        <p:spPr>
          <a:xfrm>
            <a:off x="695058" y="893528"/>
            <a:ext cx="10177670" cy="4401205"/>
          </a:xfrm>
          <a:prstGeom prst="rect">
            <a:avLst/>
          </a:prstGeom>
        </p:spPr>
        <p:txBody>
          <a:bodyPr wrap="square">
            <a:spAutoFit/>
          </a:bodyPr>
          <a:lstStyle/>
          <a:p>
            <a:r>
              <a:rPr lang="en-GB" sz="2000" b="1" u="sng" dirty="0">
                <a:solidFill>
                  <a:schemeClr val="tx1">
                    <a:lumMod val="85000"/>
                    <a:lumOff val="15000"/>
                  </a:schemeClr>
                </a:solidFill>
                <a:latin typeface="Arial" pitchFamily="34" charset="0"/>
                <a:cs typeface="Arial" pitchFamily="34" charset="0"/>
              </a:rPr>
              <a:t>Model </a:t>
            </a:r>
            <a:r>
              <a:rPr lang="en-GB" sz="2000" b="1" u="sng" dirty="0" smtClean="0">
                <a:solidFill>
                  <a:schemeClr val="tx1">
                    <a:lumMod val="85000"/>
                    <a:lumOff val="15000"/>
                  </a:schemeClr>
                </a:solidFill>
                <a:latin typeface="Arial" pitchFamily="34" charset="0"/>
                <a:cs typeface="Arial" pitchFamily="34" charset="0"/>
              </a:rPr>
              <a:t>1</a:t>
            </a:r>
          </a:p>
          <a:p>
            <a:endParaRPr lang="en-GB" sz="2000" b="1" dirty="0" smtClean="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This </a:t>
            </a:r>
            <a:r>
              <a:rPr lang="en-GB" sz="2000" b="1" dirty="0">
                <a:solidFill>
                  <a:schemeClr val="tx1">
                    <a:lumMod val="85000"/>
                    <a:lumOff val="15000"/>
                  </a:schemeClr>
                </a:solidFill>
                <a:latin typeface="Arial" pitchFamily="34" charset="0"/>
                <a:cs typeface="Arial" pitchFamily="34" charset="0"/>
              </a:rPr>
              <a:t>model will be based </a:t>
            </a:r>
            <a:r>
              <a:rPr lang="en-GB" sz="2000" b="1" dirty="0" smtClean="0">
                <a:solidFill>
                  <a:schemeClr val="tx1">
                    <a:lumMod val="85000"/>
                    <a:lumOff val="15000"/>
                  </a:schemeClr>
                </a:solidFill>
                <a:latin typeface="Arial" pitchFamily="34" charset="0"/>
                <a:cs typeface="Arial" pitchFamily="34" charset="0"/>
              </a:rPr>
              <a:t>in </a:t>
            </a:r>
            <a:r>
              <a:rPr lang="en-GB" sz="2000" b="1" dirty="0">
                <a:solidFill>
                  <a:schemeClr val="tx1">
                    <a:lumMod val="85000"/>
                    <a:lumOff val="15000"/>
                  </a:schemeClr>
                </a:solidFill>
                <a:latin typeface="Arial" pitchFamily="34" charset="0"/>
                <a:cs typeface="Arial" pitchFamily="34" charset="0"/>
              </a:rPr>
              <a:t>a local authority  and will focus on the partnership that delivers </a:t>
            </a:r>
            <a:r>
              <a:rPr lang="en-GB" sz="2000" b="1" dirty="0" smtClean="0">
                <a:solidFill>
                  <a:schemeClr val="tx1">
                    <a:lumMod val="85000"/>
                    <a:lumOff val="15000"/>
                  </a:schemeClr>
                </a:solidFill>
                <a:latin typeface="Arial" pitchFamily="34" charset="0"/>
                <a:cs typeface="Arial" pitchFamily="34" charset="0"/>
              </a:rPr>
              <a:t>CLD. </a:t>
            </a:r>
          </a:p>
          <a:p>
            <a:pPr marL="342900" indent="-342900">
              <a:buFont typeface="Arial" panose="020B0604020202020204" pitchFamily="34" charset="0"/>
              <a:buChar char="•"/>
            </a:pPr>
            <a:endParaRPr lang="en-GB" sz="2000" b="1" dirty="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It will use four QIs and a theme from another QI.  The four QIs will be graded. </a:t>
            </a:r>
          </a:p>
          <a:p>
            <a:pPr marL="342900" indent="-342900">
              <a:buFont typeface="Arial" panose="020B0604020202020204" pitchFamily="34" charset="0"/>
              <a:buChar char="•"/>
            </a:pPr>
            <a:endParaRPr lang="en-GB" sz="2000" b="1" dirty="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Initial </a:t>
            </a:r>
            <a:r>
              <a:rPr lang="en-GB" sz="2000" b="1" dirty="0">
                <a:solidFill>
                  <a:schemeClr val="tx1">
                    <a:lumMod val="85000"/>
                    <a:lumOff val="15000"/>
                  </a:schemeClr>
                </a:solidFill>
                <a:latin typeface="Arial" pitchFamily="34" charset="0"/>
                <a:cs typeface="Arial" pitchFamily="34" charset="0"/>
              </a:rPr>
              <a:t>contact with the authority being </a:t>
            </a:r>
            <a:r>
              <a:rPr lang="en-GB" sz="2000" b="1" dirty="0" smtClean="0">
                <a:solidFill>
                  <a:schemeClr val="tx1">
                    <a:lumMod val="85000"/>
                    <a:lumOff val="15000"/>
                  </a:schemeClr>
                </a:solidFill>
                <a:latin typeface="Arial" pitchFamily="34" charset="0"/>
                <a:cs typeface="Arial" pitchFamily="34" charset="0"/>
              </a:rPr>
              <a:t>inspected 4 weeks prior to phase 1.  </a:t>
            </a:r>
          </a:p>
          <a:p>
            <a:pPr marL="342900" indent="-342900">
              <a:buFont typeface="Arial" panose="020B0604020202020204" pitchFamily="34" charset="0"/>
              <a:buChar char="•"/>
            </a:pPr>
            <a:endParaRPr lang="en-GB" sz="2000" b="1" dirty="0" smtClean="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Pre-inspection visit to be held around 2 weeks before phase 1.  </a:t>
            </a:r>
          </a:p>
          <a:p>
            <a:pPr marL="342900" indent="-342900">
              <a:buFont typeface="Arial" panose="020B0604020202020204" pitchFamily="34" charset="0"/>
              <a:buChar char="•"/>
            </a:pPr>
            <a:endParaRPr lang="en-GB" sz="2000" b="1" dirty="0" smtClean="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One report covering both phases. </a:t>
            </a:r>
            <a:endParaRPr lang="en-GB" sz="2000" b="1" dirty="0">
              <a:solidFill>
                <a:schemeClr val="tx1">
                  <a:lumMod val="85000"/>
                  <a:lumOff val="15000"/>
                </a:schemeClr>
              </a:solidFill>
              <a:latin typeface="Arial" pitchFamily="34" charset="0"/>
              <a:cs typeface="Arial" pitchFamily="34" charset="0"/>
            </a:endParaRPr>
          </a:p>
          <a:p>
            <a:r>
              <a:rPr lang="en-GB" sz="2000" b="1" dirty="0">
                <a:solidFill>
                  <a:schemeClr val="tx1">
                    <a:lumMod val="85000"/>
                    <a:lumOff val="15000"/>
                  </a:schemeClr>
                </a:solidFill>
                <a:latin typeface="+mj-lt"/>
              </a:rPr>
              <a:t> </a:t>
            </a:r>
          </a:p>
          <a:p>
            <a:r>
              <a:rPr lang="en-GB" sz="2000" b="1" dirty="0">
                <a:solidFill>
                  <a:schemeClr val="tx1">
                    <a:lumMod val="85000"/>
                    <a:lumOff val="15000"/>
                  </a:schemeClr>
                </a:solidFill>
                <a:latin typeface="+mj-lt"/>
              </a:rPr>
              <a:t>  </a:t>
            </a:r>
          </a:p>
        </p:txBody>
      </p:sp>
    </p:spTree>
    <p:extLst>
      <p:ext uri="{BB962C8B-B14F-4D97-AF65-F5344CB8AC3E}">
        <p14:creationId xmlns:p14="http://schemas.microsoft.com/office/powerpoint/2010/main" val="1979760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347987"/>
            <a:ext cx="10739401" cy="523220"/>
          </a:xfrm>
          <a:prstGeom prst="rect">
            <a:avLst/>
          </a:prstGeom>
          <a:noFill/>
        </p:spPr>
        <p:txBody>
          <a:bodyPr wrap="square" rtlCol="0">
            <a:spAutoFit/>
          </a:bodyPr>
          <a:lstStyle/>
          <a:p>
            <a:pPr>
              <a:spcAft>
                <a:spcPct val="50000"/>
              </a:spcAft>
              <a:buClr>
                <a:srgbClr val="00ABB5"/>
              </a:buClr>
            </a:pPr>
            <a:r>
              <a:rPr lang="en-GB" sz="2800" b="1" dirty="0" smtClean="0">
                <a:solidFill>
                  <a:srgbClr val="00ABB5"/>
                </a:solidFill>
                <a:latin typeface="Arial" charset="0"/>
                <a:cs typeface="Arial" charset="0"/>
              </a:rPr>
              <a:t>Autumn 2016</a:t>
            </a:r>
            <a:r>
              <a:rPr lang="en-GB" sz="2800" b="1" dirty="0" smtClean="0">
                <a:solidFill>
                  <a:srgbClr val="5A5A5A"/>
                </a:solidFill>
                <a:latin typeface="Arial" charset="0"/>
                <a:cs typeface="Arial" charset="0"/>
              </a:rPr>
              <a:t>;</a:t>
            </a:r>
            <a:endParaRPr lang="en-GB" sz="2800" b="1" dirty="0">
              <a:solidFill>
                <a:srgbClr val="5A5A5A"/>
              </a:solidFill>
              <a:latin typeface="Arial" charset="0"/>
              <a:cs typeface="Arial" charset="0"/>
            </a:endParaRPr>
          </a:p>
        </p:txBody>
      </p:sp>
      <p:sp>
        <p:nvSpPr>
          <p:cNvPr id="2" name="Rectangle 1"/>
          <p:cNvSpPr/>
          <p:nvPr/>
        </p:nvSpPr>
        <p:spPr>
          <a:xfrm>
            <a:off x="695058" y="893528"/>
            <a:ext cx="10177670" cy="5139869"/>
          </a:xfrm>
          <a:prstGeom prst="rect">
            <a:avLst/>
          </a:prstGeom>
        </p:spPr>
        <p:txBody>
          <a:bodyPr wrap="square">
            <a:spAutoFit/>
          </a:bodyPr>
          <a:lstStyle/>
          <a:p>
            <a:r>
              <a:rPr lang="en-GB" sz="2000" b="1" u="sng" dirty="0">
                <a:solidFill>
                  <a:schemeClr val="tx1">
                    <a:lumMod val="85000"/>
                    <a:lumOff val="15000"/>
                  </a:schemeClr>
                </a:solidFill>
                <a:latin typeface="Arial" pitchFamily="34" charset="0"/>
                <a:cs typeface="Arial" pitchFamily="34" charset="0"/>
              </a:rPr>
              <a:t>Model </a:t>
            </a:r>
            <a:r>
              <a:rPr lang="en-GB" sz="2000" b="1" u="sng" dirty="0" smtClean="0">
                <a:solidFill>
                  <a:schemeClr val="tx1">
                    <a:lumMod val="85000"/>
                    <a:lumOff val="15000"/>
                  </a:schemeClr>
                </a:solidFill>
                <a:latin typeface="Arial" pitchFamily="34" charset="0"/>
                <a:cs typeface="Arial" pitchFamily="34" charset="0"/>
              </a:rPr>
              <a:t>1</a:t>
            </a:r>
          </a:p>
          <a:p>
            <a:endParaRPr lang="en-GB" sz="2000" b="1" dirty="0" smtClean="0">
              <a:solidFill>
                <a:schemeClr val="tx1">
                  <a:lumMod val="85000"/>
                  <a:lumOff val="15000"/>
                </a:schemeClr>
              </a:solidFill>
              <a:latin typeface="Arial" pitchFamily="34" charset="0"/>
              <a:cs typeface="Arial" pitchFamily="34" charset="0"/>
            </a:endParaRPr>
          </a:p>
          <a:p>
            <a:r>
              <a:rPr lang="en-GB" sz="2000" b="1" dirty="0" smtClean="0">
                <a:solidFill>
                  <a:schemeClr val="tx1">
                    <a:lumMod val="85000"/>
                    <a:lumOff val="15000"/>
                  </a:schemeClr>
                </a:solidFill>
                <a:latin typeface="Arial" pitchFamily="34" charset="0"/>
                <a:cs typeface="Arial" pitchFamily="34" charset="0"/>
              </a:rPr>
              <a:t>Phase 1 – </a:t>
            </a:r>
            <a:r>
              <a:rPr lang="en-GB" sz="2000" b="1" u="sng" dirty="0" smtClean="0">
                <a:solidFill>
                  <a:srgbClr val="00ABB5"/>
                </a:solidFill>
                <a:latin typeface="Arial" pitchFamily="34" charset="0"/>
                <a:cs typeface="Arial" pitchFamily="34" charset="0"/>
              </a:rPr>
              <a:t>Strategic Focussed Inspection</a:t>
            </a:r>
            <a:endParaRPr lang="en-GB" sz="2000" b="1" dirty="0" smtClean="0">
              <a:solidFill>
                <a:srgbClr val="00ABB5"/>
              </a:solidFill>
              <a:latin typeface="Arial" pitchFamily="34" charset="0"/>
              <a:cs typeface="Arial" pitchFamily="34" charset="0"/>
            </a:endParaRPr>
          </a:p>
          <a:p>
            <a:endParaRPr lang="en-GB" sz="2000" b="1" dirty="0">
              <a:solidFill>
                <a:srgbClr val="00ABB5"/>
              </a:solidFill>
              <a:latin typeface="Arial" pitchFamily="34" charset="0"/>
              <a:cs typeface="Arial" pitchFamily="34" charset="0"/>
            </a:endParaRPr>
          </a:p>
          <a:p>
            <a:pPr marL="342900" indent="-342900">
              <a:buFont typeface="Arial" panose="020B0604020202020204" pitchFamily="34" charset="0"/>
              <a:buChar char="•"/>
            </a:pPr>
            <a:r>
              <a:rPr lang="en-GB" sz="2000" b="1" dirty="0" smtClean="0">
                <a:latin typeface="Arial" pitchFamily="34" charset="0"/>
                <a:cs typeface="Arial" pitchFamily="34" charset="0"/>
              </a:rPr>
              <a:t> 2 days</a:t>
            </a:r>
          </a:p>
          <a:p>
            <a:endParaRPr lang="en-GB" sz="2000" b="1" dirty="0">
              <a:solidFill>
                <a:srgbClr val="00ABB5"/>
              </a:solidFill>
              <a:latin typeface="Arial" pitchFamily="34" charset="0"/>
              <a:cs typeface="Arial" pitchFamily="34" charset="0"/>
            </a:endParaRPr>
          </a:p>
          <a:p>
            <a:pPr marL="342900" lvl="0" indent="-342900">
              <a:buFont typeface="Arial" panose="020B0604020202020204" pitchFamily="34" charset="0"/>
              <a:buChar char="•"/>
            </a:pPr>
            <a:r>
              <a:rPr lang="en-GB" sz="2000" b="1" dirty="0" smtClean="0"/>
              <a:t>Asking </a:t>
            </a:r>
            <a:r>
              <a:rPr lang="en-GB" sz="2400" b="1" dirty="0" smtClean="0"/>
              <a:t>How </a:t>
            </a:r>
            <a:r>
              <a:rPr lang="en-GB" sz="2400" b="1" dirty="0"/>
              <a:t>good is the strategic leadership of Community Learning and Development</a:t>
            </a:r>
            <a:r>
              <a:rPr lang="en-GB" sz="2400" b="1" dirty="0" smtClean="0"/>
              <a:t>?</a:t>
            </a:r>
          </a:p>
          <a:p>
            <a:pPr marL="342900" lvl="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Focussed </a:t>
            </a:r>
            <a:r>
              <a:rPr lang="en-GB" sz="2000" b="1" dirty="0">
                <a:solidFill>
                  <a:schemeClr val="tx1">
                    <a:lumMod val="85000"/>
                    <a:lumOff val="15000"/>
                  </a:schemeClr>
                </a:solidFill>
                <a:latin typeface="Arial" pitchFamily="34" charset="0"/>
                <a:cs typeface="Arial" pitchFamily="34" charset="0"/>
              </a:rPr>
              <a:t>on the strategic </a:t>
            </a:r>
            <a:r>
              <a:rPr lang="en-GB" sz="2000" b="1" dirty="0" smtClean="0">
                <a:solidFill>
                  <a:schemeClr val="tx1">
                    <a:lumMod val="85000"/>
                    <a:lumOff val="15000"/>
                  </a:schemeClr>
                </a:solidFill>
                <a:latin typeface="Arial" pitchFamily="34" charset="0"/>
                <a:cs typeface="Arial" pitchFamily="34" charset="0"/>
              </a:rPr>
              <a:t>aspects,  with the CLD </a:t>
            </a:r>
            <a:r>
              <a:rPr lang="en-GB" sz="2000" b="1" dirty="0">
                <a:solidFill>
                  <a:schemeClr val="tx1">
                    <a:lumMod val="85000"/>
                    <a:lumOff val="15000"/>
                  </a:schemeClr>
                </a:solidFill>
                <a:latin typeface="Arial" pitchFamily="34" charset="0"/>
                <a:cs typeface="Arial" pitchFamily="34" charset="0"/>
              </a:rPr>
              <a:t>Plan as a starting point</a:t>
            </a:r>
            <a:r>
              <a:rPr lang="en-GB" sz="2000" b="1" dirty="0" smtClean="0">
                <a:solidFill>
                  <a:schemeClr val="tx1">
                    <a:lumMod val="85000"/>
                    <a:lumOff val="15000"/>
                  </a:schemeClr>
                </a:solidFill>
                <a:latin typeface="Arial" pitchFamily="34" charset="0"/>
                <a:cs typeface="Arial" pitchFamily="34" charset="0"/>
              </a:rPr>
              <a:t>. One QI 9.2 and a theme from QI 3.1 (although all 4 QIs used will inform both phases).</a:t>
            </a:r>
          </a:p>
          <a:p>
            <a:pPr marL="342900" indent="-342900">
              <a:buFont typeface="Arial" panose="020B0604020202020204" pitchFamily="34" charset="0"/>
              <a:buChar char="•"/>
            </a:pPr>
            <a:endParaRPr lang="en-GB" sz="2000" b="1" dirty="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Usual team two HMI </a:t>
            </a:r>
          </a:p>
          <a:p>
            <a:endParaRPr lang="en-GB" sz="2000" b="1" dirty="0">
              <a:solidFill>
                <a:schemeClr val="tx1">
                  <a:lumMod val="85000"/>
                  <a:lumOff val="15000"/>
                </a:schemeClr>
              </a:solidFill>
              <a:latin typeface="Arial" pitchFamily="34" charset="0"/>
              <a:cs typeface="Arial" pitchFamily="34" charset="0"/>
            </a:endParaRPr>
          </a:p>
          <a:p>
            <a:r>
              <a:rPr lang="en-GB" sz="2000" b="1" dirty="0">
                <a:solidFill>
                  <a:schemeClr val="tx1">
                    <a:lumMod val="85000"/>
                    <a:lumOff val="15000"/>
                  </a:schemeClr>
                </a:solidFill>
                <a:latin typeface="+mj-lt"/>
              </a:rPr>
              <a:t> </a:t>
            </a:r>
          </a:p>
          <a:p>
            <a:r>
              <a:rPr lang="en-GB" sz="2000" b="1" dirty="0">
                <a:solidFill>
                  <a:schemeClr val="tx1">
                    <a:lumMod val="85000"/>
                    <a:lumOff val="15000"/>
                  </a:schemeClr>
                </a:solidFill>
                <a:latin typeface="+mj-lt"/>
              </a:rPr>
              <a:t>  </a:t>
            </a:r>
          </a:p>
        </p:txBody>
      </p:sp>
    </p:spTree>
    <p:extLst>
      <p:ext uri="{BB962C8B-B14F-4D97-AF65-F5344CB8AC3E}">
        <p14:creationId xmlns:p14="http://schemas.microsoft.com/office/powerpoint/2010/main" val="1736969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347987"/>
            <a:ext cx="10739401" cy="523220"/>
          </a:xfrm>
          <a:prstGeom prst="rect">
            <a:avLst/>
          </a:prstGeom>
          <a:noFill/>
        </p:spPr>
        <p:txBody>
          <a:bodyPr wrap="square" rtlCol="0">
            <a:spAutoFit/>
          </a:bodyPr>
          <a:lstStyle/>
          <a:p>
            <a:pPr>
              <a:spcAft>
                <a:spcPct val="50000"/>
              </a:spcAft>
              <a:buClr>
                <a:srgbClr val="00ABB5"/>
              </a:buClr>
            </a:pPr>
            <a:r>
              <a:rPr lang="en-GB" sz="2800" b="1" dirty="0" smtClean="0">
                <a:solidFill>
                  <a:srgbClr val="00ABB5"/>
                </a:solidFill>
                <a:latin typeface="Arial" charset="0"/>
                <a:cs typeface="Arial" charset="0"/>
              </a:rPr>
              <a:t>Autumn 2016</a:t>
            </a:r>
            <a:r>
              <a:rPr lang="en-GB" sz="2800" b="1" dirty="0" smtClean="0">
                <a:solidFill>
                  <a:srgbClr val="5A5A5A"/>
                </a:solidFill>
                <a:latin typeface="Arial" charset="0"/>
                <a:cs typeface="Arial" charset="0"/>
              </a:rPr>
              <a:t>;</a:t>
            </a:r>
            <a:endParaRPr lang="en-GB" sz="2800" b="1" dirty="0">
              <a:solidFill>
                <a:srgbClr val="5A5A5A"/>
              </a:solidFill>
              <a:latin typeface="Arial" charset="0"/>
              <a:cs typeface="Arial" charset="0"/>
            </a:endParaRPr>
          </a:p>
        </p:txBody>
      </p:sp>
      <p:sp>
        <p:nvSpPr>
          <p:cNvPr id="2" name="Rectangle 1"/>
          <p:cNvSpPr/>
          <p:nvPr/>
        </p:nvSpPr>
        <p:spPr>
          <a:xfrm>
            <a:off x="695058" y="893528"/>
            <a:ext cx="10177670" cy="5755422"/>
          </a:xfrm>
          <a:prstGeom prst="rect">
            <a:avLst/>
          </a:prstGeom>
        </p:spPr>
        <p:txBody>
          <a:bodyPr wrap="square">
            <a:spAutoFit/>
          </a:bodyPr>
          <a:lstStyle/>
          <a:p>
            <a:r>
              <a:rPr lang="en-GB" sz="2000" b="1" u="sng" dirty="0">
                <a:solidFill>
                  <a:schemeClr val="tx1">
                    <a:lumMod val="85000"/>
                    <a:lumOff val="15000"/>
                  </a:schemeClr>
                </a:solidFill>
                <a:latin typeface="Arial" pitchFamily="34" charset="0"/>
                <a:cs typeface="Arial" pitchFamily="34" charset="0"/>
              </a:rPr>
              <a:t>Model </a:t>
            </a:r>
            <a:r>
              <a:rPr lang="en-GB" sz="2000" b="1" u="sng" dirty="0" smtClean="0">
                <a:solidFill>
                  <a:schemeClr val="tx1">
                    <a:lumMod val="85000"/>
                    <a:lumOff val="15000"/>
                  </a:schemeClr>
                </a:solidFill>
                <a:latin typeface="Arial" pitchFamily="34" charset="0"/>
                <a:cs typeface="Arial" pitchFamily="34" charset="0"/>
              </a:rPr>
              <a:t>1</a:t>
            </a:r>
          </a:p>
          <a:p>
            <a:endParaRPr lang="en-GB" sz="2000" b="1" dirty="0" smtClean="0">
              <a:solidFill>
                <a:schemeClr val="tx1">
                  <a:lumMod val="85000"/>
                  <a:lumOff val="15000"/>
                </a:schemeClr>
              </a:solidFill>
              <a:latin typeface="Arial" pitchFamily="34" charset="0"/>
              <a:cs typeface="Arial" pitchFamily="34" charset="0"/>
            </a:endParaRPr>
          </a:p>
          <a:p>
            <a:r>
              <a:rPr lang="en-GB" sz="2000" b="1" dirty="0" smtClean="0">
                <a:solidFill>
                  <a:schemeClr val="tx1">
                    <a:lumMod val="85000"/>
                    <a:lumOff val="15000"/>
                  </a:schemeClr>
                </a:solidFill>
                <a:latin typeface="Arial" pitchFamily="34" charset="0"/>
                <a:cs typeface="Arial" pitchFamily="34" charset="0"/>
              </a:rPr>
              <a:t>Phase 2 - </a:t>
            </a:r>
            <a:r>
              <a:rPr lang="en-GB" sz="2000" b="1" u="sng" dirty="0" smtClean="0">
                <a:solidFill>
                  <a:srgbClr val="00ABB5"/>
                </a:solidFill>
                <a:latin typeface="Arial" pitchFamily="34" charset="0"/>
                <a:cs typeface="Arial" pitchFamily="34" charset="0"/>
              </a:rPr>
              <a:t>Place </a:t>
            </a:r>
            <a:r>
              <a:rPr lang="en-GB" sz="2000" b="1" u="sng" dirty="0">
                <a:solidFill>
                  <a:srgbClr val="00ABB5"/>
                </a:solidFill>
                <a:latin typeface="Arial" pitchFamily="34" charset="0"/>
                <a:cs typeface="Arial" pitchFamily="34" charset="0"/>
              </a:rPr>
              <a:t>Based inspection </a:t>
            </a:r>
            <a:endParaRPr lang="en-GB" sz="2000" b="1" u="sng" dirty="0" smtClean="0">
              <a:solidFill>
                <a:srgbClr val="00ABB5"/>
              </a:solidFill>
              <a:latin typeface="Arial" pitchFamily="34" charset="0"/>
              <a:cs typeface="Arial" pitchFamily="34" charset="0"/>
            </a:endParaRPr>
          </a:p>
          <a:p>
            <a:endParaRPr lang="en-GB" sz="2000" b="1" u="sng" dirty="0">
              <a:solidFill>
                <a:srgbClr val="00ABB5"/>
              </a:solidFill>
              <a:latin typeface="Arial" pitchFamily="34" charset="0"/>
              <a:cs typeface="Arial" pitchFamily="34" charset="0"/>
            </a:endParaRPr>
          </a:p>
          <a:p>
            <a:pPr marL="342900" indent="-342900">
              <a:buFont typeface="Arial" panose="020B0604020202020204" pitchFamily="34" charset="0"/>
              <a:buChar char="•"/>
            </a:pPr>
            <a:r>
              <a:rPr lang="en-GB" sz="2000" b="1" dirty="0" smtClean="0">
                <a:latin typeface="Arial" pitchFamily="34" charset="0"/>
                <a:cs typeface="Arial" pitchFamily="34" charset="0"/>
              </a:rPr>
              <a:t>5 days</a:t>
            </a:r>
          </a:p>
          <a:p>
            <a:pPr marL="342900" indent="-342900">
              <a:buFont typeface="Arial" panose="020B0604020202020204" pitchFamily="34" charset="0"/>
              <a:buChar char="•"/>
            </a:pPr>
            <a:endParaRPr lang="en-GB" sz="2000" b="1" dirty="0">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3/4 </a:t>
            </a:r>
            <a:r>
              <a:rPr lang="en-GB" sz="2000" b="1" dirty="0">
                <a:solidFill>
                  <a:schemeClr val="tx1">
                    <a:lumMod val="85000"/>
                    <a:lumOff val="15000"/>
                  </a:schemeClr>
                </a:solidFill>
                <a:latin typeface="Arial" pitchFamily="34" charset="0"/>
                <a:cs typeface="Arial" pitchFamily="34" charset="0"/>
              </a:rPr>
              <a:t>weeks </a:t>
            </a:r>
            <a:r>
              <a:rPr lang="en-GB" sz="2000" b="1" dirty="0" smtClean="0">
                <a:solidFill>
                  <a:schemeClr val="tx1">
                    <a:lumMod val="85000"/>
                    <a:lumOff val="15000"/>
                  </a:schemeClr>
                </a:solidFill>
                <a:latin typeface="Arial" pitchFamily="34" charset="0"/>
                <a:cs typeface="Arial" pitchFamily="34" charset="0"/>
              </a:rPr>
              <a:t>after the </a:t>
            </a:r>
            <a:r>
              <a:rPr lang="en-GB" sz="2000" b="1" dirty="0" err="1" smtClean="0">
                <a:solidFill>
                  <a:schemeClr val="tx1">
                    <a:lumMod val="85000"/>
                    <a:lumOff val="15000"/>
                  </a:schemeClr>
                </a:solidFill>
                <a:latin typeface="Arial" pitchFamily="34" charset="0"/>
                <a:cs typeface="Arial" pitchFamily="34" charset="0"/>
              </a:rPr>
              <a:t>SFI</a:t>
            </a:r>
            <a:r>
              <a:rPr lang="en-GB" sz="2000" b="1" dirty="0" smtClean="0">
                <a:solidFill>
                  <a:schemeClr val="tx1">
                    <a:lumMod val="85000"/>
                    <a:lumOff val="15000"/>
                  </a:schemeClr>
                </a:solidFill>
                <a:latin typeface="Arial" pitchFamily="34" charset="0"/>
                <a:cs typeface="Arial" pitchFamily="34" charset="0"/>
              </a:rPr>
              <a:t> </a:t>
            </a:r>
            <a:r>
              <a:rPr lang="en-GB" b="1" i="1" dirty="0" smtClean="0">
                <a:solidFill>
                  <a:schemeClr val="tx1">
                    <a:lumMod val="85000"/>
                    <a:lumOff val="15000"/>
                  </a:schemeClr>
                </a:solidFill>
                <a:latin typeface="Arial" pitchFamily="34" charset="0"/>
                <a:cs typeface="Arial" pitchFamily="34" charset="0"/>
              </a:rPr>
              <a:t>(occasionally longer)</a:t>
            </a:r>
          </a:p>
          <a:p>
            <a:pPr marL="342900" indent="-342900">
              <a:buFont typeface="Arial" panose="020B0604020202020204" pitchFamily="34" charset="0"/>
              <a:buChar char="•"/>
            </a:pPr>
            <a:endParaRPr lang="en-GB" sz="2000" b="1" dirty="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a:solidFill>
                  <a:schemeClr val="tx1">
                    <a:lumMod val="85000"/>
                    <a:lumOff val="15000"/>
                  </a:schemeClr>
                </a:solidFill>
                <a:latin typeface="Arial" pitchFamily="34" charset="0"/>
                <a:cs typeface="Arial" pitchFamily="34" charset="0"/>
              </a:rPr>
              <a:t>Asking </a:t>
            </a:r>
            <a:r>
              <a:rPr lang="en-GB" sz="2400" b="1" dirty="0" smtClean="0">
                <a:solidFill>
                  <a:schemeClr val="tx1">
                    <a:lumMod val="85000"/>
                    <a:lumOff val="15000"/>
                  </a:schemeClr>
                </a:solidFill>
                <a:latin typeface="Arial" pitchFamily="34" charset="0"/>
                <a:cs typeface="Arial" pitchFamily="34" charset="0"/>
              </a:rPr>
              <a:t>How </a:t>
            </a:r>
            <a:r>
              <a:rPr lang="en-GB" sz="2400" b="1" dirty="0">
                <a:solidFill>
                  <a:schemeClr val="tx1">
                    <a:lumMod val="85000"/>
                    <a:lumOff val="15000"/>
                  </a:schemeClr>
                </a:solidFill>
                <a:latin typeface="Arial" pitchFamily="34" charset="0"/>
                <a:cs typeface="Arial" pitchFamily="34" charset="0"/>
              </a:rPr>
              <a:t>good </a:t>
            </a:r>
            <a:r>
              <a:rPr lang="en-GB" sz="2400" b="1" dirty="0" smtClean="0">
                <a:solidFill>
                  <a:schemeClr val="tx1">
                    <a:lumMod val="85000"/>
                    <a:lumOff val="15000"/>
                  </a:schemeClr>
                </a:solidFill>
                <a:latin typeface="Arial" pitchFamily="34" charset="0"/>
                <a:cs typeface="Arial" pitchFamily="34" charset="0"/>
              </a:rPr>
              <a:t>is the </a:t>
            </a:r>
            <a:r>
              <a:rPr lang="en-GB" sz="2400" b="1" dirty="0">
                <a:solidFill>
                  <a:schemeClr val="tx1">
                    <a:lumMod val="85000"/>
                    <a:lumOff val="15000"/>
                  </a:schemeClr>
                </a:solidFill>
                <a:latin typeface="Arial" pitchFamily="34" charset="0"/>
                <a:cs typeface="Arial" pitchFamily="34" charset="0"/>
              </a:rPr>
              <a:t>learning and development in a defined local </a:t>
            </a:r>
            <a:r>
              <a:rPr lang="en-GB" sz="2400" b="1" dirty="0" smtClean="0">
                <a:solidFill>
                  <a:schemeClr val="tx1">
                    <a:lumMod val="85000"/>
                    <a:lumOff val="15000"/>
                  </a:schemeClr>
                </a:solidFill>
                <a:latin typeface="Arial" pitchFamily="34" charset="0"/>
                <a:cs typeface="Arial" pitchFamily="34" charset="0"/>
              </a:rPr>
              <a:t>community? </a:t>
            </a:r>
          </a:p>
          <a:p>
            <a:pPr marL="342900" indent="-342900">
              <a:buFont typeface="Arial" panose="020B0604020202020204" pitchFamily="34" charset="0"/>
              <a:buChar char="•"/>
            </a:pPr>
            <a:endParaRPr lang="en-GB" sz="2000" b="1" dirty="0" smtClean="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This phase will  focus </a:t>
            </a:r>
            <a:r>
              <a:rPr lang="en-GB" sz="2000" b="1" dirty="0">
                <a:solidFill>
                  <a:schemeClr val="tx1">
                    <a:lumMod val="85000"/>
                    <a:lumOff val="15000"/>
                  </a:schemeClr>
                </a:solidFill>
                <a:latin typeface="Arial" pitchFamily="34" charset="0"/>
                <a:cs typeface="Arial" pitchFamily="34" charset="0"/>
              </a:rPr>
              <a:t>on ‘place’ to look at the operational aspects of the provision. </a:t>
            </a:r>
            <a:r>
              <a:rPr lang="en-GB" sz="2000" b="1" dirty="0" smtClean="0">
                <a:solidFill>
                  <a:schemeClr val="tx1">
                    <a:lumMod val="85000"/>
                    <a:lumOff val="15000"/>
                  </a:schemeClr>
                </a:solidFill>
                <a:latin typeface="Arial" pitchFamily="34" charset="0"/>
                <a:cs typeface="Arial" pitchFamily="34" charset="0"/>
              </a:rPr>
              <a:t>Using three  QIs; 1.1, 4.1, 5.1. There </a:t>
            </a:r>
            <a:r>
              <a:rPr lang="en-GB" sz="2000" b="1" dirty="0">
                <a:solidFill>
                  <a:schemeClr val="tx1">
                    <a:lumMod val="85000"/>
                    <a:lumOff val="15000"/>
                  </a:schemeClr>
                </a:solidFill>
                <a:latin typeface="Arial" pitchFamily="34" charset="0"/>
                <a:cs typeface="Arial" pitchFamily="34" charset="0"/>
              </a:rPr>
              <a:t>will be a strong focus on key priorities </a:t>
            </a:r>
            <a:r>
              <a:rPr lang="en-GB" sz="2000" b="1" dirty="0" smtClean="0">
                <a:solidFill>
                  <a:schemeClr val="tx1">
                    <a:lumMod val="85000"/>
                    <a:lumOff val="15000"/>
                  </a:schemeClr>
                </a:solidFill>
                <a:latin typeface="Arial" pitchFamily="34" charset="0"/>
                <a:cs typeface="Arial" pitchFamily="34" charset="0"/>
              </a:rPr>
              <a:t>for example prevention and raising </a:t>
            </a:r>
            <a:r>
              <a:rPr lang="en-GB" sz="2000" b="1" dirty="0">
                <a:solidFill>
                  <a:schemeClr val="tx1">
                    <a:lumMod val="85000"/>
                    <a:lumOff val="15000"/>
                  </a:schemeClr>
                </a:solidFill>
                <a:latin typeface="Arial" pitchFamily="34" charset="0"/>
                <a:cs typeface="Arial" pitchFamily="34" charset="0"/>
              </a:rPr>
              <a:t>attainment and </a:t>
            </a:r>
            <a:r>
              <a:rPr lang="en-GB" sz="2000" b="1" dirty="0" smtClean="0">
                <a:solidFill>
                  <a:schemeClr val="tx1">
                    <a:lumMod val="85000"/>
                    <a:lumOff val="15000"/>
                  </a:schemeClr>
                </a:solidFill>
                <a:latin typeface="Arial" pitchFamily="34" charset="0"/>
                <a:cs typeface="Arial" pitchFamily="34" charset="0"/>
              </a:rPr>
              <a:t>achievement.</a:t>
            </a:r>
          </a:p>
          <a:p>
            <a:pPr marL="342900" indent="-342900">
              <a:buFont typeface="Arial" panose="020B0604020202020204" pitchFamily="34" charset="0"/>
              <a:buChar char="•"/>
            </a:pPr>
            <a:endParaRPr lang="en-GB" sz="2000" b="1" dirty="0">
              <a:solidFill>
                <a:schemeClr val="tx1">
                  <a:lumMod val="85000"/>
                  <a:lumOff val="15000"/>
                </a:schemeClr>
              </a:solidFill>
              <a:latin typeface="Arial" pitchFamily="34" charset="0"/>
              <a:cs typeface="Arial" pitchFamily="34" charset="0"/>
            </a:endParaRPr>
          </a:p>
          <a:p>
            <a:pPr marL="342900" indent="-342900">
              <a:buFont typeface="Arial" panose="020B0604020202020204" pitchFamily="34" charset="0"/>
              <a:buChar char="•"/>
            </a:pPr>
            <a:r>
              <a:rPr lang="en-GB" sz="2000" b="1" dirty="0" smtClean="0">
                <a:solidFill>
                  <a:schemeClr val="tx1">
                    <a:lumMod val="85000"/>
                    <a:lumOff val="15000"/>
                  </a:schemeClr>
                </a:solidFill>
                <a:latin typeface="Arial" pitchFamily="34" charset="0"/>
                <a:cs typeface="Arial" pitchFamily="34" charset="0"/>
              </a:rPr>
              <a:t>Usual team two HMI and 2 AAs  </a:t>
            </a:r>
            <a:endParaRPr lang="en-GB" sz="2000" b="1" dirty="0">
              <a:solidFill>
                <a:schemeClr val="tx1">
                  <a:lumMod val="85000"/>
                  <a:lumOff val="15000"/>
                </a:schemeClr>
              </a:solidFill>
              <a:latin typeface="Arial" pitchFamily="34" charset="0"/>
              <a:cs typeface="Arial" pitchFamily="34" charset="0"/>
            </a:endParaRPr>
          </a:p>
          <a:p>
            <a:r>
              <a:rPr lang="en-GB" sz="2000" b="1" dirty="0">
                <a:solidFill>
                  <a:schemeClr val="tx1">
                    <a:lumMod val="85000"/>
                    <a:lumOff val="15000"/>
                  </a:schemeClr>
                </a:solidFill>
                <a:latin typeface="+mj-lt"/>
              </a:rPr>
              <a:t> </a:t>
            </a:r>
          </a:p>
          <a:p>
            <a:r>
              <a:rPr lang="en-GB" sz="2000" b="1" dirty="0">
                <a:solidFill>
                  <a:schemeClr val="tx1">
                    <a:lumMod val="85000"/>
                    <a:lumOff val="15000"/>
                  </a:schemeClr>
                </a:solidFill>
                <a:latin typeface="+mj-lt"/>
              </a:rPr>
              <a:t>  </a:t>
            </a:r>
          </a:p>
        </p:txBody>
      </p:sp>
    </p:spTree>
    <p:extLst>
      <p:ext uri="{BB962C8B-B14F-4D97-AF65-F5344CB8AC3E}">
        <p14:creationId xmlns:p14="http://schemas.microsoft.com/office/powerpoint/2010/main" val="611420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347987"/>
            <a:ext cx="10739401" cy="523220"/>
          </a:xfrm>
          <a:prstGeom prst="rect">
            <a:avLst/>
          </a:prstGeom>
          <a:noFill/>
        </p:spPr>
        <p:txBody>
          <a:bodyPr wrap="square" rtlCol="0">
            <a:spAutoFit/>
          </a:bodyPr>
          <a:lstStyle/>
          <a:p>
            <a:pPr>
              <a:spcAft>
                <a:spcPct val="50000"/>
              </a:spcAft>
              <a:buClr>
                <a:srgbClr val="00ABB5"/>
              </a:buClr>
            </a:pPr>
            <a:r>
              <a:rPr lang="en-GB" sz="2800" b="1" dirty="0" smtClean="0">
                <a:solidFill>
                  <a:srgbClr val="00ABB5"/>
                </a:solidFill>
                <a:latin typeface="Arial" charset="0"/>
                <a:cs typeface="Arial" charset="0"/>
              </a:rPr>
              <a:t>Autumn </a:t>
            </a:r>
            <a:r>
              <a:rPr lang="en-GB" sz="2800" b="1" dirty="0">
                <a:solidFill>
                  <a:srgbClr val="00ABB5"/>
                </a:solidFill>
                <a:latin typeface="Arial" charset="0"/>
                <a:cs typeface="Arial" charset="0"/>
              </a:rPr>
              <a:t>2016</a:t>
            </a:r>
            <a:r>
              <a:rPr lang="en-GB" sz="2800" b="1" dirty="0" smtClean="0">
                <a:solidFill>
                  <a:srgbClr val="5A5A5A"/>
                </a:solidFill>
                <a:latin typeface="Arial" charset="0"/>
                <a:cs typeface="Arial" charset="0"/>
              </a:rPr>
              <a:t>;</a:t>
            </a:r>
            <a:endParaRPr lang="en-GB" sz="2800" b="1" dirty="0">
              <a:solidFill>
                <a:srgbClr val="5A5A5A"/>
              </a:solidFill>
              <a:latin typeface="Arial" charset="0"/>
              <a:cs typeface="Arial" charset="0"/>
            </a:endParaRPr>
          </a:p>
        </p:txBody>
      </p:sp>
      <p:sp>
        <p:nvSpPr>
          <p:cNvPr id="2" name="Rectangle 1"/>
          <p:cNvSpPr/>
          <p:nvPr/>
        </p:nvSpPr>
        <p:spPr>
          <a:xfrm>
            <a:off x="695058" y="893528"/>
            <a:ext cx="10177670" cy="538609"/>
          </a:xfrm>
          <a:prstGeom prst="rect">
            <a:avLst/>
          </a:prstGeom>
        </p:spPr>
        <p:txBody>
          <a:bodyPr wrap="square">
            <a:spAutoFit/>
          </a:bodyPr>
          <a:lstStyle/>
          <a:p>
            <a:r>
              <a:rPr lang="en-GB" dirty="0">
                <a:latin typeface="+mj-lt"/>
              </a:rPr>
              <a:t> </a:t>
            </a:r>
          </a:p>
          <a:p>
            <a:r>
              <a:rPr lang="en-GB" sz="1100" b="1" dirty="0">
                <a:latin typeface="+mj-lt"/>
              </a:rPr>
              <a:t> </a:t>
            </a:r>
            <a:r>
              <a:rPr lang="en-GB" sz="1100" dirty="0">
                <a:latin typeface="+mj-lt"/>
              </a:rPr>
              <a:t> </a:t>
            </a:r>
          </a:p>
        </p:txBody>
      </p:sp>
      <p:sp>
        <p:nvSpPr>
          <p:cNvPr id="4" name="Rectangle 3"/>
          <p:cNvSpPr/>
          <p:nvPr/>
        </p:nvSpPr>
        <p:spPr>
          <a:xfrm>
            <a:off x="708309" y="871207"/>
            <a:ext cx="10429459" cy="4555093"/>
          </a:xfrm>
          <a:prstGeom prst="rect">
            <a:avLst/>
          </a:prstGeom>
        </p:spPr>
        <p:txBody>
          <a:bodyPr wrap="square">
            <a:spAutoFit/>
          </a:bodyPr>
          <a:lstStyle/>
          <a:p>
            <a:pPr marL="285750" indent="-285750">
              <a:buFont typeface="Arial" pitchFamily="34" charset="0"/>
              <a:buChar char="•"/>
            </a:pPr>
            <a:r>
              <a:rPr lang="en-GB" sz="2000" b="1" u="sng" dirty="0" smtClean="0">
                <a:solidFill>
                  <a:schemeClr val="tx1">
                    <a:lumMod val="75000"/>
                    <a:lumOff val="25000"/>
                  </a:schemeClr>
                </a:solidFill>
                <a:latin typeface="Arial" pitchFamily="34" charset="0"/>
                <a:cs typeface="Arial" pitchFamily="34" charset="0"/>
              </a:rPr>
              <a:t>Model 2</a:t>
            </a:r>
            <a:endParaRPr lang="en-GB" sz="2000" b="1" u="sng" dirty="0">
              <a:solidFill>
                <a:schemeClr val="tx1">
                  <a:lumMod val="75000"/>
                  <a:lumOff val="25000"/>
                </a:schemeClr>
              </a:solidFill>
              <a:latin typeface="Arial" pitchFamily="34" charset="0"/>
              <a:cs typeface="Arial" pitchFamily="34" charset="0"/>
            </a:endParaRPr>
          </a:p>
          <a:p>
            <a:r>
              <a:rPr lang="en-GB" sz="2000" b="1" dirty="0">
                <a:solidFill>
                  <a:schemeClr val="tx1">
                    <a:lumMod val="75000"/>
                    <a:lumOff val="25000"/>
                  </a:schemeClr>
                </a:solidFill>
                <a:latin typeface="Arial" pitchFamily="34" charset="0"/>
                <a:cs typeface="Arial" pitchFamily="34" charset="0"/>
              </a:rPr>
              <a:t>Aspect or Thematic Reviews that may emerge from Ministerial request and capacity building. </a:t>
            </a:r>
            <a:endParaRPr lang="en-GB" sz="2000" b="1" dirty="0" smtClean="0">
              <a:solidFill>
                <a:schemeClr val="tx1">
                  <a:lumMod val="75000"/>
                  <a:lumOff val="25000"/>
                </a:schemeClr>
              </a:solidFill>
              <a:latin typeface="Arial" pitchFamily="34" charset="0"/>
              <a:cs typeface="Arial" pitchFamily="34" charset="0"/>
            </a:endParaRPr>
          </a:p>
          <a:p>
            <a:r>
              <a:rPr lang="en-GB" sz="2000" b="1" dirty="0">
                <a:solidFill>
                  <a:schemeClr val="tx1">
                    <a:lumMod val="75000"/>
                    <a:lumOff val="25000"/>
                  </a:schemeClr>
                </a:solidFill>
                <a:latin typeface="Arial" pitchFamily="34" charset="0"/>
                <a:cs typeface="Arial" pitchFamily="34" charset="0"/>
              </a:rPr>
              <a:t> </a:t>
            </a:r>
          </a:p>
          <a:p>
            <a:pPr marL="285750" indent="-285750">
              <a:buFont typeface="Arial" pitchFamily="34" charset="0"/>
              <a:buChar char="•"/>
            </a:pPr>
            <a:r>
              <a:rPr lang="en-GB" sz="2000" b="1" u="sng" dirty="0">
                <a:solidFill>
                  <a:schemeClr val="tx1">
                    <a:lumMod val="75000"/>
                    <a:lumOff val="25000"/>
                  </a:schemeClr>
                </a:solidFill>
                <a:latin typeface="Arial" pitchFamily="34" charset="0"/>
                <a:cs typeface="Arial" pitchFamily="34" charset="0"/>
              </a:rPr>
              <a:t>Model </a:t>
            </a:r>
            <a:r>
              <a:rPr lang="en-GB" sz="2000" b="1" u="sng" dirty="0" smtClean="0">
                <a:solidFill>
                  <a:schemeClr val="tx1">
                    <a:lumMod val="75000"/>
                    <a:lumOff val="25000"/>
                  </a:schemeClr>
                </a:solidFill>
                <a:latin typeface="Arial" pitchFamily="34" charset="0"/>
                <a:cs typeface="Arial" pitchFamily="34" charset="0"/>
              </a:rPr>
              <a:t>3</a:t>
            </a:r>
            <a:endParaRPr lang="en-GB" sz="2000" b="1" u="sng" dirty="0">
              <a:solidFill>
                <a:schemeClr val="tx1">
                  <a:lumMod val="75000"/>
                  <a:lumOff val="25000"/>
                </a:schemeClr>
              </a:solidFill>
              <a:latin typeface="Arial" pitchFamily="34" charset="0"/>
              <a:cs typeface="Arial" pitchFamily="34" charset="0"/>
            </a:endParaRPr>
          </a:p>
          <a:p>
            <a:r>
              <a:rPr lang="en-GB" sz="2000" b="1" dirty="0">
                <a:solidFill>
                  <a:schemeClr val="tx1">
                    <a:lumMod val="75000"/>
                    <a:lumOff val="25000"/>
                  </a:schemeClr>
                </a:solidFill>
                <a:latin typeface="Arial" pitchFamily="34" charset="0"/>
                <a:cs typeface="Arial" pitchFamily="34" charset="0"/>
              </a:rPr>
              <a:t>Validated Self Evaluation for CLD. This would be negotiated with the ALO and linked into the Partnership Agreement with the authority. </a:t>
            </a:r>
            <a:endParaRPr lang="en-GB" sz="2000" b="1" dirty="0" smtClean="0">
              <a:solidFill>
                <a:schemeClr val="tx1">
                  <a:lumMod val="75000"/>
                  <a:lumOff val="25000"/>
                </a:schemeClr>
              </a:solidFill>
              <a:latin typeface="Arial" pitchFamily="34" charset="0"/>
              <a:cs typeface="Arial" pitchFamily="34" charset="0"/>
            </a:endParaRPr>
          </a:p>
          <a:p>
            <a:r>
              <a:rPr lang="en-GB" sz="2000" b="1" dirty="0">
                <a:solidFill>
                  <a:schemeClr val="tx1">
                    <a:lumMod val="75000"/>
                    <a:lumOff val="25000"/>
                  </a:schemeClr>
                </a:solidFill>
                <a:latin typeface="Arial" pitchFamily="34" charset="0"/>
                <a:cs typeface="Arial" pitchFamily="34" charset="0"/>
              </a:rPr>
              <a:t> </a:t>
            </a:r>
          </a:p>
          <a:p>
            <a:pPr marL="285750" indent="-285750">
              <a:buFont typeface="Arial" pitchFamily="34" charset="0"/>
              <a:buChar char="•"/>
            </a:pPr>
            <a:r>
              <a:rPr lang="en-GB" sz="2000" b="1" u="sng" dirty="0">
                <a:solidFill>
                  <a:schemeClr val="tx1">
                    <a:lumMod val="75000"/>
                    <a:lumOff val="25000"/>
                  </a:schemeClr>
                </a:solidFill>
                <a:latin typeface="Arial" pitchFamily="34" charset="0"/>
                <a:cs typeface="Arial" pitchFamily="34" charset="0"/>
              </a:rPr>
              <a:t>Development Trust reviews </a:t>
            </a:r>
            <a:endParaRPr lang="en-GB" sz="2000" b="1" u="sng" dirty="0" smtClean="0">
              <a:solidFill>
                <a:schemeClr val="tx1">
                  <a:lumMod val="75000"/>
                  <a:lumOff val="25000"/>
                </a:schemeClr>
              </a:solidFill>
              <a:latin typeface="Arial" pitchFamily="34" charset="0"/>
              <a:cs typeface="Arial" pitchFamily="34" charset="0"/>
            </a:endParaRPr>
          </a:p>
          <a:p>
            <a:r>
              <a:rPr lang="en-GB" sz="2000" b="1" dirty="0" smtClean="0">
                <a:solidFill>
                  <a:schemeClr val="tx1">
                    <a:lumMod val="75000"/>
                    <a:lumOff val="25000"/>
                  </a:schemeClr>
                </a:solidFill>
                <a:latin typeface="Arial" pitchFamily="34" charset="0"/>
                <a:cs typeface="Arial" pitchFamily="34" charset="0"/>
              </a:rPr>
              <a:t>We will carry out three further reviews of  </a:t>
            </a:r>
            <a:r>
              <a:rPr lang="en-GB" sz="2000" b="1" dirty="0">
                <a:solidFill>
                  <a:schemeClr val="tx1">
                    <a:lumMod val="75000"/>
                    <a:lumOff val="25000"/>
                  </a:schemeClr>
                </a:solidFill>
                <a:latin typeface="Arial" pitchFamily="34" charset="0"/>
                <a:cs typeface="Arial" pitchFamily="34" charset="0"/>
              </a:rPr>
              <a:t>Development </a:t>
            </a:r>
            <a:r>
              <a:rPr lang="en-GB" sz="2000" b="1" dirty="0" smtClean="0">
                <a:solidFill>
                  <a:schemeClr val="tx1">
                    <a:lumMod val="75000"/>
                    <a:lumOff val="25000"/>
                  </a:schemeClr>
                </a:solidFill>
                <a:latin typeface="Arial" pitchFamily="34" charset="0"/>
                <a:cs typeface="Arial" pitchFamily="34" charset="0"/>
              </a:rPr>
              <a:t>Trusts </a:t>
            </a:r>
            <a:r>
              <a:rPr lang="en-GB" sz="2000" b="1" dirty="0">
                <a:solidFill>
                  <a:schemeClr val="tx1">
                    <a:lumMod val="75000"/>
                    <a:lumOff val="25000"/>
                  </a:schemeClr>
                </a:solidFill>
                <a:latin typeface="Arial" pitchFamily="34" charset="0"/>
                <a:cs typeface="Arial" pitchFamily="34" charset="0"/>
              </a:rPr>
              <a:t>towards the end of 2016  </a:t>
            </a:r>
            <a:endParaRPr lang="en-GB" sz="2000" b="1" dirty="0" smtClean="0">
              <a:solidFill>
                <a:schemeClr val="tx1">
                  <a:lumMod val="75000"/>
                  <a:lumOff val="25000"/>
                </a:schemeClr>
              </a:solidFill>
              <a:latin typeface="Arial" pitchFamily="34" charset="0"/>
              <a:cs typeface="Arial" pitchFamily="34" charset="0"/>
            </a:endParaRPr>
          </a:p>
          <a:p>
            <a:endParaRPr lang="en-GB" sz="2000" b="1" dirty="0">
              <a:solidFill>
                <a:schemeClr val="tx1">
                  <a:lumMod val="75000"/>
                  <a:lumOff val="25000"/>
                </a:schemeClr>
              </a:solidFill>
              <a:latin typeface="Arial" pitchFamily="34" charset="0"/>
              <a:cs typeface="Arial" pitchFamily="34" charset="0"/>
            </a:endParaRPr>
          </a:p>
          <a:p>
            <a:pPr marL="342900" indent="-342900">
              <a:spcAft>
                <a:spcPct val="50000"/>
              </a:spcAft>
              <a:buClr>
                <a:srgbClr val="00ABB5"/>
              </a:buClr>
              <a:buFont typeface="Arial" pitchFamily="34" charset="0"/>
              <a:buChar char="•"/>
            </a:pPr>
            <a:r>
              <a:rPr lang="en-GB" sz="2000" b="1" u="sng" dirty="0" smtClean="0">
                <a:solidFill>
                  <a:schemeClr val="tx1">
                    <a:lumMod val="75000"/>
                    <a:lumOff val="25000"/>
                  </a:schemeClr>
                </a:solidFill>
                <a:latin typeface="Arial" pitchFamily="34" charset="0"/>
                <a:cs typeface="Arial" pitchFamily="34" charset="0"/>
              </a:rPr>
              <a:t>Secondary and all through schools </a:t>
            </a:r>
          </a:p>
          <a:p>
            <a:pPr>
              <a:spcAft>
                <a:spcPct val="50000"/>
              </a:spcAft>
              <a:buClr>
                <a:srgbClr val="00ABB5"/>
              </a:buClr>
            </a:pPr>
            <a:r>
              <a:rPr lang="en-GB" sz="2000" b="1" dirty="0" smtClean="0">
                <a:solidFill>
                  <a:schemeClr val="tx1">
                    <a:lumMod val="75000"/>
                    <a:lumOff val="25000"/>
                  </a:schemeClr>
                </a:solidFill>
                <a:latin typeface="Arial" pitchFamily="34" charset="0"/>
                <a:cs typeface="Arial" pitchFamily="34" charset="0"/>
              </a:rPr>
              <a:t>Joining school inspections as a team member</a:t>
            </a:r>
            <a:endParaRPr lang="en-GB" sz="20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958830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80" y="530086"/>
            <a:ext cx="11003163" cy="1179443"/>
          </a:xfrm>
        </p:spPr>
        <p:txBody>
          <a:bodyPr/>
          <a:lstStyle/>
          <a:p>
            <a:r>
              <a:rPr lang="en-GB" dirty="0" smtClean="0"/>
              <a:t>the National </a:t>
            </a:r>
            <a:r>
              <a:rPr lang="en-GB" dirty="0"/>
              <a:t>I</a:t>
            </a:r>
            <a:r>
              <a:rPr lang="en-GB" dirty="0" smtClean="0"/>
              <a:t>mprovement </a:t>
            </a:r>
            <a:r>
              <a:rPr lang="en-GB" dirty="0"/>
              <a:t>F</a:t>
            </a:r>
            <a:r>
              <a:rPr lang="en-GB" dirty="0" smtClean="0"/>
              <a:t>ramework , The OECD report and using the National Improvement Hub</a:t>
            </a:r>
            <a:endParaRPr lang="en-GB" dirty="0"/>
          </a:p>
        </p:txBody>
      </p:sp>
      <p:pic>
        <p:nvPicPr>
          <p:cNvPr id="6" name="Picture 5"/>
          <p:cNvPicPr>
            <a:picLocks noChangeAspect="1"/>
          </p:cNvPicPr>
          <p:nvPr/>
        </p:nvPicPr>
        <p:blipFill rotWithShape="1">
          <a:blip r:embed="rId3"/>
          <a:srcRect l="23560" t="23657" r="26010" b="31599"/>
          <a:stretch/>
        </p:blipFill>
        <p:spPr>
          <a:xfrm>
            <a:off x="-46348" y="5035564"/>
            <a:ext cx="12303237" cy="1838910"/>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830" y="1665104"/>
            <a:ext cx="4957399" cy="406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0305" y="1789043"/>
            <a:ext cx="3605001" cy="28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5496" y="2361453"/>
            <a:ext cx="3813707" cy="303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640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8" y="5840541"/>
            <a:ext cx="12263839" cy="1026730"/>
          </a:xfrm>
          <a:prstGeom prst="rect">
            <a:avLst/>
          </a:prstGeom>
        </p:spPr>
      </p:pic>
      <p:sp>
        <p:nvSpPr>
          <p:cNvPr id="2" name="Title 1"/>
          <p:cNvSpPr>
            <a:spLocks noGrp="1"/>
          </p:cNvSpPr>
          <p:nvPr>
            <p:ph type="title"/>
          </p:nvPr>
        </p:nvSpPr>
        <p:spPr>
          <a:xfrm>
            <a:off x="611802" y="1577009"/>
            <a:ext cx="11049508" cy="2372138"/>
          </a:xfrm>
        </p:spPr>
        <p:txBody>
          <a:bodyPr/>
          <a:lstStyle/>
          <a:p>
            <a:pPr lvl="0" algn="ctr"/>
            <a:r>
              <a:rPr lang="en-GB" sz="4000" dirty="0" smtClean="0">
                <a:latin typeface="Arial" pitchFamily="34" charset="0"/>
                <a:cs typeface="Arial" pitchFamily="34" charset="0"/>
              </a:rPr>
              <a:t>Finally, what </a:t>
            </a:r>
            <a:r>
              <a:rPr lang="en-GB" sz="4000" dirty="0">
                <a:latin typeface="Arial" pitchFamily="34" charset="0"/>
                <a:cs typeface="Arial" pitchFamily="34" charset="0"/>
              </a:rPr>
              <a:t>opportunities and challenges do you see in implementing HGILDOC?</a:t>
            </a:r>
            <a:r>
              <a:rPr lang="en-GB" sz="4000" dirty="0">
                <a:solidFill>
                  <a:schemeClr val="tx1">
                    <a:lumMod val="85000"/>
                    <a:lumOff val="15000"/>
                  </a:schemeClr>
                </a:solidFill>
                <a:latin typeface="Arial" pitchFamily="34" charset="0"/>
                <a:cs typeface="Arial" pitchFamily="34" charset="0"/>
              </a:rPr>
              <a:t> </a:t>
            </a:r>
            <a:br>
              <a:rPr lang="en-GB" sz="4000" dirty="0">
                <a:solidFill>
                  <a:schemeClr val="tx1">
                    <a:lumMod val="85000"/>
                    <a:lumOff val="15000"/>
                  </a:schemeClr>
                </a:solidFill>
                <a:latin typeface="Arial" pitchFamily="34" charset="0"/>
                <a:cs typeface="Arial" pitchFamily="34" charset="0"/>
              </a:rPr>
            </a:br>
            <a:r>
              <a:rPr lang="en-GB" sz="4000" dirty="0" smtClean="0">
                <a:solidFill>
                  <a:schemeClr val="tx1">
                    <a:lumMod val="85000"/>
                    <a:lumOff val="15000"/>
                  </a:schemeClr>
                </a:solidFill>
                <a:latin typeface="Arial" pitchFamily="34" charset="0"/>
                <a:cs typeface="Arial" pitchFamily="34" charset="0"/>
              </a:rPr>
              <a:t/>
            </a:r>
            <a:br>
              <a:rPr lang="en-GB" sz="4000" dirty="0" smtClean="0">
                <a:solidFill>
                  <a:schemeClr val="tx1">
                    <a:lumMod val="85000"/>
                    <a:lumOff val="15000"/>
                  </a:schemeClr>
                </a:solidFill>
                <a:latin typeface="Arial" pitchFamily="34" charset="0"/>
                <a:cs typeface="Arial" pitchFamily="34" charset="0"/>
              </a:rPr>
            </a:br>
            <a:r>
              <a:rPr lang="en-GB" sz="4000" dirty="0" smtClean="0">
                <a:solidFill>
                  <a:srgbClr val="B3D236"/>
                </a:solidFill>
                <a:latin typeface="Arial" pitchFamily="34" charset="0"/>
                <a:cs typeface="Arial" pitchFamily="34" charset="0"/>
              </a:rPr>
              <a:t>Other c</a:t>
            </a:r>
            <a:r>
              <a:rPr lang="en-GB" sz="4000" dirty="0" smtClean="0">
                <a:solidFill>
                  <a:srgbClr val="B3D236"/>
                </a:solidFill>
              </a:rPr>
              <a:t>omments</a:t>
            </a:r>
            <a:r>
              <a:rPr lang="en-GB" sz="4000" dirty="0" smtClean="0"/>
              <a:t/>
            </a:r>
            <a:br>
              <a:rPr lang="en-GB" sz="4000" dirty="0" smtClean="0"/>
            </a:br>
            <a:r>
              <a:rPr lang="en-GB" sz="4000" dirty="0"/>
              <a:t/>
            </a:r>
            <a:br>
              <a:rPr lang="en-GB" sz="4000" dirty="0"/>
            </a:br>
            <a:r>
              <a:rPr lang="en-GB" sz="4000" dirty="0" smtClean="0"/>
              <a:t>Evaluation form</a:t>
            </a:r>
            <a:endParaRPr lang="en-GB" sz="4000" dirty="0"/>
          </a:p>
        </p:txBody>
      </p:sp>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11" name="Picture 10"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8" y="4873974"/>
            <a:ext cx="2944852" cy="1240069"/>
          </a:xfrm>
          <a:prstGeom prst="rect">
            <a:avLst/>
          </a:prstGeom>
        </p:spPr>
      </p:pic>
    </p:spTree>
    <p:extLst>
      <p:ext uri="{BB962C8B-B14F-4D97-AF65-F5344CB8AC3E}">
        <p14:creationId xmlns:p14="http://schemas.microsoft.com/office/powerpoint/2010/main" val="1423390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8" y="5840541"/>
            <a:ext cx="12263839" cy="1026730"/>
          </a:xfrm>
          <a:prstGeom prst="rect">
            <a:avLst/>
          </a:prstGeom>
        </p:spPr>
      </p:pic>
      <p:sp>
        <p:nvSpPr>
          <p:cNvPr id="2" name="Title 1"/>
          <p:cNvSpPr>
            <a:spLocks noGrp="1"/>
          </p:cNvSpPr>
          <p:nvPr>
            <p:ph type="title"/>
          </p:nvPr>
        </p:nvSpPr>
        <p:spPr>
          <a:xfrm>
            <a:off x="675862" y="1033670"/>
            <a:ext cx="10853530" cy="3366052"/>
          </a:xfrm>
        </p:spPr>
        <p:txBody>
          <a:bodyPr/>
          <a:lstStyle/>
          <a:p>
            <a:pPr algn="ctr"/>
            <a:r>
              <a:rPr lang="en-GB" sz="4000" dirty="0">
                <a:solidFill>
                  <a:schemeClr val="tx1">
                    <a:lumMod val="85000"/>
                    <a:lumOff val="15000"/>
                  </a:schemeClr>
                </a:solidFill>
                <a:latin typeface="Arial" pitchFamily="34" charset="0"/>
                <a:cs typeface="Arial" pitchFamily="34" charset="0"/>
              </a:rPr>
              <a:t>The self-evaluation process </a:t>
            </a:r>
            <a:r>
              <a:rPr lang="en-GB" sz="4000" dirty="0" smtClean="0">
                <a:solidFill>
                  <a:schemeClr val="tx1">
                    <a:lumMod val="85000"/>
                    <a:lumOff val="15000"/>
                  </a:schemeClr>
                </a:solidFill>
                <a:latin typeface="Arial" pitchFamily="34" charset="0"/>
                <a:cs typeface="Arial" pitchFamily="34" charset="0"/>
              </a:rPr>
              <a:t/>
            </a:r>
            <a:br>
              <a:rPr lang="en-GB" sz="4000" dirty="0" smtClean="0">
                <a:solidFill>
                  <a:schemeClr val="tx1">
                    <a:lumMod val="85000"/>
                    <a:lumOff val="15000"/>
                  </a:schemeClr>
                </a:solidFill>
                <a:latin typeface="Arial" pitchFamily="34" charset="0"/>
                <a:cs typeface="Arial" pitchFamily="34" charset="0"/>
              </a:rPr>
            </a:br>
            <a:r>
              <a:rPr lang="en-GB" sz="4000" dirty="0" smtClean="0">
                <a:solidFill>
                  <a:schemeClr val="tx1">
                    <a:lumMod val="85000"/>
                    <a:lumOff val="15000"/>
                  </a:schemeClr>
                </a:solidFill>
                <a:latin typeface="Arial" pitchFamily="34" charset="0"/>
                <a:cs typeface="Arial" pitchFamily="34" charset="0"/>
              </a:rPr>
              <a:t>as reflected </a:t>
            </a:r>
            <a:r>
              <a:rPr lang="en-GB" sz="4000" dirty="0">
                <a:solidFill>
                  <a:schemeClr val="tx1">
                    <a:lumMod val="85000"/>
                    <a:lumOff val="15000"/>
                  </a:schemeClr>
                </a:solidFill>
                <a:latin typeface="Arial" pitchFamily="34" charset="0"/>
                <a:cs typeface="Arial" pitchFamily="34" charset="0"/>
              </a:rPr>
              <a:t>in HGILDOC?</a:t>
            </a:r>
            <a:br>
              <a:rPr lang="en-GB" sz="4000" dirty="0">
                <a:solidFill>
                  <a:schemeClr val="tx1">
                    <a:lumMod val="85000"/>
                    <a:lumOff val="15000"/>
                  </a:schemeClr>
                </a:solidFill>
                <a:latin typeface="Arial" pitchFamily="34" charset="0"/>
                <a:cs typeface="Arial" pitchFamily="34" charset="0"/>
              </a:rPr>
            </a:br>
            <a:endParaRPr lang="en-GB" sz="4000" dirty="0"/>
          </a:p>
        </p:txBody>
      </p:sp>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Tree>
    <p:extLst>
      <p:ext uri="{BB962C8B-B14F-4D97-AF65-F5344CB8AC3E}">
        <p14:creationId xmlns:p14="http://schemas.microsoft.com/office/powerpoint/2010/main" val="3838116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3" name="TextBox 2"/>
          <p:cNvSpPr txBox="1"/>
          <p:nvPr/>
        </p:nvSpPr>
        <p:spPr>
          <a:xfrm>
            <a:off x="695058" y="569842"/>
            <a:ext cx="10739401" cy="954107"/>
          </a:xfrm>
          <a:prstGeom prst="rect">
            <a:avLst/>
          </a:prstGeom>
          <a:noFill/>
        </p:spPr>
        <p:txBody>
          <a:bodyPr wrap="square" rtlCol="0">
            <a:spAutoFit/>
          </a:bodyPr>
          <a:lstStyle/>
          <a:p>
            <a:pPr>
              <a:buClr>
                <a:srgbClr val="00ABB5"/>
              </a:buClr>
            </a:pPr>
            <a:r>
              <a:rPr lang="en-GB" sz="2800" b="1" dirty="0" smtClean="0">
                <a:solidFill>
                  <a:srgbClr val="00ABB5"/>
                </a:solidFill>
              </a:rPr>
              <a:t>HGILDOC? supports practitioners to undertake the core process of self-evaluation and ask </a:t>
            </a:r>
            <a:endParaRPr lang="en-GB" sz="2800" b="1" dirty="0">
              <a:solidFill>
                <a:srgbClr val="00ABB5"/>
              </a:solidFill>
            </a:endParaRPr>
          </a:p>
        </p:txBody>
      </p:sp>
      <p:sp>
        <p:nvSpPr>
          <p:cNvPr id="2" name="Rectangle 1"/>
          <p:cNvSpPr/>
          <p:nvPr/>
        </p:nvSpPr>
        <p:spPr>
          <a:xfrm>
            <a:off x="808382" y="1768662"/>
            <a:ext cx="10177670" cy="1815882"/>
          </a:xfrm>
          <a:prstGeom prst="rect">
            <a:avLst/>
          </a:prstGeom>
        </p:spPr>
        <p:txBody>
          <a:bodyPr wrap="square">
            <a:spAutoFit/>
          </a:bodyPr>
          <a:lstStyle/>
          <a:p>
            <a:pPr marL="514350" indent="-514350">
              <a:spcAft>
                <a:spcPct val="50000"/>
              </a:spcAft>
              <a:buClr>
                <a:srgbClr val="00ABB5"/>
              </a:buClr>
              <a:buFont typeface="Arial" pitchFamily="34" charset="0"/>
              <a:buChar char="•"/>
            </a:pPr>
            <a:r>
              <a:rPr lang="en-GB" sz="2800" b="1" dirty="0">
                <a:solidFill>
                  <a:schemeClr val="tx1">
                    <a:lumMod val="85000"/>
                    <a:lumOff val="15000"/>
                  </a:schemeClr>
                </a:solidFill>
                <a:latin typeface="Arial" charset="0"/>
                <a:cs typeface="Arial" charset="0"/>
              </a:rPr>
              <a:t>How are we doing? </a:t>
            </a:r>
          </a:p>
          <a:p>
            <a:pPr marL="514350" indent="-514350">
              <a:spcAft>
                <a:spcPct val="50000"/>
              </a:spcAft>
              <a:buClr>
                <a:srgbClr val="00ABB5"/>
              </a:buClr>
              <a:buFont typeface="Arial" pitchFamily="34" charset="0"/>
              <a:buChar char="•"/>
            </a:pPr>
            <a:r>
              <a:rPr lang="en-GB" sz="2800" b="1" dirty="0">
                <a:solidFill>
                  <a:schemeClr val="tx1">
                    <a:lumMod val="85000"/>
                    <a:lumOff val="15000"/>
                  </a:schemeClr>
                </a:solidFill>
                <a:latin typeface="Arial" charset="0"/>
                <a:cs typeface="Arial" charset="0"/>
              </a:rPr>
              <a:t>How do we know? </a:t>
            </a:r>
          </a:p>
          <a:p>
            <a:pPr marL="514350" indent="-514350">
              <a:spcAft>
                <a:spcPct val="50000"/>
              </a:spcAft>
              <a:buClr>
                <a:srgbClr val="00ABB5"/>
              </a:buClr>
              <a:buFont typeface="Arial" pitchFamily="34" charset="0"/>
              <a:buChar char="•"/>
            </a:pPr>
            <a:r>
              <a:rPr lang="en-GB" sz="2800" b="1" dirty="0">
                <a:solidFill>
                  <a:schemeClr val="tx1">
                    <a:lumMod val="85000"/>
                    <a:lumOff val="15000"/>
                  </a:schemeClr>
                </a:solidFill>
                <a:latin typeface="Arial" charset="0"/>
                <a:cs typeface="Arial" charset="0"/>
              </a:rPr>
              <a:t>What are we going to do now?</a:t>
            </a:r>
          </a:p>
        </p:txBody>
      </p:sp>
    </p:spTree>
    <p:extLst>
      <p:ext uri="{BB962C8B-B14F-4D97-AF65-F5344CB8AC3E}">
        <p14:creationId xmlns:p14="http://schemas.microsoft.com/office/powerpoint/2010/main" val="4025450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5276" y="536024"/>
            <a:ext cx="8591733" cy="1439863"/>
          </a:xfrm>
        </p:spPr>
        <p:txBody>
          <a:bodyPr/>
          <a:lstStyle/>
          <a:p>
            <a:r>
              <a:rPr lang="en-GB" sz="4000" b="1" dirty="0" smtClean="0">
                <a:solidFill>
                  <a:srgbClr val="00AAB5"/>
                </a:solidFill>
                <a:latin typeface="Arial" charset="0"/>
                <a:cs typeface="Arial" charset="0"/>
              </a:rPr>
              <a:t/>
            </a:r>
            <a:br>
              <a:rPr lang="en-GB" sz="4000" b="1" dirty="0" smtClean="0">
                <a:solidFill>
                  <a:srgbClr val="00AAB5"/>
                </a:solidFill>
                <a:latin typeface="Arial" charset="0"/>
                <a:cs typeface="Arial" charset="0"/>
              </a:rPr>
            </a:br>
            <a:r>
              <a:rPr lang="en-GB" b="1" dirty="0" smtClean="0">
                <a:solidFill>
                  <a:srgbClr val="00AAB5"/>
                </a:solidFill>
                <a:latin typeface="Arial" charset="0"/>
                <a:cs typeface="Arial" charset="0"/>
              </a:rPr>
              <a:t>Basic process of self-evaluation 3 questions </a:t>
            </a:r>
            <a:r>
              <a:rPr lang="en-GB" sz="4000" b="1" dirty="0" smtClean="0">
                <a:solidFill>
                  <a:srgbClr val="00AAB5"/>
                </a:solidFill>
                <a:latin typeface="Arial" charset="0"/>
                <a:cs typeface="Arial" charset="0"/>
              </a:rPr>
              <a:t/>
            </a:r>
            <a:br>
              <a:rPr lang="en-GB" sz="4000" b="1" dirty="0" smtClean="0">
                <a:solidFill>
                  <a:srgbClr val="00AAB5"/>
                </a:solidFill>
                <a:latin typeface="Arial" charset="0"/>
                <a:cs typeface="Arial" charset="0"/>
              </a:rPr>
            </a:br>
            <a:endParaRPr lang="en-GB" sz="4000" b="1" dirty="0" smtClean="0">
              <a:solidFill>
                <a:srgbClr val="00AAB5"/>
              </a:solidFill>
              <a:latin typeface="Arial" charset="0"/>
              <a:cs typeface="Arial" charset="0"/>
            </a:endParaRPr>
          </a:p>
        </p:txBody>
      </p:sp>
      <p:sp>
        <p:nvSpPr>
          <p:cNvPr id="8195" name="Rectangle 3"/>
          <p:cNvSpPr>
            <a:spLocks noGrp="1" noChangeArrowheads="1"/>
          </p:cNvSpPr>
          <p:nvPr>
            <p:ph type="body" idx="1"/>
          </p:nvPr>
        </p:nvSpPr>
        <p:spPr>
          <a:xfrm>
            <a:off x="431800" y="1722783"/>
            <a:ext cx="11328400" cy="3856382"/>
          </a:xfrm>
        </p:spPr>
        <p:txBody>
          <a:bodyPr/>
          <a:lstStyle/>
          <a:p>
            <a:pPr>
              <a:spcAft>
                <a:spcPct val="50000"/>
              </a:spcAft>
              <a:buClr>
                <a:srgbClr val="00ABB5"/>
              </a:buClr>
            </a:pPr>
            <a:r>
              <a:rPr lang="en-GB" sz="2800" b="1" dirty="0" smtClean="0">
                <a:solidFill>
                  <a:schemeClr val="tx1">
                    <a:lumMod val="85000"/>
                    <a:lumOff val="15000"/>
                  </a:schemeClr>
                </a:solidFill>
                <a:latin typeface="Arial" charset="0"/>
                <a:cs typeface="Arial" charset="0"/>
              </a:rPr>
              <a:t>1. How are we doing? </a:t>
            </a:r>
          </a:p>
          <a:p>
            <a:pPr marL="457200" indent="-457200">
              <a:buFont typeface="Arial" pitchFamily="34" charset="0"/>
              <a:buChar char="•"/>
            </a:pPr>
            <a:r>
              <a:rPr lang="en-GB" sz="2800" dirty="0">
                <a:solidFill>
                  <a:schemeClr val="tx1">
                    <a:lumMod val="85000"/>
                    <a:lumOff val="15000"/>
                  </a:schemeClr>
                </a:solidFill>
              </a:rPr>
              <a:t>Are we providing appropriate, accessible, high quality </a:t>
            </a:r>
            <a:r>
              <a:rPr lang="en-GB" sz="2800" dirty="0" smtClean="0">
                <a:solidFill>
                  <a:schemeClr val="tx1">
                    <a:lumMod val="85000"/>
                    <a:lumOff val="15000"/>
                  </a:schemeClr>
                </a:solidFill>
              </a:rPr>
              <a:t>services/activities/opportunities</a:t>
            </a:r>
            <a:r>
              <a:rPr lang="en-GB" sz="2800" dirty="0">
                <a:solidFill>
                  <a:schemeClr val="tx1">
                    <a:lumMod val="85000"/>
                    <a:lumOff val="15000"/>
                  </a:schemeClr>
                </a:solidFill>
              </a:rPr>
              <a:t>?</a:t>
            </a:r>
          </a:p>
          <a:p>
            <a:pPr marL="457200" indent="-457200">
              <a:buFont typeface="Arial" pitchFamily="34" charset="0"/>
              <a:buChar char="•"/>
            </a:pPr>
            <a:r>
              <a:rPr lang="en-GB" sz="2800" dirty="0" smtClean="0">
                <a:solidFill>
                  <a:schemeClr val="tx1">
                    <a:lumMod val="85000"/>
                    <a:lumOff val="15000"/>
                  </a:schemeClr>
                </a:solidFill>
              </a:rPr>
              <a:t>Are </a:t>
            </a:r>
            <a:r>
              <a:rPr lang="en-GB" sz="2800" dirty="0">
                <a:solidFill>
                  <a:schemeClr val="tx1">
                    <a:lumMod val="85000"/>
                    <a:lumOff val="15000"/>
                  </a:schemeClr>
                </a:solidFill>
              </a:rPr>
              <a:t>we setting and achieving ambitious targets for our actions/work/services?</a:t>
            </a:r>
          </a:p>
          <a:p>
            <a:pPr marL="457200" indent="-457200">
              <a:buFont typeface="Arial" pitchFamily="34" charset="0"/>
              <a:buChar char="•"/>
            </a:pPr>
            <a:r>
              <a:rPr lang="en-GB" sz="2800" dirty="0" smtClean="0">
                <a:solidFill>
                  <a:schemeClr val="tx1">
                    <a:lumMod val="85000"/>
                    <a:lumOff val="15000"/>
                  </a:schemeClr>
                </a:solidFill>
              </a:rPr>
              <a:t>Are </a:t>
            </a:r>
            <a:r>
              <a:rPr lang="en-GB" sz="2800" dirty="0">
                <a:solidFill>
                  <a:schemeClr val="tx1">
                    <a:lumMod val="85000"/>
                    <a:lumOff val="15000"/>
                  </a:schemeClr>
                </a:solidFill>
              </a:rPr>
              <a:t>we systematically improving the quality of our actions/work/services?</a:t>
            </a:r>
            <a:endParaRPr lang="en-GB" sz="2800" b="1" dirty="0" smtClean="0">
              <a:solidFill>
                <a:schemeClr val="tx1">
                  <a:lumMod val="85000"/>
                  <a:lumOff val="15000"/>
                </a:schemeClr>
              </a:solidFill>
              <a:latin typeface="Arial" charset="0"/>
              <a:cs typeface="Arial" charset="0"/>
            </a:endParaRPr>
          </a:p>
        </p:txBody>
      </p:sp>
    </p:spTree>
    <p:extLst>
      <p:ext uri="{BB962C8B-B14F-4D97-AF65-F5344CB8AC3E}">
        <p14:creationId xmlns:p14="http://schemas.microsoft.com/office/powerpoint/2010/main" val="2939485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5276" y="536024"/>
            <a:ext cx="8591733" cy="1439863"/>
          </a:xfrm>
        </p:spPr>
        <p:txBody>
          <a:bodyPr/>
          <a:lstStyle/>
          <a:p>
            <a:r>
              <a:rPr lang="en-GB" sz="4000" b="1" dirty="0" smtClean="0">
                <a:solidFill>
                  <a:srgbClr val="00AAB5"/>
                </a:solidFill>
                <a:latin typeface="Arial" charset="0"/>
                <a:cs typeface="Arial" charset="0"/>
              </a:rPr>
              <a:t/>
            </a:r>
            <a:br>
              <a:rPr lang="en-GB" sz="4000" b="1" dirty="0" smtClean="0">
                <a:solidFill>
                  <a:srgbClr val="00AAB5"/>
                </a:solidFill>
                <a:latin typeface="Arial" charset="0"/>
                <a:cs typeface="Arial" charset="0"/>
              </a:rPr>
            </a:br>
            <a:r>
              <a:rPr lang="en-GB" b="1" dirty="0" smtClean="0">
                <a:solidFill>
                  <a:srgbClr val="00AAB5"/>
                </a:solidFill>
                <a:latin typeface="Arial" charset="0"/>
                <a:cs typeface="Arial" charset="0"/>
              </a:rPr>
              <a:t>Basic process of self-evaluation 3 questions</a:t>
            </a:r>
            <a:r>
              <a:rPr lang="en-GB" sz="4000" b="1" dirty="0" smtClean="0">
                <a:solidFill>
                  <a:srgbClr val="00AAB5"/>
                </a:solidFill>
                <a:latin typeface="Arial" charset="0"/>
                <a:cs typeface="Arial" charset="0"/>
              </a:rPr>
              <a:t/>
            </a:r>
            <a:br>
              <a:rPr lang="en-GB" sz="4000" b="1" dirty="0" smtClean="0">
                <a:solidFill>
                  <a:srgbClr val="00AAB5"/>
                </a:solidFill>
                <a:latin typeface="Arial" charset="0"/>
                <a:cs typeface="Arial" charset="0"/>
              </a:rPr>
            </a:br>
            <a:endParaRPr lang="en-GB" sz="4000" b="1" dirty="0" smtClean="0">
              <a:solidFill>
                <a:srgbClr val="00AAB5"/>
              </a:solidFill>
              <a:latin typeface="Arial" charset="0"/>
              <a:cs typeface="Arial" charset="0"/>
            </a:endParaRPr>
          </a:p>
        </p:txBody>
      </p:sp>
      <p:sp>
        <p:nvSpPr>
          <p:cNvPr id="8195" name="Rectangle 3"/>
          <p:cNvSpPr>
            <a:spLocks noGrp="1" noChangeArrowheads="1"/>
          </p:cNvSpPr>
          <p:nvPr>
            <p:ph type="body" idx="1"/>
          </p:nvPr>
        </p:nvSpPr>
        <p:spPr>
          <a:xfrm>
            <a:off x="431800" y="1868557"/>
            <a:ext cx="11328400" cy="3216207"/>
          </a:xfrm>
        </p:spPr>
        <p:txBody>
          <a:bodyPr/>
          <a:lstStyle/>
          <a:p>
            <a:pPr>
              <a:spcAft>
                <a:spcPct val="50000"/>
              </a:spcAft>
              <a:buClr>
                <a:srgbClr val="00ABB5"/>
              </a:buClr>
            </a:pPr>
            <a:r>
              <a:rPr lang="en-GB" sz="2800" b="1" dirty="0" smtClean="0">
                <a:solidFill>
                  <a:schemeClr val="tx1">
                    <a:lumMod val="85000"/>
                    <a:lumOff val="15000"/>
                  </a:schemeClr>
                </a:solidFill>
                <a:latin typeface="Arial" charset="0"/>
                <a:cs typeface="Arial" charset="0"/>
              </a:rPr>
              <a:t>2. How do we know? </a:t>
            </a:r>
          </a:p>
          <a:p>
            <a:pPr marL="457200" indent="-457200">
              <a:buFont typeface="Arial" pitchFamily="34" charset="0"/>
              <a:buChar char="•"/>
            </a:pPr>
            <a:r>
              <a:rPr lang="en-GB" sz="2800" dirty="0">
                <a:solidFill>
                  <a:schemeClr val="tx1">
                    <a:lumMod val="85000"/>
                    <a:lumOff val="15000"/>
                  </a:schemeClr>
                </a:solidFill>
              </a:rPr>
              <a:t>Are we gathering evidence to assess how we are doing?</a:t>
            </a:r>
          </a:p>
          <a:p>
            <a:pPr marL="457200" indent="-457200">
              <a:buFont typeface="Arial" pitchFamily="34" charset="0"/>
              <a:buChar char="•"/>
            </a:pPr>
            <a:r>
              <a:rPr lang="en-GB" sz="2800" dirty="0" smtClean="0">
                <a:solidFill>
                  <a:schemeClr val="tx1">
                    <a:lumMod val="85000"/>
                    <a:lumOff val="15000"/>
                  </a:schemeClr>
                </a:solidFill>
              </a:rPr>
              <a:t>Are </a:t>
            </a:r>
            <a:r>
              <a:rPr lang="en-GB" sz="2800" dirty="0">
                <a:solidFill>
                  <a:schemeClr val="tx1">
                    <a:lumMod val="85000"/>
                    <a:lumOff val="15000"/>
                  </a:schemeClr>
                </a:solidFill>
              </a:rPr>
              <a:t>we continuously measuring and evaluating the impact of the</a:t>
            </a:r>
          </a:p>
          <a:p>
            <a:r>
              <a:rPr lang="en-GB" sz="2800" dirty="0" smtClean="0">
                <a:solidFill>
                  <a:schemeClr val="tx1">
                    <a:lumMod val="85000"/>
                    <a:lumOff val="15000"/>
                  </a:schemeClr>
                </a:solidFill>
              </a:rPr>
              <a:t>     services/activities/opportunities </a:t>
            </a:r>
            <a:r>
              <a:rPr lang="en-GB" sz="2800" dirty="0">
                <a:solidFill>
                  <a:schemeClr val="tx1">
                    <a:lumMod val="85000"/>
                    <a:lumOff val="15000"/>
                  </a:schemeClr>
                </a:solidFill>
              </a:rPr>
              <a:t>we provide?</a:t>
            </a:r>
            <a:endParaRPr lang="en-GB" sz="2800" b="1" dirty="0" smtClean="0">
              <a:solidFill>
                <a:schemeClr val="tx1">
                  <a:lumMod val="85000"/>
                  <a:lumOff val="15000"/>
                </a:schemeClr>
              </a:solidFill>
              <a:latin typeface="Arial" charset="0"/>
              <a:cs typeface="Arial" charset="0"/>
            </a:endParaRPr>
          </a:p>
        </p:txBody>
      </p:sp>
    </p:spTree>
    <p:extLst>
      <p:ext uri="{BB962C8B-B14F-4D97-AF65-F5344CB8AC3E}">
        <p14:creationId xmlns:p14="http://schemas.microsoft.com/office/powerpoint/2010/main" val="1501061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5276" y="536024"/>
            <a:ext cx="8591733" cy="1439863"/>
          </a:xfrm>
        </p:spPr>
        <p:txBody>
          <a:bodyPr/>
          <a:lstStyle/>
          <a:p>
            <a:r>
              <a:rPr lang="en-GB" sz="4000" b="1" dirty="0" smtClean="0">
                <a:solidFill>
                  <a:srgbClr val="00AAB5"/>
                </a:solidFill>
                <a:latin typeface="Arial" charset="0"/>
                <a:cs typeface="Arial" charset="0"/>
              </a:rPr>
              <a:t/>
            </a:r>
            <a:br>
              <a:rPr lang="en-GB" sz="4000" b="1" dirty="0" smtClean="0">
                <a:solidFill>
                  <a:srgbClr val="00AAB5"/>
                </a:solidFill>
                <a:latin typeface="Arial" charset="0"/>
                <a:cs typeface="Arial" charset="0"/>
              </a:rPr>
            </a:br>
            <a:r>
              <a:rPr lang="en-GB" b="1" dirty="0" smtClean="0">
                <a:solidFill>
                  <a:srgbClr val="00AAB5"/>
                </a:solidFill>
                <a:latin typeface="Arial" charset="0"/>
                <a:cs typeface="Arial" charset="0"/>
              </a:rPr>
              <a:t>Basic process of self-evaluation 3 questions</a:t>
            </a:r>
            <a:r>
              <a:rPr lang="en-GB" sz="4000" b="1" dirty="0" smtClean="0">
                <a:solidFill>
                  <a:srgbClr val="00AAB5"/>
                </a:solidFill>
                <a:latin typeface="Arial" charset="0"/>
                <a:cs typeface="Arial" charset="0"/>
              </a:rPr>
              <a:t/>
            </a:r>
            <a:br>
              <a:rPr lang="en-GB" sz="4000" b="1" dirty="0" smtClean="0">
                <a:solidFill>
                  <a:srgbClr val="00AAB5"/>
                </a:solidFill>
                <a:latin typeface="Arial" charset="0"/>
                <a:cs typeface="Arial" charset="0"/>
              </a:rPr>
            </a:br>
            <a:endParaRPr lang="en-GB" sz="4000" b="1" dirty="0" smtClean="0">
              <a:solidFill>
                <a:srgbClr val="00AAB5"/>
              </a:solidFill>
              <a:latin typeface="Arial" charset="0"/>
              <a:cs typeface="Arial" charset="0"/>
            </a:endParaRPr>
          </a:p>
        </p:txBody>
      </p:sp>
      <p:sp>
        <p:nvSpPr>
          <p:cNvPr id="8195" name="Rectangle 3"/>
          <p:cNvSpPr>
            <a:spLocks noGrp="1" noChangeArrowheads="1"/>
          </p:cNvSpPr>
          <p:nvPr>
            <p:ph type="body" idx="1"/>
          </p:nvPr>
        </p:nvSpPr>
        <p:spPr>
          <a:xfrm>
            <a:off x="431800" y="1868557"/>
            <a:ext cx="11328400" cy="3790121"/>
          </a:xfrm>
        </p:spPr>
        <p:txBody>
          <a:bodyPr/>
          <a:lstStyle/>
          <a:p>
            <a:pPr>
              <a:spcAft>
                <a:spcPct val="50000"/>
              </a:spcAft>
              <a:buClr>
                <a:srgbClr val="00ABB5"/>
              </a:buClr>
            </a:pPr>
            <a:r>
              <a:rPr lang="en-GB" sz="2800" b="1" dirty="0" smtClean="0">
                <a:solidFill>
                  <a:schemeClr val="tx1">
                    <a:lumMod val="85000"/>
                    <a:lumOff val="15000"/>
                  </a:schemeClr>
                </a:solidFill>
                <a:latin typeface="Arial" charset="0"/>
                <a:cs typeface="Arial" charset="0"/>
              </a:rPr>
              <a:t>3. What are we going to do now?</a:t>
            </a:r>
          </a:p>
          <a:p>
            <a:pPr marL="457200" indent="-457200">
              <a:buFont typeface="Arial" pitchFamily="34" charset="0"/>
              <a:buChar char="•"/>
            </a:pPr>
            <a:r>
              <a:rPr lang="en-GB" sz="2800" dirty="0">
                <a:solidFill>
                  <a:schemeClr val="tx1">
                    <a:lumMod val="85000"/>
                    <a:lumOff val="15000"/>
                  </a:schemeClr>
                </a:solidFill>
              </a:rPr>
              <a:t>Are we using the evidence we have gathered to support </a:t>
            </a:r>
            <a:r>
              <a:rPr lang="en-GB" sz="2800" dirty="0" smtClean="0">
                <a:solidFill>
                  <a:schemeClr val="tx1">
                    <a:lumMod val="85000"/>
                    <a:lumOff val="15000"/>
                  </a:schemeClr>
                </a:solidFill>
              </a:rPr>
              <a:t>actions/work/services that </a:t>
            </a:r>
            <a:r>
              <a:rPr lang="en-GB" sz="2800" dirty="0">
                <a:solidFill>
                  <a:schemeClr val="tx1">
                    <a:lumMod val="85000"/>
                    <a:lumOff val="15000"/>
                  </a:schemeClr>
                </a:solidFill>
              </a:rPr>
              <a:t>have strong outcomes and change those that need more development?</a:t>
            </a:r>
          </a:p>
          <a:p>
            <a:pPr marL="457200" indent="-457200">
              <a:buFont typeface="Arial" pitchFamily="34" charset="0"/>
              <a:buChar char="•"/>
            </a:pPr>
            <a:r>
              <a:rPr lang="en-GB" sz="2800" dirty="0" smtClean="0">
                <a:solidFill>
                  <a:schemeClr val="tx1">
                    <a:lumMod val="85000"/>
                    <a:lumOff val="15000"/>
                  </a:schemeClr>
                </a:solidFill>
              </a:rPr>
              <a:t>Are </a:t>
            </a:r>
            <a:r>
              <a:rPr lang="en-GB" sz="2800" dirty="0">
                <a:solidFill>
                  <a:schemeClr val="tx1">
                    <a:lumMod val="85000"/>
                    <a:lumOff val="15000"/>
                  </a:schemeClr>
                </a:solidFill>
              </a:rPr>
              <a:t>we using robust evidence to plan for future developments so they best </a:t>
            </a:r>
            <a:r>
              <a:rPr lang="en-GB" sz="2800" dirty="0" smtClean="0">
                <a:solidFill>
                  <a:schemeClr val="tx1">
                    <a:lumMod val="85000"/>
                    <a:lumOff val="15000"/>
                  </a:schemeClr>
                </a:solidFill>
              </a:rPr>
              <a:t>meet the </a:t>
            </a:r>
            <a:r>
              <a:rPr lang="en-GB" sz="2800" dirty="0">
                <a:solidFill>
                  <a:schemeClr val="tx1">
                    <a:lumMod val="85000"/>
                    <a:lumOff val="15000"/>
                  </a:schemeClr>
                </a:solidFill>
              </a:rPr>
              <a:t>needs of the people we work with and other stakeholders?</a:t>
            </a:r>
            <a:endParaRPr lang="en-GB" sz="2800" b="1" dirty="0" smtClean="0">
              <a:solidFill>
                <a:schemeClr val="tx1">
                  <a:lumMod val="85000"/>
                  <a:lumOff val="15000"/>
                </a:schemeClr>
              </a:solidFill>
              <a:latin typeface="Arial" charset="0"/>
              <a:cs typeface="Arial" charset="0"/>
            </a:endParaRPr>
          </a:p>
        </p:txBody>
      </p:sp>
    </p:spTree>
    <p:extLst>
      <p:ext uri="{BB962C8B-B14F-4D97-AF65-F5344CB8AC3E}">
        <p14:creationId xmlns:p14="http://schemas.microsoft.com/office/powerpoint/2010/main" val="3087381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5" y="168090"/>
            <a:ext cx="10836972" cy="1345399"/>
          </a:xfrm>
        </p:spPr>
        <p:txBody>
          <a:bodyPr/>
          <a:lstStyle/>
          <a:p>
            <a:r>
              <a:rPr lang="en-GB" dirty="0" smtClean="0"/>
              <a:t>And engage in the</a:t>
            </a:r>
            <a:br>
              <a:rPr lang="en-GB" dirty="0" smtClean="0"/>
            </a:br>
            <a:r>
              <a:rPr lang="en-GB" dirty="0" smtClean="0"/>
              <a:t>Virtuous cycle of improvement </a:t>
            </a:r>
            <a:endParaRPr lang="en-GB" dirty="0"/>
          </a:p>
        </p:txBody>
      </p:sp>
      <p:pic>
        <p:nvPicPr>
          <p:cNvPr id="3074" name="Picture 2" descr="C:\Users\n117954\AppData\Local\Microsoft\Windows\Temporary Internet Files\Content.Outlook\UWIL0BEX\ES_StrategicObjective3Tool_Interac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483" y="204951"/>
            <a:ext cx="4231975" cy="59860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521" y="1605851"/>
            <a:ext cx="4887883" cy="4247317"/>
          </a:xfrm>
          <a:prstGeom prst="rect">
            <a:avLst/>
          </a:prstGeom>
        </p:spPr>
        <p:txBody>
          <a:bodyPr wrap="square">
            <a:spAutoFit/>
          </a:bodyPr>
          <a:lstStyle/>
          <a:p>
            <a:r>
              <a:rPr lang="en-GB" sz="1800" b="1" dirty="0">
                <a:solidFill>
                  <a:srgbClr val="404040"/>
                </a:solidFill>
                <a:latin typeface="Arial"/>
                <a:cs typeface="Arial"/>
              </a:rPr>
              <a:t>Looking inwards: </a:t>
            </a:r>
            <a:r>
              <a:rPr lang="en-GB" sz="1800" dirty="0">
                <a:solidFill>
                  <a:srgbClr val="404040"/>
                </a:solidFill>
                <a:latin typeface="Arial"/>
                <a:cs typeface="Arial"/>
              </a:rPr>
              <a:t>to evaluate performance at every level and use the information gathered to decide on what needs to be done to improve.</a:t>
            </a:r>
          </a:p>
          <a:p>
            <a:endParaRPr lang="en-GB" sz="1800" dirty="0">
              <a:solidFill>
                <a:srgbClr val="404040"/>
              </a:solidFill>
              <a:latin typeface="Arial"/>
              <a:cs typeface="Arial"/>
            </a:endParaRPr>
          </a:p>
          <a:p>
            <a:r>
              <a:rPr lang="en-GB" sz="1800" b="1" dirty="0">
                <a:solidFill>
                  <a:srgbClr val="404040"/>
                </a:solidFill>
                <a:latin typeface="Arial"/>
                <a:cs typeface="Arial"/>
              </a:rPr>
              <a:t>Looking outwards: </a:t>
            </a:r>
            <a:r>
              <a:rPr lang="en-GB" sz="1800" dirty="0">
                <a:solidFill>
                  <a:srgbClr val="404040"/>
                </a:solidFill>
                <a:latin typeface="Arial"/>
                <a:cs typeface="Arial"/>
              </a:rPr>
              <a:t>to learn from research, others and best practice and use this to facilitate innovation and creativity and inform improvement actions.</a:t>
            </a:r>
          </a:p>
          <a:p>
            <a:endParaRPr lang="en-GB" sz="1800" dirty="0">
              <a:solidFill>
                <a:srgbClr val="404040"/>
              </a:solidFill>
              <a:latin typeface="Arial"/>
              <a:cs typeface="Arial"/>
            </a:endParaRPr>
          </a:p>
          <a:p>
            <a:r>
              <a:rPr lang="en-GB" sz="1800" b="1" dirty="0">
                <a:solidFill>
                  <a:srgbClr val="404040"/>
                </a:solidFill>
                <a:latin typeface="Arial"/>
                <a:cs typeface="Arial"/>
              </a:rPr>
              <a:t>Looking forwards: </a:t>
            </a:r>
            <a:r>
              <a:rPr lang="en-GB" sz="1800" dirty="0">
                <a:solidFill>
                  <a:srgbClr val="404040"/>
                </a:solidFill>
                <a:latin typeface="Arial"/>
                <a:cs typeface="Arial"/>
              </a:rPr>
              <a:t>to explore what the future might bring and use this information to anticipate what change is required to ensure </a:t>
            </a:r>
            <a:r>
              <a:rPr lang="en-GB" sz="1800" dirty="0" smtClean="0">
                <a:solidFill>
                  <a:srgbClr val="404040"/>
                </a:solidFill>
                <a:latin typeface="Arial"/>
                <a:cs typeface="Arial"/>
              </a:rPr>
              <a:t>we are responsive </a:t>
            </a:r>
            <a:r>
              <a:rPr lang="en-GB" sz="1800" dirty="0">
                <a:solidFill>
                  <a:srgbClr val="404040"/>
                </a:solidFill>
                <a:latin typeface="Arial"/>
                <a:cs typeface="Arial"/>
              </a:rPr>
              <a:t>to the future needs of </a:t>
            </a:r>
            <a:r>
              <a:rPr lang="en-GB" sz="1800" dirty="0" smtClean="0">
                <a:solidFill>
                  <a:srgbClr val="404040"/>
                </a:solidFill>
                <a:latin typeface="Arial"/>
                <a:cs typeface="Arial"/>
              </a:rPr>
              <a:t>all of the people we work with.</a:t>
            </a:r>
            <a:endParaRPr lang="en-GB" sz="1800" dirty="0">
              <a:solidFill>
                <a:srgbClr val="404040"/>
              </a:solidFill>
              <a:latin typeface="Arial"/>
              <a:cs typeface="Aria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647" y="564714"/>
            <a:ext cx="780811" cy="308199"/>
          </a:xfrm>
          <a:prstGeom prst="rect">
            <a:avLst/>
          </a:prstGeom>
        </p:spPr>
      </p:pic>
      <p:pic>
        <p:nvPicPr>
          <p:cNvPr id="6" name="Picture 5" descr="gtcs-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1520" y="425351"/>
            <a:ext cx="559742" cy="366273"/>
          </a:xfrm>
          <a:prstGeom prst="rect">
            <a:avLst/>
          </a:prstGeom>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1791" y="608487"/>
            <a:ext cx="894659" cy="37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https://encrypted-tbn3.gstatic.com/images?q=tbn:ANd9GcQc-FlCOLygckFEOB3VxYxHw5dQTdekeTJ3FNfrGEyZatJoVFu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1262" y="564714"/>
            <a:ext cx="733134" cy="57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3006" y="452204"/>
            <a:ext cx="1128785" cy="59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206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C97AF3-2FBD-49FC-BA10-8B6812BE0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D7967039-C71A-4B84-9858-0728C216CC08}">
  <ds:schemaRefs>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2394</TotalTime>
  <Words>2899</Words>
  <Application>Microsoft Office PowerPoint</Application>
  <PresentationFormat>Custom</PresentationFormat>
  <Paragraphs>326</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3. Education Scotland Powerpoint Final</vt:lpstr>
      <vt:lpstr>PowerPoint Presentation</vt:lpstr>
      <vt:lpstr>PowerPoint Presentation</vt:lpstr>
      <vt:lpstr>PowerPoint Presentation</vt:lpstr>
      <vt:lpstr>The self-evaluation process  as reflected in HGILDOC? </vt:lpstr>
      <vt:lpstr>PowerPoint Presentation</vt:lpstr>
      <vt:lpstr> Basic process of self-evaluation 3 questions  </vt:lpstr>
      <vt:lpstr> Basic process of self-evaluation 3 questions </vt:lpstr>
      <vt:lpstr> Basic process of self-evaluation 3 questions </vt:lpstr>
      <vt:lpstr>And engage in the Virtuous cycle of improvement </vt:lpstr>
      <vt:lpstr>PowerPoint Presentation</vt:lpstr>
      <vt:lpstr>PowerPoint Presentation</vt:lpstr>
      <vt:lpstr>PowerPoint Presentation</vt:lpstr>
      <vt:lpstr>Self evaluation resources</vt:lpstr>
      <vt:lpstr>Introduction to and exploring HGILDOC?  </vt:lpstr>
      <vt:lpstr>PowerPoint Presentation</vt:lpstr>
      <vt:lpstr>PowerPoint Presentation</vt:lpstr>
      <vt:lpstr>What remains familiar?</vt:lpstr>
      <vt:lpstr>What is new?</vt:lpstr>
      <vt:lpstr>PowerPoint Presentation</vt:lpstr>
      <vt:lpstr>But has a reduced the number of QIs:</vt:lpstr>
      <vt:lpstr>PowerPoint Presentation</vt:lpstr>
      <vt:lpstr>Quality Indicators</vt:lpstr>
      <vt:lpstr>PowerPoint Presentation</vt:lpstr>
      <vt:lpstr>Self-evaluating using HGILDOC? alongside other How Good Is…. Frameworks </vt:lpstr>
      <vt:lpstr>PowerPoint Presentation</vt:lpstr>
      <vt:lpstr>PowerPoint Presentation</vt:lpstr>
      <vt:lpstr> </vt:lpstr>
      <vt:lpstr>PowerPoint Presentation</vt:lpstr>
      <vt:lpstr>The Inspection and review  - quick update  </vt:lpstr>
      <vt:lpstr>PowerPoint Presentation</vt:lpstr>
      <vt:lpstr>PowerPoint Presentation</vt:lpstr>
      <vt:lpstr>PowerPoint Presentation</vt:lpstr>
      <vt:lpstr>PowerPoint Presentation</vt:lpstr>
      <vt:lpstr>PowerPoint Presentation</vt:lpstr>
      <vt:lpstr>the National Improvement Framework , The OECD report and using the National Improvement Hub</vt:lpstr>
      <vt:lpstr>Finally, what opportunities and challenges do you see in implementing HGILDOC?   Other comments  Evaluation form</vt:lpstr>
    </vt:vector>
  </TitlesOfParts>
  <Company>Education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Andrew</dc:creator>
  <cp:lastModifiedBy>u417632</cp:lastModifiedBy>
  <cp:revision>152</cp:revision>
  <cp:lastPrinted>2016-05-30T15:17:53Z</cp:lastPrinted>
  <dcterms:created xsi:type="dcterms:W3CDTF">2014-01-17T15:23:54Z</dcterms:created>
  <dcterms:modified xsi:type="dcterms:W3CDTF">2016-08-17T07:35:31Z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0x01010079FCDC23D987C44B816AEEDA25B50CC4</vt:lpwstr>
  </property>
  <property fmtid="{D5CDD505-2E9C-101B-9397-08002B2CF9AE}" pid="3" name="_dlc_DocIdItemGuid">
    <vt:lpwstr>c74d0d01-22fa-4460-a599-e806a271597e</vt:lpwstr>
  </property>
</Properties>
</file>