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1" r:id="rId3"/>
    <p:sldId id="262" r:id="rId4"/>
    <p:sldId id="263" r:id="rId5"/>
    <p:sldId id="264" r:id="rId6"/>
    <p:sldId id="257" r:id="rId7"/>
    <p:sldId id="258" r:id="rId8"/>
    <p:sldId id="265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522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2550203E-6BF7-4D1E-8375-870387CE50EC}" type="datetimeFigureOut">
              <a:rPr lang="en-GB" smtClean="0"/>
              <a:t>03/11/2015</a:t>
            </a:fld>
            <a:endParaRPr lang="en-GB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GB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19CAB029-8DDB-485E-9040-D9D8FB0ABB28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550203E-6BF7-4D1E-8375-870387CE50EC}" type="datetimeFigureOut">
              <a:rPr lang="en-GB" smtClean="0"/>
              <a:t>03/11/2015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9CAB029-8DDB-485E-9040-D9D8FB0ABB28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550203E-6BF7-4D1E-8375-870387CE50EC}" type="datetimeFigureOut">
              <a:rPr lang="en-GB" smtClean="0"/>
              <a:t>03/11/2015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9CAB029-8DDB-485E-9040-D9D8FB0ABB28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550203E-6BF7-4D1E-8375-870387CE50EC}" type="datetimeFigureOut">
              <a:rPr lang="en-GB" smtClean="0"/>
              <a:t>03/11/2015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9CAB029-8DDB-485E-9040-D9D8FB0ABB28}" type="slidenum">
              <a:rPr lang="en-GB" smtClean="0"/>
              <a:t>‹#›</a:t>
            </a:fld>
            <a:endParaRPr lang="en-GB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550203E-6BF7-4D1E-8375-870387CE50EC}" type="datetimeFigureOut">
              <a:rPr lang="en-GB" smtClean="0"/>
              <a:t>03/11/2015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9CAB029-8DDB-485E-9040-D9D8FB0ABB28}" type="slidenum">
              <a:rPr lang="en-GB" smtClean="0"/>
              <a:t>‹#›</a:t>
            </a:fld>
            <a:endParaRPr lang="en-GB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550203E-6BF7-4D1E-8375-870387CE50EC}" type="datetimeFigureOut">
              <a:rPr lang="en-GB" smtClean="0"/>
              <a:t>03/11/2015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9CAB029-8DDB-485E-9040-D9D8FB0ABB28}" type="slidenum">
              <a:rPr lang="en-GB" smtClean="0"/>
              <a:t>‹#›</a:t>
            </a:fld>
            <a:endParaRPr lang="en-GB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550203E-6BF7-4D1E-8375-870387CE50EC}" type="datetimeFigureOut">
              <a:rPr lang="en-GB" smtClean="0"/>
              <a:t>03/11/2015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9CAB029-8DDB-485E-9040-D9D8FB0ABB28}" type="slidenum">
              <a:rPr lang="en-GB" smtClean="0"/>
              <a:t>‹#›</a:t>
            </a:fld>
            <a:endParaRPr lang="en-GB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550203E-6BF7-4D1E-8375-870387CE50EC}" type="datetimeFigureOut">
              <a:rPr lang="en-GB" smtClean="0"/>
              <a:t>03/11/2015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9CAB029-8DDB-485E-9040-D9D8FB0ABB28}" type="slidenum">
              <a:rPr lang="en-GB" smtClean="0"/>
              <a:t>‹#›</a:t>
            </a:fld>
            <a:endParaRPr lang="en-GB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550203E-6BF7-4D1E-8375-870387CE50EC}" type="datetimeFigureOut">
              <a:rPr lang="en-GB" smtClean="0"/>
              <a:t>03/11/2015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9CAB029-8DDB-485E-9040-D9D8FB0ABB28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2550203E-6BF7-4D1E-8375-870387CE50EC}" type="datetimeFigureOut">
              <a:rPr lang="en-GB" smtClean="0"/>
              <a:t>03/11/2015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9CAB029-8DDB-485E-9040-D9D8FB0ABB28}" type="slidenum">
              <a:rPr lang="en-GB" smtClean="0"/>
              <a:t>‹#›</a:t>
            </a:fld>
            <a:endParaRPr lang="en-GB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2550203E-6BF7-4D1E-8375-870387CE50EC}" type="datetimeFigureOut">
              <a:rPr lang="en-GB" smtClean="0"/>
              <a:t>03/11/2015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19CAB029-8DDB-485E-9040-D9D8FB0ABB28}" type="slidenum">
              <a:rPr lang="en-GB" smtClean="0"/>
              <a:t>‹#›</a:t>
            </a:fld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2550203E-6BF7-4D1E-8375-870387CE50EC}" type="datetimeFigureOut">
              <a:rPr lang="en-GB" smtClean="0"/>
              <a:t>03/11/2015</a:t>
            </a:fld>
            <a:endParaRPr lang="en-GB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GB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19CAB029-8DDB-485E-9040-D9D8FB0ABB28}" type="slidenum">
              <a:rPr lang="en-GB" smtClean="0"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Evidence of Effectiveness</a:t>
            </a:r>
            <a:br>
              <a:rPr lang="en-GB" dirty="0" smtClean="0"/>
            </a:br>
            <a:r>
              <a:rPr lang="en-GB" dirty="0" smtClean="0"/>
              <a:t>Statistics and stories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Karen McArdle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747268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Professionals have to account to funders and politicians at local, Scottish and Westminster levels;</a:t>
            </a:r>
          </a:p>
          <a:p>
            <a:r>
              <a:rPr lang="en-GB" dirty="0"/>
              <a:t>C</a:t>
            </a:r>
            <a:r>
              <a:rPr lang="en-GB" dirty="0" smtClean="0"/>
              <a:t>onfidence issues in both the profession and in individual workers;</a:t>
            </a:r>
          </a:p>
          <a:p>
            <a:r>
              <a:rPr lang="en-GB" dirty="0" smtClean="0"/>
              <a:t>Limitations in professional education and training </a:t>
            </a:r>
            <a:r>
              <a:rPr lang="en-GB" smtClean="0"/>
              <a:t>about gathering </a:t>
            </a:r>
            <a:r>
              <a:rPr lang="en-GB" dirty="0" smtClean="0"/>
              <a:t>evidence of effectiveness;</a:t>
            </a:r>
          </a:p>
          <a:p>
            <a:r>
              <a:rPr lang="en-GB" dirty="0" smtClean="0"/>
              <a:t>Perceptions of CLD (particularly youth work) by other professionals.</a:t>
            </a:r>
            <a:endParaRPr lang="en-GB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The context for CLD</a:t>
            </a:r>
            <a:endParaRPr lang="en-GB" dirty="0"/>
          </a:p>
        </p:txBody>
      </p:sp>
      <p:pic>
        <p:nvPicPr>
          <p:cNvPr id="5122" name="Picture 2" descr="C:\Users\lls023\Pictures\dreamstime_xs_26198665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17990" y="5517232"/>
            <a:ext cx="1340767" cy="13407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600132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Difficult to measure (can it be measured?) and politicians/funders like measurement;</a:t>
            </a:r>
          </a:p>
          <a:p>
            <a:r>
              <a:rPr lang="en-GB" dirty="0" smtClean="0"/>
              <a:t>Longitudinal effect frequently reported but difficult to substantiate;</a:t>
            </a:r>
          </a:p>
          <a:p>
            <a:r>
              <a:rPr lang="en-GB" dirty="0" smtClean="0"/>
              <a:t>Who decides what is effectiveness, value for money or quality programmes: Value base says it should be the participants.</a:t>
            </a:r>
            <a:endParaRPr lang="en-GB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The Challenge of CLD work</a:t>
            </a:r>
            <a:endParaRPr lang="en-GB" dirty="0"/>
          </a:p>
        </p:txBody>
      </p:sp>
      <p:pic>
        <p:nvPicPr>
          <p:cNvPr id="6146" name="Picture 2" descr="C:\Users\lls023\Pictures\iStock_000016707944Small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13370" y="5485272"/>
            <a:ext cx="2176701" cy="12153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898573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Difficult to measure (can it be measured?) and politicians/funders like measurement;</a:t>
            </a:r>
          </a:p>
          <a:p>
            <a:r>
              <a:rPr lang="en-GB" dirty="0" smtClean="0"/>
              <a:t>Longitudinal effect frequently reported but difficult to substantiate;</a:t>
            </a:r>
          </a:p>
          <a:p>
            <a:r>
              <a:rPr lang="en-GB" dirty="0" smtClean="0"/>
              <a:t>Who decides what is effectiveness, value for money or quality programmes: Value base says it should be the participants.</a:t>
            </a:r>
            <a:endParaRPr lang="en-GB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The Challenge of CLD work</a:t>
            </a:r>
            <a:endParaRPr lang="en-GB" dirty="0"/>
          </a:p>
        </p:txBody>
      </p:sp>
      <p:pic>
        <p:nvPicPr>
          <p:cNvPr id="6146" name="Picture 2" descr="C:\Users\lls023\Pictures\iStock_000016707944Small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13370" y="5485272"/>
            <a:ext cx="2176701" cy="12153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898573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827584" y="2780928"/>
            <a:ext cx="7408333" cy="3450696"/>
          </a:xfrm>
          <a:ln>
            <a:solidFill>
              <a:srgbClr val="FF0000"/>
            </a:solidFill>
          </a:ln>
        </p:spPr>
        <p:txBody>
          <a:bodyPr>
            <a:normAutofit/>
          </a:bodyPr>
          <a:lstStyle/>
          <a:p>
            <a:r>
              <a:rPr lang="en-GB" dirty="0" smtClean="0"/>
              <a:t>The outside wants ‘hard’ : the inside wants ‘soft’;</a:t>
            </a:r>
          </a:p>
          <a:p>
            <a:endParaRPr lang="en-GB" dirty="0" smtClean="0"/>
          </a:p>
          <a:p>
            <a:r>
              <a:rPr lang="en-GB" dirty="0" smtClean="0"/>
              <a:t>Mixed methods – statistics and stories.  </a:t>
            </a:r>
          </a:p>
          <a:p>
            <a:r>
              <a:rPr lang="en-GB" dirty="0"/>
              <a:t>Need for more confidence with statistics = </a:t>
            </a:r>
            <a:r>
              <a:rPr lang="en-GB" dirty="0" err="1"/>
              <a:t>Noddy</a:t>
            </a:r>
            <a:r>
              <a:rPr lang="en-GB" dirty="0"/>
              <a:t> guide to statistical </a:t>
            </a:r>
            <a:r>
              <a:rPr lang="en-GB" dirty="0" smtClean="0"/>
              <a:t>potential</a:t>
            </a:r>
          </a:p>
          <a:p>
            <a:endParaRPr lang="en-GB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How we interpreted this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836784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Small numbers</a:t>
            </a:r>
          </a:p>
          <a:p>
            <a:endParaRPr lang="en-GB" dirty="0" smtClean="0"/>
          </a:p>
          <a:p>
            <a:r>
              <a:rPr lang="en-GB" dirty="0" smtClean="0"/>
              <a:t>It is generally case centred but can generate categories or general concepts.</a:t>
            </a:r>
          </a:p>
          <a:p>
            <a:r>
              <a:rPr lang="en-GB" dirty="0" smtClean="0"/>
              <a:t>Transferability</a:t>
            </a:r>
          </a:p>
          <a:p>
            <a:r>
              <a:rPr lang="en-GB" dirty="0" smtClean="0"/>
              <a:t>Story Constellations </a:t>
            </a:r>
          </a:p>
          <a:p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Narrative Enquiry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653578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Co-Construction of Reality</a:t>
            </a:r>
            <a:br>
              <a:rPr lang="en-GB" dirty="0" smtClean="0"/>
            </a:br>
            <a:endParaRPr lang="en-GB" dirty="0" smtClean="0"/>
          </a:p>
          <a:p>
            <a:endParaRPr lang="en-GB" dirty="0"/>
          </a:p>
          <a:p>
            <a:r>
              <a:rPr lang="en-GB" dirty="0" smtClean="0"/>
              <a:t>Reflexivity</a:t>
            </a:r>
          </a:p>
          <a:p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GB" sz="2400" dirty="0" smtClean="0"/>
              <a:t>Researcher does not FIND narratives but participates in their creation</a:t>
            </a:r>
            <a:br>
              <a:rPr lang="en-GB" sz="2400" dirty="0" smtClean="0"/>
            </a:b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39337321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899592" y="2712790"/>
            <a:ext cx="7408333" cy="3450696"/>
          </a:xfrm>
        </p:spPr>
        <p:txBody>
          <a:bodyPr>
            <a:normAutofit fontScale="85000" lnSpcReduction="20000"/>
          </a:bodyPr>
          <a:lstStyle/>
          <a:p>
            <a:pPr marL="109728" indent="0">
              <a:buNone/>
            </a:pPr>
            <a:r>
              <a:rPr lang="en-GB" dirty="0" smtClean="0"/>
              <a:t>What do funders/politicians know of narrative inquiry?</a:t>
            </a:r>
          </a:p>
          <a:p>
            <a:r>
              <a:rPr lang="en-GB" dirty="0" smtClean="0"/>
              <a:t>Benchmarking is important.  Common sense does not apply;</a:t>
            </a:r>
            <a:endParaRPr lang="en-GB" dirty="0"/>
          </a:p>
          <a:p>
            <a:r>
              <a:rPr lang="en-GB" dirty="0" smtClean="0"/>
              <a:t>The ethics of gathering evidence need to be addressed.  What changes are valued and by whom?  Surely participants should themselves be involved in determining what and how evidence is gathered?</a:t>
            </a:r>
          </a:p>
          <a:p>
            <a:r>
              <a:rPr lang="en-GB" dirty="0" smtClean="0"/>
              <a:t>Doing what is funded but trying to become unnecessary.</a:t>
            </a:r>
          </a:p>
          <a:p>
            <a:endParaRPr lang="en-GB" dirty="0" smtClean="0"/>
          </a:p>
          <a:p>
            <a:endParaRPr lang="en-GB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The challenges</a:t>
            </a:r>
            <a:endParaRPr lang="en-GB" dirty="0"/>
          </a:p>
        </p:txBody>
      </p:sp>
      <p:pic>
        <p:nvPicPr>
          <p:cNvPr id="4098" name="Picture 2" descr="C:\Users\lls023\Pictures\Flyer_Hands_Imag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8264" y="5498019"/>
            <a:ext cx="2036342" cy="13599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591470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16</TotalTime>
  <Words>292</Words>
  <Application>Microsoft Office PowerPoint</Application>
  <PresentationFormat>On-screen Show (4:3)</PresentationFormat>
  <Paragraphs>35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Concourse</vt:lpstr>
      <vt:lpstr>Evidence of Effectiveness Statistics and stories</vt:lpstr>
      <vt:lpstr>The context for CLD</vt:lpstr>
      <vt:lpstr>The Challenge of CLD work</vt:lpstr>
      <vt:lpstr>The Challenge of CLD work</vt:lpstr>
      <vt:lpstr>How we interpreted this</vt:lpstr>
      <vt:lpstr>Narrative Enquiry</vt:lpstr>
      <vt:lpstr>Researcher does not FIND narratives but participates in their creation </vt:lpstr>
      <vt:lpstr>The challenges</vt:lpstr>
    </vt:vector>
  </TitlesOfParts>
  <Company>University of Aberdeen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Evidence of Effectiveness Statistics and stories</dc:title>
  <dc:creator>Mcardle, Karen A.</dc:creator>
  <cp:lastModifiedBy>sue holland-smith</cp:lastModifiedBy>
  <cp:revision>3</cp:revision>
  <dcterms:created xsi:type="dcterms:W3CDTF">2015-03-02T11:24:18Z</dcterms:created>
  <dcterms:modified xsi:type="dcterms:W3CDTF">2015-11-03T09:14:23Z</dcterms:modified>
</cp:coreProperties>
</file>