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71" r:id="rId3"/>
    <p:sldId id="259" r:id="rId4"/>
    <p:sldId id="260" r:id="rId5"/>
    <p:sldId id="272" r:id="rId6"/>
    <p:sldId id="264" r:id="rId7"/>
    <p:sldId id="273" r:id="rId8"/>
    <p:sldId id="265" r:id="rId9"/>
    <p:sldId id="266" r:id="rId10"/>
    <p:sldId id="268" r:id="rId11"/>
    <p:sldId id="269" r:id="rId12"/>
    <p:sldId id="270"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sorterViewPr>
    <p:cViewPr>
      <p:scale>
        <a:sx n="137" d="100"/>
        <a:sy n="137" d="100"/>
      </p:scale>
      <p:origin x="0" y="15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8EB343-07D1-0A43-A215-E7A082B37DAB}" type="datetimeFigureOut">
              <a:rPr lang="en-US" smtClean="0"/>
              <a:t>3/3/2020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C73294-DE1F-8245-A86E-A6DA46FF96C8}" type="slidenum">
              <a:rPr lang="en-GB" smtClean="0"/>
              <a:t>‹#›</a:t>
            </a:fld>
            <a:endParaRPr lang="en-GB"/>
          </a:p>
        </p:txBody>
      </p:sp>
    </p:spTree>
    <p:extLst>
      <p:ext uri="{BB962C8B-B14F-4D97-AF65-F5344CB8AC3E}">
        <p14:creationId xmlns:p14="http://schemas.microsoft.com/office/powerpoint/2010/main" val="4615265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mn-ea"/>
                <a:cs typeface="+mn-cs"/>
              </a:rPr>
              <a:t>This model views misrecognition as a matter of </a:t>
            </a:r>
            <a:r>
              <a:rPr lang="en-GB" sz="1200" i="1" kern="1200" dirty="0" smtClean="0">
                <a:solidFill>
                  <a:schemeClr val="tx1"/>
                </a:solidFill>
                <a:effectLst/>
                <a:latin typeface="Arial" charset="0"/>
                <a:ea typeface="+mn-ea"/>
                <a:cs typeface="+mn-cs"/>
              </a:rPr>
              <a:t>social status</a:t>
            </a:r>
            <a:r>
              <a:rPr lang="en-GB" sz="1200" kern="1200" dirty="0" smtClean="0">
                <a:solidFill>
                  <a:schemeClr val="tx1"/>
                </a:solidFill>
                <a:effectLst/>
                <a:latin typeface="Arial" charset="0"/>
                <a:ea typeface="+mn-ea"/>
                <a:cs typeface="+mn-cs"/>
              </a:rPr>
              <a:t>, where: ‘patterns of disrespect and disesteem are institutionalized, for example, in law, social welfare, medicine, public education, and/or the social practices and group mores that structure everyday interaction’ (Fraser, 1998: 25-6).  Fraser points out that some groups are subjected to both types of discrimination, particularly those from racial minorities, because they are ‘discriminated against in the labour market [whilst simultaneously]... patterns of cultural value privilege some traits … [meaning that they] are constructed as deficient and inferior others who cannot be full members of society’ (Fraser, 2003, 23).  </a:t>
            </a:r>
            <a:endParaRPr lang="en-US" sz="1200" kern="1200" dirty="0" smtClean="0">
              <a:solidFill>
                <a:schemeClr val="tx1"/>
              </a:solidFill>
              <a:effectLst/>
              <a:latin typeface="Arial"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fld id="{9B08F58B-8110-471A-8C39-32526D9BBCBE}" type="slidenum">
              <a:rPr lang="en-GB" smtClean="0"/>
              <a:pPr/>
              <a:t>3</a:t>
            </a:fld>
            <a:endParaRPr lang="en-GB"/>
          </a:p>
        </p:txBody>
      </p:sp>
    </p:spTree>
    <p:extLst>
      <p:ext uri="{BB962C8B-B14F-4D97-AF65-F5344CB8AC3E}">
        <p14:creationId xmlns:p14="http://schemas.microsoft.com/office/powerpoint/2010/main" val="1803246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834099B-8749-0E45-B39F-981834595655}" type="slidenum">
              <a:rPr lang="en-US" smtClean="0"/>
              <a:t>4</a:t>
            </a:fld>
            <a:endParaRPr lang="en-US"/>
          </a:p>
        </p:txBody>
      </p:sp>
    </p:spTree>
    <p:extLst>
      <p:ext uri="{BB962C8B-B14F-4D97-AF65-F5344CB8AC3E}">
        <p14:creationId xmlns:p14="http://schemas.microsoft.com/office/powerpoint/2010/main" val="4135431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Arial" charset="0"/>
                <a:ea typeface="+mn-ea"/>
                <a:cs typeface="+mn-cs"/>
              </a:rPr>
              <a:t>Pedagogically the focus on what learners </a:t>
            </a:r>
            <a:r>
              <a:rPr lang="en-GB" sz="1200" i="1" kern="1200" dirty="0" smtClean="0">
                <a:solidFill>
                  <a:schemeClr val="tx1"/>
                </a:solidFill>
                <a:effectLst/>
                <a:latin typeface="Arial" charset="0"/>
                <a:ea typeface="+mn-ea"/>
                <a:cs typeface="+mn-cs"/>
              </a:rPr>
              <a:t>could</a:t>
            </a:r>
            <a:r>
              <a:rPr lang="en-GB" sz="1200" kern="1200" dirty="0" smtClean="0">
                <a:solidFill>
                  <a:schemeClr val="tx1"/>
                </a:solidFill>
                <a:effectLst/>
                <a:latin typeface="Arial" charset="0"/>
                <a:ea typeface="+mn-ea"/>
                <a:cs typeface="+mn-cs"/>
              </a:rPr>
              <a:t> do increased confidence and self-respect: ‘the tutor helped me to work out what I could do and then, once I was happy about that, I worked on what I couldn’t do’. </a:t>
            </a:r>
          </a:p>
          <a:p>
            <a:pPr marL="0" marR="0" indent="0" algn="l" defTabSz="914400" rtl="0" eaLnBrk="1" fontAlgn="base" latinLnBrk="0" hangingPunct="1">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mn-ea"/>
                <a:cs typeface="+mn-cs"/>
              </a:rPr>
              <a:t>Participants in these programmes reported that they had changed their dispositions to learning and altered their learning practices partly because of these positive caring relationships.  For example: ‘It’s safe here and that makes it easy to talk to the staff who understand how I feel and if you trust a person and they say try this [learning activity] then you do it’.  </a:t>
            </a:r>
            <a:endParaRPr lang="en-US" sz="1200" kern="1200" dirty="0" smtClean="0">
              <a:solidFill>
                <a:schemeClr val="tx1"/>
              </a:solidFill>
              <a:effectLst/>
              <a:latin typeface="Arial"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fld id="{9B08F58B-8110-471A-8C39-32526D9BBCBE}" type="slidenum">
              <a:rPr lang="en-GB" smtClean="0"/>
              <a:pPr/>
              <a:t>6</a:t>
            </a:fld>
            <a:endParaRPr lang="en-GB"/>
          </a:p>
        </p:txBody>
      </p:sp>
    </p:spTree>
    <p:extLst>
      <p:ext uri="{BB962C8B-B14F-4D97-AF65-F5344CB8AC3E}">
        <p14:creationId xmlns:p14="http://schemas.microsoft.com/office/powerpoint/2010/main" val="472511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demonstrates, as Fraser has argued, that the recognitive and redistributive aspects of social justice fold into one another and so action needs to be taken in both spheres simultaneously. </a:t>
            </a:r>
            <a:endParaRPr lang="en-GB" dirty="0"/>
          </a:p>
        </p:txBody>
      </p:sp>
      <p:sp>
        <p:nvSpPr>
          <p:cNvPr id="4" name="Slide Number Placeholder 3"/>
          <p:cNvSpPr>
            <a:spLocks noGrp="1"/>
          </p:cNvSpPr>
          <p:nvPr>
            <p:ph type="sldNum" sz="quarter" idx="10"/>
          </p:nvPr>
        </p:nvSpPr>
        <p:spPr/>
        <p:txBody>
          <a:bodyPr/>
          <a:lstStyle/>
          <a:p>
            <a:fld id="{1834099B-8749-0E45-B39F-981834595655}" type="slidenum">
              <a:rPr lang="en-US" smtClean="0"/>
              <a:t>8</a:t>
            </a:fld>
            <a:endParaRPr lang="en-US"/>
          </a:p>
        </p:txBody>
      </p:sp>
    </p:spTree>
    <p:extLst>
      <p:ext uri="{BB962C8B-B14F-4D97-AF65-F5344CB8AC3E}">
        <p14:creationId xmlns:p14="http://schemas.microsoft.com/office/powerpoint/2010/main" val="496071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people that felt most confident about challenging the social injustices they had experienced were those in the project that had focused most strongly on critically engaging them in positively re-evaluating their experiences. </a:t>
            </a:r>
          </a:p>
          <a:p>
            <a:endParaRPr lang="en-US" dirty="0"/>
          </a:p>
        </p:txBody>
      </p:sp>
      <p:sp>
        <p:nvSpPr>
          <p:cNvPr id="4" name="Slide Number Placeholder 3"/>
          <p:cNvSpPr>
            <a:spLocks noGrp="1"/>
          </p:cNvSpPr>
          <p:nvPr>
            <p:ph type="sldNum" sz="quarter" idx="10"/>
          </p:nvPr>
        </p:nvSpPr>
        <p:spPr/>
        <p:txBody>
          <a:bodyPr/>
          <a:lstStyle/>
          <a:p>
            <a:fld id="{9B08F58B-8110-471A-8C39-32526D9BBCBE}" type="slidenum">
              <a:rPr lang="en-GB" smtClean="0"/>
              <a:pPr/>
              <a:t>9</a:t>
            </a:fld>
            <a:endParaRPr lang="en-GB"/>
          </a:p>
        </p:txBody>
      </p:sp>
    </p:spTree>
    <p:extLst>
      <p:ext uri="{BB962C8B-B14F-4D97-AF65-F5344CB8AC3E}">
        <p14:creationId xmlns:p14="http://schemas.microsoft.com/office/powerpoint/2010/main" val="1420442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Arial" charset="0"/>
                <a:ea typeface="+mn-ea"/>
                <a:cs typeface="+mn-cs"/>
              </a:rPr>
              <a:t>A great deal of research has shown that there have been dramatic rises over the last decade in inequality in incomes and wealth that have negative consequences for society as a whole (Wilkinson and Picket 2009; Piketty, 2014). Set alongside this the evidence presented here that participation in literacy programmes does lessen social injustices for literacy learners may seem trivial.  However, educating in more socially just ways through creating learning environments that enable participants to have the necessary material and human resources to achieve their goals, to have their cultural experiences respected and to have their views acted upon is an important step on the way towards achieving greater social justice.  </a:t>
            </a:r>
            <a:endParaRPr lang="en-US" sz="1200" kern="1200" dirty="0">
              <a:solidFill>
                <a:schemeClr val="tx1"/>
              </a:solidFill>
              <a:effectLst/>
              <a:latin typeface="Arial" charset="0"/>
              <a:ea typeface="+mn-ea"/>
              <a:cs typeface="+mn-cs"/>
            </a:endParaRPr>
          </a:p>
        </p:txBody>
      </p:sp>
      <p:sp>
        <p:nvSpPr>
          <p:cNvPr id="4" name="Slide Number Placeholder 3"/>
          <p:cNvSpPr>
            <a:spLocks noGrp="1"/>
          </p:cNvSpPr>
          <p:nvPr>
            <p:ph type="sldNum" sz="quarter" idx="10"/>
          </p:nvPr>
        </p:nvSpPr>
        <p:spPr/>
        <p:txBody>
          <a:bodyPr/>
          <a:lstStyle/>
          <a:p>
            <a:fld id="{1834099B-8749-0E45-B39F-981834595655}" type="slidenum">
              <a:rPr lang="en-US" smtClean="0"/>
              <a:t>11</a:t>
            </a:fld>
            <a:endParaRPr lang="en-US"/>
          </a:p>
        </p:txBody>
      </p:sp>
    </p:spTree>
    <p:extLst>
      <p:ext uri="{BB962C8B-B14F-4D97-AF65-F5344CB8AC3E}">
        <p14:creationId xmlns:p14="http://schemas.microsoft.com/office/powerpoint/2010/main" val="419530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34099B-8749-0E45-B39F-981834595655}" type="slidenum">
              <a:rPr lang="en-US" smtClean="0"/>
              <a:t>12</a:t>
            </a:fld>
            <a:endParaRPr lang="en-US"/>
          </a:p>
        </p:txBody>
      </p:sp>
    </p:spTree>
    <p:extLst>
      <p:ext uri="{BB962C8B-B14F-4D97-AF65-F5344CB8AC3E}">
        <p14:creationId xmlns:p14="http://schemas.microsoft.com/office/powerpoint/2010/main" val="3645210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GB"/>
          </a:p>
        </p:txBody>
      </p:sp>
      <p:sp>
        <p:nvSpPr>
          <p:cNvPr id="4" name="Date Placeholder 3"/>
          <p:cNvSpPr>
            <a:spLocks noGrp="1"/>
          </p:cNvSpPr>
          <p:nvPr>
            <p:ph type="dt" sz="half" idx="10"/>
          </p:nvPr>
        </p:nvSpPr>
        <p:spPr/>
        <p:txBody>
          <a:bodyPr/>
          <a:lstStyle/>
          <a:p>
            <a:fld id="{9E308D7D-4237-5B42-97D3-697906756B46}" type="datetimeFigureOut">
              <a:rPr lang="en-US" smtClean="0"/>
              <a:t>3/3/2020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71A32-515E-0948-B77C-5217B8AF6261}" type="slidenum">
              <a:rPr lang="en-GB" smtClean="0"/>
              <a:t>‹#›</a:t>
            </a:fld>
            <a:endParaRPr lang="en-GB"/>
          </a:p>
        </p:txBody>
      </p:sp>
    </p:spTree>
    <p:extLst>
      <p:ext uri="{BB962C8B-B14F-4D97-AF65-F5344CB8AC3E}">
        <p14:creationId xmlns:p14="http://schemas.microsoft.com/office/powerpoint/2010/main" val="3161302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Date Placeholder 3"/>
          <p:cNvSpPr>
            <a:spLocks noGrp="1"/>
          </p:cNvSpPr>
          <p:nvPr>
            <p:ph type="dt" sz="half" idx="10"/>
          </p:nvPr>
        </p:nvSpPr>
        <p:spPr/>
        <p:txBody>
          <a:bodyPr/>
          <a:lstStyle/>
          <a:p>
            <a:fld id="{9E308D7D-4237-5B42-97D3-697906756B46}" type="datetimeFigureOut">
              <a:rPr lang="en-US" smtClean="0"/>
              <a:t>3/3/2020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71A32-515E-0948-B77C-5217B8AF6261}" type="slidenum">
              <a:rPr lang="en-GB" smtClean="0"/>
              <a:t>‹#›</a:t>
            </a:fld>
            <a:endParaRPr lang="en-GB"/>
          </a:p>
        </p:txBody>
      </p:sp>
    </p:spTree>
    <p:extLst>
      <p:ext uri="{BB962C8B-B14F-4D97-AF65-F5344CB8AC3E}">
        <p14:creationId xmlns:p14="http://schemas.microsoft.com/office/powerpoint/2010/main" val="2900530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Date Placeholder 3"/>
          <p:cNvSpPr>
            <a:spLocks noGrp="1"/>
          </p:cNvSpPr>
          <p:nvPr>
            <p:ph type="dt" sz="half" idx="10"/>
          </p:nvPr>
        </p:nvSpPr>
        <p:spPr/>
        <p:txBody>
          <a:bodyPr/>
          <a:lstStyle/>
          <a:p>
            <a:fld id="{9E308D7D-4237-5B42-97D3-697906756B46}" type="datetimeFigureOut">
              <a:rPr lang="en-US" smtClean="0"/>
              <a:t>3/3/2020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71A32-515E-0948-B77C-5217B8AF6261}" type="slidenum">
              <a:rPr lang="en-GB" smtClean="0"/>
              <a:t>‹#›</a:t>
            </a:fld>
            <a:endParaRPr lang="en-GB"/>
          </a:p>
        </p:txBody>
      </p:sp>
    </p:spTree>
    <p:extLst>
      <p:ext uri="{BB962C8B-B14F-4D97-AF65-F5344CB8AC3E}">
        <p14:creationId xmlns:p14="http://schemas.microsoft.com/office/powerpoint/2010/main" val="456072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Date Placeholder 3"/>
          <p:cNvSpPr>
            <a:spLocks noGrp="1"/>
          </p:cNvSpPr>
          <p:nvPr>
            <p:ph type="dt" sz="half" idx="10"/>
          </p:nvPr>
        </p:nvSpPr>
        <p:spPr/>
        <p:txBody>
          <a:bodyPr/>
          <a:lstStyle/>
          <a:p>
            <a:fld id="{9E308D7D-4237-5B42-97D3-697906756B46}" type="datetimeFigureOut">
              <a:rPr lang="en-US" smtClean="0"/>
              <a:t>3/3/2020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71A32-515E-0948-B77C-5217B8AF6261}" type="slidenum">
              <a:rPr lang="en-GB" smtClean="0"/>
              <a:t>‹#›</a:t>
            </a:fld>
            <a:endParaRPr lang="en-GB"/>
          </a:p>
        </p:txBody>
      </p:sp>
    </p:spTree>
    <p:extLst>
      <p:ext uri="{BB962C8B-B14F-4D97-AF65-F5344CB8AC3E}">
        <p14:creationId xmlns:p14="http://schemas.microsoft.com/office/powerpoint/2010/main" val="678335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9E308D7D-4237-5B42-97D3-697906756B46}" type="datetimeFigureOut">
              <a:rPr lang="en-US" smtClean="0"/>
              <a:t>3/3/2020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71A32-515E-0948-B77C-5217B8AF6261}" type="slidenum">
              <a:rPr lang="en-GB" smtClean="0"/>
              <a:t>‹#›</a:t>
            </a:fld>
            <a:endParaRPr lang="en-GB"/>
          </a:p>
        </p:txBody>
      </p:sp>
    </p:spTree>
    <p:extLst>
      <p:ext uri="{BB962C8B-B14F-4D97-AF65-F5344CB8AC3E}">
        <p14:creationId xmlns:p14="http://schemas.microsoft.com/office/powerpoint/2010/main" val="3442956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Date Placeholder 4"/>
          <p:cNvSpPr>
            <a:spLocks noGrp="1"/>
          </p:cNvSpPr>
          <p:nvPr>
            <p:ph type="dt" sz="half" idx="10"/>
          </p:nvPr>
        </p:nvSpPr>
        <p:spPr/>
        <p:txBody>
          <a:bodyPr/>
          <a:lstStyle/>
          <a:p>
            <a:fld id="{9E308D7D-4237-5B42-97D3-697906756B46}" type="datetimeFigureOut">
              <a:rPr lang="en-US" smtClean="0"/>
              <a:t>3/3/2020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171A32-515E-0948-B77C-5217B8AF6261}" type="slidenum">
              <a:rPr lang="en-GB" smtClean="0"/>
              <a:t>‹#›</a:t>
            </a:fld>
            <a:endParaRPr lang="en-GB"/>
          </a:p>
        </p:txBody>
      </p:sp>
    </p:spTree>
    <p:extLst>
      <p:ext uri="{BB962C8B-B14F-4D97-AF65-F5344CB8AC3E}">
        <p14:creationId xmlns:p14="http://schemas.microsoft.com/office/powerpoint/2010/main" val="2858279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7" name="Date Placeholder 6"/>
          <p:cNvSpPr>
            <a:spLocks noGrp="1"/>
          </p:cNvSpPr>
          <p:nvPr>
            <p:ph type="dt" sz="half" idx="10"/>
          </p:nvPr>
        </p:nvSpPr>
        <p:spPr/>
        <p:txBody>
          <a:bodyPr/>
          <a:lstStyle/>
          <a:p>
            <a:fld id="{9E308D7D-4237-5B42-97D3-697906756B46}" type="datetimeFigureOut">
              <a:rPr lang="en-US" smtClean="0"/>
              <a:t>3/3/2020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7171A32-515E-0948-B77C-5217B8AF6261}" type="slidenum">
              <a:rPr lang="en-GB" smtClean="0"/>
              <a:t>‹#›</a:t>
            </a:fld>
            <a:endParaRPr lang="en-GB"/>
          </a:p>
        </p:txBody>
      </p:sp>
    </p:spTree>
    <p:extLst>
      <p:ext uri="{BB962C8B-B14F-4D97-AF65-F5344CB8AC3E}">
        <p14:creationId xmlns:p14="http://schemas.microsoft.com/office/powerpoint/2010/main" val="3780431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Date Placeholder 2"/>
          <p:cNvSpPr>
            <a:spLocks noGrp="1"/>
          </p:cNvSpPr>
          <p:nvPr>
            <p:ph type="dt" sz="half" idx="10"/>
          </p:nvPr>
        </p:nvSpPr>
        <p:spPr/>
        <p:txBody>
          <a:bodyPr/>
          <a:lstStyle/>
          <a:p>
            <a:fld id="{9E308D7D-4237-5B42-97D3-697906756B46}" type="datetimeFigureOut">
              <a:rPr lang="en-US" smtClean="0"/>
              <a:t>3/3/2020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7171A32-515E-0948-B77C-5217B8AF6261}" type="slidenum">
              <a:rPr lang="en-GB" smtClean="0"/>
              <a:t>‹#›</a:t>
            </a:fld>
            <a:endParaRPr lang="en-GB"/>
          </a:p>
        </p:txBody>
      </p:sp>
    </p:spTree>
    <p:extLst>
      <p:ext uri="{BB962C8B-B14F-4D97-AF65-F5344CB8AC3E}">
        <p14:creationId xmlns:p14="http://schemas.microsoft.com/office/powerpoint/2010/main" val="4250570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308D7D-4237-5B42-97D3-697906756B46}" type="datetimeFigureOut">
              <a:rPr lang="en-US" smtClean="0"/>
              <a:t>3/3/2020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7171A32-515E-0948-B77C-5217B8AF6261}" type="slidenum">
              <a:rPr lang="en-GB" smtClean="0"/>
              <a:t>‹#›</a:t>
            </a:fld>
            <a:endParaRPr lang="en-GB"/>
          </a:p>
        </p:txBody>
      </p:sp>
    </p:spTree>
    <p:extLst>
      <p:ext uri="{BB962C8B-B14F-4D97-AF65-F5344CB8AC3E}">
        <p14:creationId xmlns:p14="http://schemas.microsoft.com/office/powerpoint/2010/main" val="102327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9E308D7D-4237-5B42-97D3-697906756B46}" type="datetimeFigureOut">
              <a:rPr lang="en-US" smtClean="0"/>
              <a:t>3/3/2020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171A32-515E-0948-B77C-5217B8AF6261}" type="slidenum">
              <a:rPr lang="en-GB" smtClean="0"/>
              <a:t>‹#›</a:t>
            </a:fld>
            <a:endParaRPr lang="en-GB"/>
          </a:p>
        </p:txBody>
      </p:sp>
    </p:spTree>
    <p:extLst>
      <p:ext uri="{BB962C8B-B14F-4D97-AF65-F5344CB8AC3E}">
        <p14:creationId xmlns:p14="http://schemas.microsoft.com/office/powerpoint/2010/main" val="2578851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9E308D7D-4237-5B42-97D3-697906756B46}" type="datetimeFigureOut">
              <a:rPr lang="en-US" smtClean="0"/>
              <a:t>3/3/2020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171A32-515E-0948-B77C-5217B8AF6261}" type="slidenum">
              <a:rPr lang="en-GB" smtClean="0"/>
              <a:t>‹#›</a:t>
            </a:fld>
            <a:endParaRPr lang="en-GB"/>
          </a:p>
        </p:txBody>
      </p:sp>
    </p:spTree>
    <p:extLst>
      <p:ext uri="{BB962C8B-B14F-4D97-AF65-F5344CB8AC3E}">
        <p14:creationId xmlns:p14="http://schemas.microsoft.com/office/powerpoint/2010/main" val="824938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FF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308D7D-4237-5B42-97D3-697906756B46}" type="datetimeFigureOut">
              <a:rPr lang="en-US" smtClean="0"/>
              <a:t>3/3/2020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171A32-515E-0948-B77C-5217B8AF6261}" type="slidenum">
              <a:rPr lang="en-GB" smtClean="0"/>
              <a:t>‹#›</a:t>
            </a:fld>
            <a:endParaRPr lang="en-GB"/>
          </a:p>
        </p:txBody>
      </p:sp>
    </p:spTree>
    <p:extLst>
      <p:ext uri="{BB962C8B-B14F-4D97-AF65-F5344CB8AC3E}">
        <p14:creationId xmlns:p14="http://schemas.microsoft.com/office/powerpoint/2010/main" val="4067571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17424"/>
            <a:ext cx="7772400" cy="2259992"/>
          </a:xfrm>
        </p:spPr>
        <p:style>
          <a:lnRef idx="2">
            <a:schemeClr val="dk1"/>
          </a:lnRef>
          <a:fillRef idx="1">
            <a:schemeClr val="lt1"/>
          </a:fillRef>
          <a:effectRef idx="0">
            <a:schemeClr val="dk1"/>
          </a:effectRef>
          <a:fontRef idx="minor">
            <a:schemeClr val="dk1"/>
          </a:fontRef>
        </p:style>
        <p:txBody>
          <a:bodyPr>
            <a:normAutofit/>
          </a:bodyPr>
          <a:lstStyle/>
          <a:p>
            <a:r>
              <a:rPr lang="en-GB" dirty="0"/>
              <a:t>How does the social practices approach to adult literacies promote social justice?  </a:t>
            </a:r>
          </a:p>
        </p:txBody>
      </p:sp>
      <p:sp>
        <p:nvSpPr>
          <p:cNvPr id="3" name="Subtitle 2"/>
          <p:cNvSpPr>
            <a:spLocks noGrp="1"/>
          </p:cNvSpPr>
          <p:nvPr>
            <p:ph type="subTitle" idx="1"/>
          </p:nvPr>
        </p:nvSpPr>
        <p:spPr/>
        <p:style>
          <a:lnRef idx="2">
            <a:schemeClr val="dk1"/>
          </a:lnRef>
          <a:fillRef idx="1">
            <a:schemeClr val="lt1"/>
          </a:fillRef>
          <a:effectRef idx="0">
            <a:schemeClr val="dk1"/>
          </a:effectRef>
          <a:fontRef idx="minor">
            <a:schemeClr val="dk1"/>
          </a:fontRef>
        </p:style>
        <p:txBody>
          <a:bodyPr/>
          <a:lstStyle/>
          <a:p>
            <a:r>
              <a:rPr lang="en-GB" dirty="0" smtClean="0">
                <a:solidFill>
                  <a:schemeClr val="tx1"/>
                </a:solidFill>
              </a:rPr>
              <a:t>Lyn Tett</a:t>
            </a:r>
          </a:p>
          <a:p>
            <a:r>
              <a:rPr lang="en-GB" dirty="0" smtClean="0">
                <a:solidFill>
                  <a:schemeClr val="tx1"/>
                </a:solidFill>
              </a:rPr>
              <a:t>University of Huddersfield</a:t>
            </a:r>
            <a:endParaRPr lang="en-GB" dirty="0">
              <a:solidFill>
                <a:schemeClr val="tx1"/>
              </a:solidFill>
            </a:endParaRPr>
          </a:p>
        </p:txBody>
      </p:sp>
    </p:spTree>
    <p:extLst>
      <p:ext uri="{BB962C8B-B14F-4D97-AF65-F5344CB8AC3E}">
        <p14:creationId xmlns:p14="http://schemas.microsoft.com/office/powerpoint/2010/main" val="19817624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effectLst/>
              </a:rPr>
              <a:t>Findings: Participatory </a:t>
            </a:r>
            <a:r>
              <a:rPr lang="en-US" sz="3600" b="1" dirty="0" smtClean="0">
                <a:effectLst/>
              </a:rPr>
              <a:t>parity 2</a:t>
            </a:r>
            <a:endParaRPr lang="en-GB" sz="3600" dirty="0"/>
          </a:p>
        </p:txBody>
      </p:sp>
      <p:sp>
        <p:nvSpPr>
          <p:cNvPr id="3" name="Content Placeholder 2"/>
          <p:cNvSpPr>
            <a:spLocks noGrp="1"/>
          </p:cNvSpPr>
          <p:nvPr>
            <p:ph idx="1"/>
          </p:nvPr>
        </p:nvSpPr>
        <p:spPr>
          <a:xfrm>
            <a:off x="412750" y="1268760"/>
            <a:ext cx="8229600" cy="4535140"/>
          </a:xfrm>
        </p:spPr>
        <p:txBody>
          <a:bodyPr>
            <a:normAutofit fontScale="77500" lnSpcReduction="20000"/>
          </a:bodyPr>
          <a:lstStyle/>
          <a:p>
            <a:r>
              <a:rPr lang="en-GB" dirty="0"/>
              <a:t>Learners from one project </a:t>
            </a:r>
            <a:r>
              <a:rPr lang="en-GB" dirty="0" smtClean="0"/>
              <a:t>reported that </a:t>
            </a:r>
            <a:r>
              <a:rPr lang="en-GB" dirty="0"/>
              <a:t>they were taking action at the local government level because</a:t>
            </a:r>
            <a:r>
              <a:rPr lang="en-GB" dirty="0" smtClean="0"/>
              <a:t>:</a:t>
            </a:r>
          </a:p>
          <a:p>
            <a:r>
              <a:rPr lang="en-GB" dirty="0" smtClean="0"/>
              <a:t> </a:t>
            </a:r>
          </a:p>
          <a:p>
            <a:pPr marL="649224" lvl="2" indent="0">
              <a:buNone/>
            </a:pPr>
            <a:r>
              <a:rPr lang="en-GB" sz="3100" dirty="0" smtClean="0"/>
              <a:t>We </a:t>
            </a:r>
            <a:r>
              <a:rPr lang="en-GB" sz="3100" dirty="0"/>
              <a:t>are challenging the Council about the lack of </a:t>
            </a:r>
            <a:r>
              <a:rPr lang="en-GB" sz="3100" dirty="0" smtClean="0"/>
              <a:t>classes.  </a:t>
            </a:r>
            <a:r>
              <a:rPr lang="en-GB" sz="3100" dirty="0"/>
              <a:t>We’ve collected information about what we want and presented it to our local councillors.  It’s hard work as they aren’t very responsive but we are determined that we will carry on until they agree to our demands.   </a:t>
            </a:r>
            <a:endParaRPr lang="en-GB" sz="3100" dirty="0" smtClean="0"/>
          </a:p>
          <a:p>
            <a:pPr marL="649224" lvl="2" indent="0">
              <a:buNone/>
            </a:pPr>
            <a:endParaRPr lang="en-GB" sz="3000" dirty="0" smtClean="0"/>
          </a:p>
          <a:p>
            <a:r>
              <a:rPr lang="en-GB" dirty="0" smtClean="0"/>
              <a:t>For </a:t>
            </a:r>
            <a:r>
              <a:rPr lang="en-GB" dirty="0"/>
              <a:t>this group action was happening that enabled them to start to resolve </a:t>
            </a:r>
            <a:r>
              <a:rPr lang="en-GB" dirty="0" smtClean="0"/>
              <a:t>things </a:t>
            </a:r>
            <a:r>
              <a:rPr lang="en-GB" dirty="0"/>
              <a:t>at the political level </a:t>
            </a:r>
            <a:r>
              <a:rPr lang="en-GB" dirty="0" smtClean="0"/>
              <a:t>by challenging </a:t>
            </a:r>
            <a:r>
              <a:rPr lang="en-GB" dirty="0"/>
              <a:t>their marginalization by the Council on both economic and cultural grounds. </a:t>
            </a:r>
          </a:p>
          <a:p>
            <a:endParaRPr lang="en-GB" dirty="0"/>
          </a:p>
        </p:txBody>
      </p:sp>
    </p:spTree>
    <p:extLst>
      <p:ext uri="{BB962C8B-B14F-4D97-AF65-F5344CB8AC3E}">
        <p14:creationId xmlns:p14="http://schemas.microsoft.com/office/powerpoint/2010/main" val="42118964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effectLst/>
              </a:rPr>
              <a:t>Conclusion 1</a:t>
            </a:r>
            <a:endParaRPr lang="en-GB" sz="3200" dirty="0">
              <a:effectLst/>
            </a:endParaRPr>
          </a:p>
        </p:txBody>
      </p:sp>
      <p:sp>
        <p:nvSpPr>
          <p:cNvPr id="3" name="Content Placeholder 2"/>
          <p:cNvSpPr>
            <a:spLocks noGrp="1"/>
          </p:cNvSpPr>
          <p:nvPr>
            <p:ph idx="1"/>
          </p:nvPr>
        </p:nvSpPr>
        <p:spPr>
          <a:xfrm>
            <a:off x="412750" y="1340768"/>
            <a:ext cx="8229600" cy="4463132"/>
          </a:xfrm>
        </p:spPr>
        <p:txBody>
          <a:bodyPr>
            <a:noAutofit/>
          </a:bodyPr>
          <a:lstStyle/>
          <a:p>
            <a:r>
              <a:rPr lang="en-GB" sz="2800" dirty="0"/>
              <a:t>Policy implementation at global and state levels is framed by the equality of opportunity approach that assumes that education is meritocratic and </a:t>
            </a:r>
            <a:r>
              <a:rPr lang="en-GB" sz="2800" dirty="0" smtClean="0"/>
              <a:t>that we </a:t>
            </a:r>
            <a:r>
              <a:rPr lang="en-GB" sz="2800" dirty="0"/>
              <a:t>live in a fair society that ensures that people will progress according to their ability. </a:t>
            </a:r>
          </a:p>
          <a:p>
            <a:r>
              <a:rPr lang="en-GB" sz="2800" dirty="0" smtClean="0"/>
              <a:t>However, using </a:t>
            </a:r>
            <a:r>
              <a:rPr lang="en-GB" sz="2800" dirty="0"/>
              <a:t>a social justice approach </a:t>
            </a:r>
            <a:r>
              <a:rPr lang="en-GB" sz="2800" dirty="0" smtClean="0"/>
              <a:t>challenges this </a:t>
            </a:r>
            <a:r>
              <a:rPr lang="en-GB" sz="2800" dirty="0"/>
              <a:t>deficit view of </a:t>
            </a:r>
            <a:r>
              <a:rPr lang="en-GB" sz="2800" dirty="0" smtClean="0"/>
              <a:t>learners </a:t>
            </a:r>
            <a:r>
              <a:rPr lang="en-GB" sz="2800" dirty="0"/>
              <a:t>and instead </a:t>
            </a:r>
            <a:r>
              <a:rPr lang="en-GB" sz="2800" dirty="0" smtClean="0"/>
              <a:t>assumes </a:t>
            </a:r>
            <a:r>
              <a:rPr lang="en-GB" sz="2800" dirty="0"/>
              <a:t>that people are equal in a variety of different ways but social structures operate to deny social justice to some whilst privileging powerful others.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260648"/>
            <a:ext cx="7528880" cy="922114"/>
          </a:xfrm>
        </p:spPr>
        <p:txBody>
          <a:bodyPr/>
          <a:lstStyle/>
          <a:p>
            <a:pPr algn="ctr"/>
            <a:r>
              <a:rPr lang="en-US" sz="3200" b="1" dirty="0" smtClean="0">
                <a:effectLst/>
              </a:rPr>
              <a:t>Conclusion 2</a:t>
            </a:r>
            <a:endParaRPr lang="en-GB" sz="3200" dirty="0"/>
          </a:p>
        </p:txBody>
      </p:sp>
      <p:sp>
        <p:nvSpPr>
          <p:cNvPr id="3" name="Content Placeholder 2"/>
          <p:cNvSpPr>
            <a:spLocks noGrp="1"/>
          </p:cNvSpPr>
          <p:nvPr>
            <p:ph idx="1"/>
          </p:nvPr>
        </p:nvSpPr>
        <p:spPr>
          <a:xfrm>
            <a:off x="107504" y="1222524"/>
            <a:ext cx="8568952" cy="5488260"/>
          </a:xfrm>
        </p:spPr>
        <p:txBody>
          <a:bodyPr>
            <a:noAutofit/>
          </a:bodyPr>
          <a:lstStyle/>
          <a:p>
            <a:r>
              <a:rPr lang="en-GB" sz="2800" dirty="0" smtClean="0"/>
              <a:t>Adult </a:t>
            </a:r>
            <a:r>
              <a:rPr lang="en-GB" sz="2800" dirty="0"/>
              <a:t>education can be a key site of personal and social </a:t>
            </a:r>
            <a:r>
              <a:rPr lang="en-GB" sz="2800" dirty="0" smtClean="0"/>
              <a:t>change and as Duckworth </a:t>
            </a:r>
            <a:r>
              <a:rPr lang="en-GB" sz="2800" dirty="0"/>
              <a:t>&amp; Hamilton </a:t>
            </a:r>
            <a:r>
              <a:rPr lang="en-GB" sz="2800" dirty="0" smtClean="0"/>
              <a:t>point out ‘practitioner </a:t>
            </a:r>
            <a:r>
              <a:rPr lang="en-GB" sz="2800" dirty="0"/>
              <a:t>informed policy can drive forward social justice’ </a:t>
            </a:r>
            <a:r>
              <a:rPr lang="en-GB" sz="2400" dirty="0"/>
              <a:t>(2016: 167) </a:t>
            </a:r>
            <a:r>
              <a:rPr lang="en-GB" sz="2800" dirty="0"/>
              <a:t>but </a:t>
            </a:r>
            <a:r>
              <a:rPr lang="en-GB" sz="2800" dirty="0" smtClean="0"/>
              <a:t>this can be quite difficult.</a:t>
            </a:r>
          </a:p>
          <a:p>
            <a:r>
              <a:rPr lang="en-GB" sz="2800" dirty="0" smtClean="0"/>
              <a:t>Overall I hope that I have demonstrated that </a:t>
            </a:r>
            <a:r>
              <a:rPr lang="en-GB" sz="2800" smtClean="0"/>
              <a:t>whilst literacies education </a:t>
            </a:r>
            <a:r>
              <a:rPr lang="en-GB" sz="2800" dirty="0"/>
              <a:t>is not a panacea for all social ills and cannot alone compensate for the inequities of society, </a:t>
            </a:r>
            <a:r>
              <a:rPr lang="en-GB" sz="2800" dirty="0" smtClean="0"/>
              <a:t>it </a:t>
            </a:r>
            <a:r>
              <a:rPr lang="en-GB" sz="2800" dirty="0"/>
              <a:t>can make </a:t>
            </a:r>
            <a:r>
              <a:rPr lang="en-GB" sz="2800" b="1" i="1" dirty="0"/>
              <a:t>a</a:t>
            </a:r>
            <a:r>
              <a:rPr lang="en-GB" sz="2800" dirty="0"/>
              <a:t> difference in creating more equitable conditions for those that have already experienced the greatest injustice. </a:t>
            </a:r>
            <a:r>
              <a:rPr lang="en-GB" sz="2800" dirty="0" smtClean="0"/>
              <a:t> </a:t>
            </a:r>
          </a:p>
        </p:txBody>
      </p:sp>
    </p:spTree>
    <p:extLst>
      <p:ext uri="{BB962C8B-B14F-4D97-AF65-F5344CB8AC3E}">
        <p14:creationId xmlns:p14="http://schemas.microsoft.com/office/powerpoint/2010/main" val="14243268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 Practices Approach</a:t>
            </a:r>
            <a:endParaRPr lang="en-GB" dirty="0"/>
          </a:p>
        </p:txBody>
      </p:sp>
      <p:sp>
        <p:nvSpPr>
          <p:cNvPr id="3" name="Content Placeholder 2"/>
          <p:cNvSpPr>
            <a:spLocks noGrp="1"/>
          </p:cNvSpPr>
          <p:nvPr>
            <p:ph idx="1"/>
          </p:nvPr>
        </p:nvSpPr>
        <p:spPr/>
        <p:txBody>
          <a:bodyPr>
            <a:normAutofit fontScale="85000" lnSpcReduction="20000"/>
          </a:bodyPr>
          <a:lstStyle/>
          <a:p>
            <a:r>
              <a:rPr lang="en-GB" dirty="0"/>
              <a:t>People </a:t>
            </a:r>
            <a:r>
              <a:rPr lang="en-GB" dirty="0" smtClean="0"/>
              <a:t>produce and </a:t>
            </a:r>
            <a:r>
              <a:rPr lang="en-GB" dirty="0"/>
              <a:t>use </a:t>
            </a:r>
            <a:r>
              <a:rPr lang="en-GB" dirty="0" smtClean="0"/>
              <a:t>texts </a:t>
            </a:r>
            <a:r>
              <a:rPr lang="en-GB" dirty="0"/>
              <a:t>in different ways in different social contexts and these practices are patterned by social structures, institutions and power relationships.  These practices are purposeful and hold </a:t>
            </a:r>
            <a:r>
              <a:rPr lang="en-GB" dirty="0" smtClean="0"/>
              <a:t>meanings </a:t>
            </a:r>
            <a:r>
              <a:rPr lang="en-GB" dirty="0"/>
              <a:t>which vary according to an individual’s personal, social and cultural contexts. </a:t>
            </a:r>
          </a:p>
          <a:p>
            <a:r>
              <a:rPr lang="en-GB" dirty="0" smtClean="0"/>
              <a:t>It involves working </a:t>
            </a:r>
            <a:r>
              <a:rPr lang="en-GB" dirty="0"/>
              <a:t>to a curriculum that is negotiated around learners’ own uses and contexts for </a:t>
            </a:r>
            <a:r>
              <a:rPr lang="en-GB" dirty="0" smtClean="0"/>
              <a:t>literacies, </a:t>
            </a:r>
            <a:r>
              <a:rPr lang="en-GB" dirty="0"/>
              <a:t>which aims to promote independence and critical </a:t>
            </a:r>
            <a:r>
              <a:rPr lang="en-GB" dirty="0" smtClean="0"/>
              <a:t>awareness so that </a:t>
            </a:r>
            <a:r>
              <a:rPr lang="en-GB" dirty="0"/>
              <a:t>learners develop capabilities in making decisions, solving problems and expressing ideas and critical opinions about the </a:t>
            </a:r>
            <a:r>
              <a:rPr lang="en-GB" dirty="0" smtClean="0"/>
              <a:t>world.</a:t>
            </a:r>
            <a:endParaRPr lang="en-GB" dirty="0"/>
          </a:p>
        </p:txBody>
      </p:sp>
    </p:spTree>
    <p:extLst>
      <p:ext uri="{BB962C8B-B14F-4D97-AF65-F5344CB8AC3E}">
        <p14:creationId xmlns:p14="http://schemas.microsoft.com/office/powerpoint/2010/main" val="1854790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rPr>
              <a:t>Social Justice</a:t>
            </a:r>
            <a:endParaRPr lang="en-GB" dirty="0"/>
          </a:p>
        </p:txBody>
      </p:sp>
      <p:sp>
        <p:nvSpPr>
          <p:cNvPr id="3" name="Content Placeholder 2"/>
          <p:cNvSpPr>
            <a:spLocks noGrp="1"/>
          </p:cNvSpPr>
          <p:nvPr>
            <p:ph idx="1"/>
          </p:nvPr>
        </p:nvSpPr>
        <p:spPr>
          <a:xfrm>
            <a:off x="412750" y="1556792"/>
            <a:ext cx="8229600" cy="4247108"/>
          </a:xfrm>
        </p:spPr>
        <p:txBody>
          <a:bodyPr>
            <a:normAutofit fontScale="92500"/>
          </a:bodyPr>
          <a:lstStyle/>
          <a:p>
            <a:pPr marL="82296" indent="0">
              <a:buNone/>
            </a:pPr>
            <a:r>
              <a:rPr lang="en-GB" dirty="0"/>
              <a:t>Social justice</a:t>
            </a:r>
            <a:r>
              <a:rPr lang="en-GB" dirty="0" smtClean="0"/>
              <a:t>, based </a:t>
            </a:r>
            <a:r>
              <a:rPr lang="en-GB" dirty="0"/>
              <a:t>on Nancy </a:t>
            </a:r>
            <a:r>
              <a:rPr lang="en-GB" dirty="0" smtClean="0"/>
              <a:t>Fraser’s (1998) </a:t>
            </a:r>
            <a:r>
              <a:rPr lang="en-GB" dirty="0"/>
              <a:t>theoretical </a:t>
            </a:r>
            <a:r>
              <a:rPr lang="en-GB" dirty="0" smtClean="0"/>
              <a:t>framework,  requires:</a:t>
            </a:r>
          </a:p>
          <a:p>
            <a:r>
              <a:rPr lang="en-GB" dirty="0" smtClean="0"/>
              <a:t>Redistribution of economic opportunities (</a:t>
            </a:r>
            <a:r>
              <a:rPr lang="en-GB" b="1" dirty="0" smtClean="0"/>
              <a:t>distribution</a:t>
            </a:r>
            <a:r>
              <a:rPr lang="en-GB" dirty="0" smtClean="0"/>
              <a:t>)</a:t>
            </a:r>
          </a:p>
          <a:p>
            <a:r>
              <a:rPr lang="en-GB" dirty="0" smtClean="0"/>
              <a:t>Increased respect for participants’ status as competent individuals (</a:t>
            </a:r>
            <a:r>
              <a:rPr lang="en-GB" b="1" dirty="0" smtClean="0"/>
              <a:t>recognition</a:t>
            </a:r>
            <a:r>
              <a:rPr lang="en-GB" dirty="0" smtClean="0"/>
              <a:t>)</a:t>
            </a:r>
          </a:p>
          <a:p>
            <a:r>
              <a:rPr lang="en-GB" dirty="0" smtClean="0"/>
              <a:t>Increased participation in democratic decision-making processes (</a:t>
            </a:r>
            <a:r>
              <a:rPr lang="en-GB" b="1" dirty="0" smtClean="0"/>
              <a:t>participatory parity</a:t>
            </a:r>
            <a:r>
              <a:rPr lang="en-GB" dirty="0" smtClean="0"/>
              <a:t>)</a:t>
            </a:r>
          </a:p>
        </p:txBody>
      </p:sp>
    </p:spTree>
    <p:extLst>
      <p:ext uri="{BB962C8B-B14F-4D97-AF65-F5344CB8AC3E}">
        <p14:creationId xmlns:p14="http://schemas.microsoft.com/office/powerpoint/2010/main" val="29349515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smtClean="0"/>
              <a:t>Inequality and literacies learners</a:t>
            </a:r>
            <a:endParaRPr lang="en-GB" b="1" dirty="0"/>
          </a:p>
        </p:txBody>
      </p:sp>
      <p:sp>
        <p:nvSpPr>
          <p:cNvPr id="3" name="Content Placeholder 2"/>
          <p:cNvSpPr>
            <a:spLocks noGrp="1"/>
          </p:cNvSpPr>
          <p:nvPr>
            <p:ph idx="1"/>
          </p:nvPr>
        </p:nvSpPr>
        <p:spPr>
          <a:xfrm>
            <a:off x="1435608" y="1340768"/>
            <a:ext cx="7456872" cy="5184576"/>
          </a:xfrm>
        </p:spPr>
        <p:txBody>
          <a:bodyPr>
            <a:noAutofit/>
          </a:bodyPr>
          <a:lstStyle/>
          <a:p>
            <a:pPr marL="0" indent="0">
              <a:buNone/>
            </a:pPr>
            <a:r>
              <a:rPr lang="en-GB" sz="2400" dirty="0" smtClean="0"/>
              <a:t>People </a:t>
            </a:r>
            <a:r>
              <a:rPr lang="en-GB" sz="2400" dirty="0"/>
              <a:t>that do not have strong </a:t>
            </a:r>
            <a:r>
              <a:rPr lang="en-GB" sz="2400" dirty="0" smtClean="0"/>
              <a:t>literacies </a:t>
            </a:r>
            <a:r>
              <a:rPr lang="en-GB" sz="2400" dirty="0"/>
              <a:t>skills are particularly likely to experience </a:t>
            </a:r>
            <a:r>
              <a:rPr lang="en-GB" sz="2400" dirty="0" smtClean="0"/>
              <a:t>economic and cultural inequality.</a:t>
            </a:r>
          </a:p>
          <a:p>
            <a:pPr marL="0" indent="0">
              <a:buNone/>
            </a:pPr>
            <a:r>
              <a:rPr lang="en-GB" sz="2400" dirty="0" smtClean="0"/>
              <a:t>First, </a:t>
            </a:r>
            <a:r>
              <a:rPr lang="en-GB" sz="2400" dirty="0"/>
              <a:t>lack of educational credentials gained at school is a </a:t>
            </a:r>
            <a:r>
              <a:rPr lang="en-GB" sz="2400" dirty="0" smtClean="0"/>
              <a:t>factor </a:t>
            </a:r>
            <a:r>
              <a:rPr lang="en-GB" sz="2400" dirty="0"/>
              <a:t>in a range of negative adult outcomes that include poor </a:t>
            </a:r>
            <a:r>
              <a:rPr lang="en-GB" sz="2400" dirty="0" smtClean="0"/>
              <a:t>health and well-being, limited </a:t>
            </a:r>
            <a:r>
              <a:rPr lang="en-GB" sz="2400" dirty="0"/>
              <a:t>chances of gaining </a:t>
            </a:r>
            <a:r>
              <a:rPr lang="en-GB" sz="2400" dirty="0" smtClean="0"/>
              <a:t>&amp; keeping employment and lack of social trust.</a:t>
            </a:r>
          </a:p>
          <a:p>
            <a:pPr marL="0" indent="0">
              <a:buNone/>
            </a:pPr>
            <a:r>
              <a:rPr lang="en-GB" sz="2400" dirty="0" smtClean="0"/>
              <a:t>Second, people </a:t>
            </a:r>
            <a:r>
              <a:rPr lang="en-GB" sz="2400" dirty="0"/>
              <a:t>with limited </a:t>
            </a:r>
            <a:r>
              <a:rPr lang="en-GB" sz="2400" dirty="0" smtClean="0"/>
              <a:t>literacies skills are </a:t>
            </a:r>
            <a:r>
              <a:rPr lang="en-GB" sz="2400" dirty="0"/>
              <a:t>the least likely to receive employer-sponsored </a:t>
            </a:r>
            <a:r>
              <a:rPr lang="en-GB" sz="2400" dirty="0" smtClean="0"/>
              <a:t>education. </a:t>
            </a:r>
          </a:p>
          <a:p>
            <a:pPr marL="0" indent="0">
              <a:buNone/>
            </a:pPr>
            <a:r>
              <a:rPr lang="en-GB" sz="2400" dirty="0" smtClean="0"/>
              <a:t>Finally people often see </a:t>
            </a:r>
            <a:r>
              <a:rPr lang="en-GB" sz="2400" dirty="0"/>
              <a:t>their lack of skills as their own fault and this impacts negatively on their confidence and self-</a:t>
            </a:r>
            <a:r>
              <a:rPr lang="en-GB" sz="2400" dirty="0" smtClean="0"/>
              <a:t>esteem.</a:t>
            </a:r>
            <a:endParaRPr lang="en-GB" sz="2400" dirty="0"/>
          </a:p>
        </p:txBody>
      </p:sp>
    </p:spTree>
    <p:extLst>
      <p:ext uri="{BB962C8B-B14F-4D97-AF65-F5344CB8AC3E}">
        <p14:creationId xmlns:p14="http://schemas.microsoft.com/office/powerpoint/2010/main" val="18790489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Methodology </a:t>
            </a:r>
            <a:endParaRPr lang="en-GB" b="1" dirty="0"/>
          </a:p>
        </p:txBody>
      </p:sp>
      <p:sp>
        <p:nvSpPr>
          <p:cNvPr id="3" name="Content Placeholder 2"/>
          <p:cNvSpPr>
            <a:spLocks noGrp="1"/>
          </p:cNvSpPr>
          <p:nvPr>
            <p:ph idx="1"/>
          </p:nvPr>
        </p:nvSpPr>
        <p:spPr/>
        <p:txBody>
          <a:bodyPr/>
          <a:lstStyle/>
          <a:p>
            <a:r>
              <a:rPr lang="en-GB" dirty="0" smtClean="0"/>
              <a:t>Based on semi-structured interviews with learners and tutors from a variety of community based projects in the central belt.</a:t>
            </a:r>
          </a:p>
          <a:p>
            <a:r>
              <a:rPr lang="en-GB" dirty="0" smtClean="0"/>
              <a:t>Only drawing on part of the interviews with the learners for this presentation.</a:t>
            </a:r>
          </a:p>
          <a:p>
            <a:r>
              <a:rPr lang="en-GB" dirty="0" smtClean="0"/>
              <a:t>The full interviews also asked learners about their school experiences.</a:t>
            </a:r>
          </a:p>
          <a:p>
            <a:endParaRPr lang="en-GB" dirty="0"/>
          </a:p>
        </p:txBody>
      </p:sp>
    </p:spTree>
    <p:extLst>
      <p:ext uri="{BB962C8B-B14F-4D97-AF65-F5344CB8AC3E}">
        <p14:creationId xmlns:p14="http://schemas.microsoft.com/office/powerpoint/2010/main" val="29614319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effectLst/>
              </a:rPr>
              <a:t>Findings: recognition 1</a:t>
            </a:r>
            <a:endParaRPr lang="en-GB" sz="3200" dirty="0">
              <a:effectLst/>
            </a:endParaRPr>
          </a:p>
        </p:txBody>
      </p:sp>
      <p:sp>
        <p:nvSpPr>
          <p:cNvPr id="3" name="Content Placeholder 2"/>
          <p:cNvSpPr>
            <a:spLocks noGrp="1"/>
          </p:cNvSpPr>
          <p:nvPr>
            <p:ph idx="1"/>
          </p:nvPr>
        </p:nvSpPr>
        <p:spPr>
          <a:xfrm>
            <a:off x="1115616" y="1484784"/>
            <a:ext cx="7632848" cy="5373216"/>
          </a:xfrm>
        </p:spPr>
        <p:txBody>
          <a:bodyPr>
            <a:normAutofit fontScale="92500" lnSpcReduction="10000"/>
          </a:bodyPr>
          <a:lstStyle/>
          <a:p>
            <a:r>
              <a:rPr lang="en-GB" dirty="0"/>
              <a:t>Many talked about the recognition that they now received from participating in their programmes. </a:t>
            </a:r>
            <a:r>
              <a:rPr lang="en-GB" dirty="0" smtClean="0"/>
              <a:t>For example: ‘I’ve been helped to think positively about what I can do so I feel much more confident about trying new things’. </a:t>
            </a:r>
          </a:p>
          <a:p>
            <a:r>
              <a:rPr lang="en-GB" dirty="0" smtClean="0"/>
              <a:t>Others </a:t>
            </a:r>
            <a:r>
              <a:rPr lang="en-GB" dirty="0"/>
              <a:t>spoke about being respected: </a:t>
            </a:r>
            <a:r>
              <a:rPr lang="en-GB" dirty="0" smtClean="0"/>
              <a:t>‘</a:t>
            </a:r>
            <a:r>
              <a:rPr lang="en-GB" dirty="0"/>
              <a:t>My parents were ‘Gypsy-Travellers’ and I always felt a bit ashamed of that but now I see that our tradition of story telling is really valuable and earns me a lot of respect from the other people on my programme’. </a:t>
            </a:r>
            <a:endParaRPr lang="en-GB"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Findings: recognition </a:t>
            </a:r>
            <a:r>
              <a:rPr lang="en-US" b="1" dirty="0" smtClean="0"/>
              <a:t>2</a:t>
            </a:r>
            <a:endParaRPr lang="en-GB" dirty="0"/>
          </a:p>
        </p:txBody>
      </p:sp>
      <p:sp>
        <p:nvSpPr>
          <p:cNvPr id="3" name="Content Placeholder 2"/>
          <p:cNvSpPr>
            <a:spLocks noGrp="1"/>
          </p:cNvSpPr>
          <p:nvPr>
            <p:ph idx="1"/>
          </p:nvPr>
        </p:nvSpPr>
        <p:spPr/>
        <p:txBody>
          <a:bodyPr>
            <a:normAutofit fontScale="85000" lnSpcReduction="10000"/>
          </a:bodyPr>
          <a:lstStyle/>
          <a:p>
            <a:pPr marL="0" indent="0">
              <a:buNone/>
            </a:pPr>
            <a:r>
              <a:rPr lang="en-GB" dirty="0"/>
              <a:t>Participants in these programmes also reported that they had changed their </a:t>
            </a:r>
            <a:r>
              <a:rPr lang="en-GB" dirty="0" smtClean="0"/>
              <a:t>attitudes </a:t>
            </a:r>
            <a:r>
              <a:rPr lang="en-GB" dirty="0"/>
              <a:t>to learning partly because of the experience of positive caring relationships. </a:t>
            </a:r>
            <a:endParaRPr lang="en-GB" dirty="0" smtClean="0"/>
          </a:p>
          <a:p>
            <a:r>
              <a:rPr lang="en-GB" dirty="0" smtClean="0"/>
              <a:t>‘She </a:t>
            </a:r>
            <a:r>
              <a:rPr lang="en-GB" dirty="0"/>
              <a:t>[tutor] brings stuff out of me and stretches my </a:t>
            </a:r>
            <a:r>
              <a:rPr lang="en-GB" dirty="0" smtClean="0"/>
              <a:t>mind’ </a:t>
            </a:r>
          </a:p>
          <a:p>
            <a:pPr marL="0" indent="0">
              <a:buNone/>
            </a:pPr>
            <a:r>
              <a:rPr lang="en-GB" dirty="0" smtClean="0"/>
              <a:t>Many </a:t>
            </a:r>
            <a:r>
              <a:rPr lang="en-GB" dirty="0"/>
              <a:t>had also become more autonomous in their learning </a:t>
            </a:r>
            <a:r>
              <a:rPr lang="en-GB" dirty="0" smtClean="0"/>
              <a:t>and more confident.</a:t>
            </a:r>
          </a:p>
          <a:p>
            <a:r>
              <a:rPr lang="en-GB" dirty="0" smtClean="0"/>
              <a:t> </a:t>
            </a:r>
            <a:r>
              <a:rPr lang="en-US" dirty="0" smtClean="0"/>
              <a:t>‘</a:t>
            </a:r>
            <a:r>
              <a:rPr lang="en-GB" dirty="0" smtClean="0"/>
              <a:t>Now </a:t>
            </a:r>
            <a:r>
              <a:rPr lang="en-GB" dirty="0"/>
              <a:t>I feel that what I know is of value then I’m much more willing to try anything whereas before I just used to say to myself ‘you can’t do it</a:t>
            </a:r>
            <a:r>
              <a:rPr lang="en-GB" dirty="0" smtClean="0"/>
              <a:t>’. </a:t>
            </a:r>
            <a:endParaRPr lang="en-US" dirty="0"/>
          </a:p>
        </p:txBody>
      </p:sp>
    </p:spTree>
    <p:extLst>
      <p:ext uri="{BB962C8B-B14F-4D97-AF65-F5344CB8AC3E}">
        <p14:creationId xmlns:p14="http://schemas.microsoft.com/office/powerpoint/2010/main" val="1735003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effectLst/>
              </a:rPr>
              <a:t>Findings</a:t>
            </a:r>
            <a:r>
              <a:rPr lang="en-US" sz="3200" b="1" dirty="0" smtClean="0">
                <a:effectLst/>
              </a:rPr>
              <a:t>: redistribution</a:t>
            </a:r>
            <a:endParaRPr lang="en-GB" sz="3200" dirty="0">
              <a:effectLst/>
            </a:endParaRPr>
          </a:p>
        </p:txBody>
      </p:sp>
      <p:sp>
        <p:nvSpPr>
          <p:cNvPr id="3" name="Content Placeholder 2"/>
          <p:cNvSpPr>
            <a:spLocks noGrp="1"/>
          </p:cNvSpPr>
          <p:nvPr>
            <p:ph idx="1"/>
          </p:nvPr>
        </p:nvSpPr>
        <p:spPr>
          <a:xfrm>
            <a:off x="1115616" y="1484784"/>
            <a:ext cx="7632848" cy="5373216"/>
          </a:xfrm>
        </p:spPr>
        <p:txBody>
          <a:bodyPr>
            <a:normAutofit fontScale="92500" lnSpcReduction="10000"/>
          </a:bodyPr>
          <a:lstStyle/>
          <a:p>
            <a:r>
              <a:rPr lang="en-GB" dirty="0" smtClean="0"/>
              <a:t>There were </a:t>
            </a:r>
            <a:r>
              <a:rPr lang="en-GB" dirty="0"/>
              <a:t>fewer examples of the restributive </a:t>
            </a:r>
            <a:r>
              <a:rPr lang="en-GB" dirty="0" smtClean="0"/>
              <a:t>aspect of social justice but many learners hoped </a:t>
            </a:r>
            <a:r>
              <a:rPr lang="en-GB" dirty="0"/>
              <a:t>that the skills that they had acquired and their increased self-confidence would lead to employment. </a:t>
            </a:r>
            <a:endParaRPr lang="en-GB" dirty="0" smtClean="0"/>
          </a:p>
          <a:p>
            <a:r>
              <a:rPr lang="en-GB" dirty="0" smtClean="0"/>
              <a:t>They saw </a:t>
            </a:r>
            <a:r>
              <a:rPr lang="en-GB" dirty="0"/>
              <a:t>the recognition of their experiences as a step towards greater </a:t>
            </a:r>
            <a:r>
              <a:rPr lang="en-GB" dirty="0" smtClean="0"/>
              <a:t>redistribution because: ‘</a:t>
            </a:r>
            <a:r>
              <a:rPr lang="en-GB" dirty="0"/>
              <a:t>people are now responding to what I have to say so that makes me feel much more positive about going on another course’ and ‘I’m more confident in speaking to others so I’m not scared </a:t>
            </a:r>
            <a:r>
              <a:rPr lang="en-GB" dirty="0" smtClean="0"/>
              <a:t>about going </a:t>
            </a:r>
            <a:r>
              <a:rPr lang="en-GB" dirty="0"/>
              <a:t>to </a:t>
            </a:r>
            <a:r>
              <a:rPr lang="en-GB" dirty="0" smtClean="0"/>
              <a:t>interviews’</a:t>
            </a:r>
            <a:r>
              <a:rPr lang="en-GB" dirty="0"/>
              <a:t>. </a:t>
            </a:r>
            <a:r>
              <a:rPr lang="en-GB" dirty="0" smtClean="0"/>
              <a:t> </a:t>
            </a:r>
          </a:p>
        </p:txBody>
      </p:sp>
    </p:spTree>
    <p:extLst>
      <p:ext uri="{BB962C8B-B14F-4D97-AF65-F5344CB8AC3E}">
        <p14:creationId xmlns:p14="http://schemas.microsoft.com/office/powerpoint/2010/main" val="40210061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effectLst/>
              </a:rPr>
              <a:t>Findings</a:t>
            </a:r>
            <a:r>
              <a:rPr lang="en-US" sz="3200" b="1" dirty="0" smtClean="0">
                <a:effectLst/>
              </a:rPr>
              <a:t>: Participatory parity 1</a:t>
            </a:r>
            <a:endParaRPr lang="en-GB" sz="3200" dirty="0"/>
          </a:p>
        </p:txBody>
      </p:sp>
      <p:sp>
        <p:nvSpPr>
          <p:cNvPr id="3" name="Content Placeholder 2"/>
          <p:cNvSpPr>
            <a:spLocks noGrp="1"/>
          </p:cNvSpPr>
          <p:nvPr>
            <p:ph idx="1"/>
          </p:nvPr>
        </p:nvSpPr>
        <p:spPr>
          <a:xfrm>
            <a:off x="412750" y="1484784"/>
            <a:ext cx="8229600" cy="4319116"/>
          </a:xfrm>
        </p:spPr>
        <p:txBody>
          <a:bodyPr>
            <a:noAutofit/>
          </a:bodyPr>
          <a:lstStyle/>
          <a:p>
            <a:r>
              <a:rPr lang="en-GB" sz="2800" dirty="0"/>
              <a:t>As they gained confidence in their own </a:t>
            </a:r>
            <a:r>
              <a:rPr lang="en-GB" sz="2800" dirty="0" smtClean="0"/>
              <a:t>literacies the </a:t>
            </a:r>
            <a:r>
              <a:rPr lang="en-GB" sz="2800" dirty="0"/>
              <a:t>learners reported </a:t>
            </a:r>
            <a:r>
              <a:rPr lang="en-GB" sz="2800" dirty="0" smtClean="0"/>
              <a:t>achievements such as: ‘I </a:t>
            </a:r>
            <a:r>
              <a:rPr lang="en-GB" sz="2800" dirty="0"/>
              <a:t>speak out more at home if I think things are not fair whereas before I would just have grumbled to my friend but not done anything about it’. </a:t>
            </a:r>
            <a:endParaRPr lang="en-GB" sz="2800" dirty="0" smtClean="0"/>
          </a:p>
          <a:p>
            <a:r>
              <a:rPr lang="en-GB" sz="2800" dirty="0" smtClean="0"/>
              <a:t>Social practices approaches helped </a:t>
            </a:r>
            <a:r>
              <a:rPr lang="en-GB" sz="2800" dirty="0"/>
              <a:t>learners to see their earlier experiences differently </a:t>
            </a:r>
            <a:r>
              <a:rPr lang="en-GB" sz="2800" dirty="0" smtClean="0"/>
              <a:t>and to </a:t>
            </a:r>
            <a:r>
              <a:rPr lang="en-GB" sz="2800" dirty="0"/>
              <a:t>become more reflexive. For example: ‘I see how my school teachers tried to put me down but now I can help other </a:t>
            </a:r>
            <a:r>
              <a:rPr lang="en-GB" sz="2800" dirty="0" smtClean="0"/>
              <a:t>people </a:t>
            </a:r>
            <a:r>
              <a:rPr lang="en-GB" sz="2800" dirty="0"/>
              <a:t>to be a bit more challenging’.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106</TotalTime>
  <Words>1389</Words>
  <Application>Microsoft Office PowerPoint</Application>
  <PresentationFormat>On-screen Show (4:3)</PresentationFormat>
  <Paragraphs>59</Paragraphs>
  <Slides>12</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How does the social practices approach to adult literacies promote social justice?  </vt:lpstr>
      <vt:lpstr>Social Practices Approach</vt:lpstr>
      <vt:lpstr>Social Justice</vt:lpstr>
      <vt:lpstr>Inequality and literacies learners</vt:lpstr>
      <vt:lpstr>Methodology </vt:lpstr>
      <vt:lpstr>Findings: recognition 1</vt:lpstr>
      <vt:lpstr>Findings: recognition 2</vt:lpstr>
      <vt:lpstr>Findings: redistribution</vt:lpstr>
      <vt:lpstr>Findings: Participatory parity 1</vt:lpstr>
      <vt:lpstr>Findings: Participatory parity 2</vt:lpstr>
      <vt:lpstr>Conclusion 1</vt:lpstr>
      <vt:lpstr>Conclusion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does the social practices approach to adult literacies promote social justice?</dc:title>
  <dc:creator>Lyn Tett</dc:creator>
  <cp:lastModifiedBy>Mcintosh L (Laura)</cp:lastModifiedBy>
  <cp:revision>33</cp:revision>
  <dcterms:created xsi:type="dcterms:W3CDTF">2020-02-09T10:59:09Z</dcterms:created>
  <dcterms:modified xsi:type="dcterms:W3CDTF">2020-03-03T12:03:17Z</dcterms:modified>
</cp:coreProperties>
</file>