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handoutMasterIdLst>
    <p:handoutMasterId r:id="rId46"/>
  </p:handoutMasterIdLst>
  <p:sldIdLst>
    <p:sldId id="257" r:id="rId3"/>
    <p:sldId id="258" r:id="rId4"/>
    <p:sldId id="285" r:id="rId5"/>
    <p:sldId id="313" r:id="rId6"/>
    <p:sldId id="314" r:id="rId7"/>
    <p:sldId id="315" r:id="rId8"/>
    <p:sldId id="316" r:id="rId9"/>
    <p:sldId id="318" r:id="rId10"/>
    <p:sldId id="300" r:id="rId11"/>
    <p:sldId id="317" r:id="rId12"/>
    <p:sldId id="287" r:id="rId13"/>
    <p:sldId id="288" r:id="rId14"/>
    <p:sldId id="320" r:id="rId15"/>
    <p:sldId id="321" r:id="rId16"/>
    <p:sldId id="319" r:id="rId17"/>
    <p:sldId id="322" r:id="rId18"/>
    <p:sldId id="275" r:id="rId19"/>
    <p:sldId id="301" r:id="rId20"/>
    <p:sldId id="276" r:id="rId21"/>
    <p:sldId id="305" r:id="rId22"/>
    <p:sldId id="302" r:id="rId23"/>
    <p:sldId id="307" r:id="rId24"/>
    <p:sldId id="311" r:id="rId25"/>
    <p:sldId id="325" r:id="rId26"/>
    <p:sldId id="303" r:id="rId27"/>
    <p:sldId id="290" r:id="rId28"/>
    <p:sldId id="292" r:id="rId29"/>
    <p:sldId id="293" r:id="rId30"/>
    <p:sldId id="294" r:id="rId31"/>
    <p:sldId id="295" r:id="rId32"/>
    <p:sldId id="260" r:id="rId33"/>
    <p:sldId id="267" r:id="rId34"/>
    <p:sldId id="278" r:id="rId35"/>
    <p:sldId id="269" r:id="rId36"/>
    <p:sldId id="274" r:id="rId37"/>
    <p:sldId id="296" r:id="rId38"/>
    <p:sldId id="297" r:id="rId39"/>
    <p:sldId id="299" r:id="rId40"/>
    <p:sldId id="272" r:id="rId41"/>
    <p:sldId id="310" r:id="rId42"/>
    <p:sldId id="324" r:id="rId43"/>
    <p:sldId id="323" r:id="rId4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713" autoAdjust="0"/>
  </p:normalViewPr>
  <p:slideViewPr>
    <p:cSldViewPr>
      <p:cViewPr>
        <p:scale>
          <a:sx n="70" d="100"/>
          <a:sy n="70" d="100"/>
        </p:scale>
        <p:origin x="-1164" y="-624"/>
      </p:cViewPr>
      <p:guideLst>
        <p:guide orient="horz" pos="2160"/>
        <p:guide pos="2880"/>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481598-B9D4-4338-81B3-5207D8D05CAA}"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52307B9A-C3FA-470F-A8C2-AB49DF66DE47}">
      <dgm:prSet phldrT="[Text]" custT="1"/>
      <dgm:spPr>
        <a:xfrm>
          <a:off x="2818505" y="1805342"/>
          <a:ext cx="2427885" cy="2365979"/>
        </a:xfrm>
        <a:solidFill>
          <a:schemeClr val="accent1"/>
        </a:solidFill>
        <a:ln w="25400" cap="flat" cmpd="sng" algn="ctr">
          <a:solidFill>
            <a:sysClr val="window" lastClr="FFFFFF">
              <a:hueOff val="0"/>
              <a:satOff val="0"/>
              <a:lumOff val="0"/>
              <a:alphaOff val="0"/>
            </a:sysClr>
          </a:solidFill>
          <a:prstDash val="solid"/>
        </a:ln>
        <a:effectLst/>
      </dgm:spPr>
      <dgm:t>
        <a:bodyPr/>
        <a:lstStyle/>
        <a:p>
          <a:r>
            <a:rPr lang="en-GB" sz="900" dirty="0" smtClean="0">
              <a:solidFill>
                <a:srgbClr val="000000"/>
              </a:solidFill>
              <a:latin typeface="Calibri"/>
              <a:ea typeface="+mn-ea"/>
              <a:cs typeface="+mn-cs"/>
            </a:rPr>
            <a:t>Family Learning</a:t>
          </a:r>
          <a:endParaRPr lang="en-GB" sz="900" dirty="0">
            <a:solidFill>
              <a:srgbClr val="000000"/>
            </a:solidFill>
            <a:latin typeface="Calibri"/>
            <a:ea typeface="+mn-ea"/>
            <a:cs typeface="+mn-cs"/>
          </a:endParaRPr>
        </a:p>
      </dgm:t>
    </dgm:pt>
    <dgm:pt modelId="{1796A502-7293-4792-9421-6D640954365E}" type="parTrans" cxnId="{8EC10E5F-B148-409D-B0E4-B33613CF0AA0}">
      <dgm:prSet/>
      <dgm:spPr/>
      <dgm:t>
        <a:bodyPr/>
        <a:lstStyle/>
        <a:p>
          <a:endParaRPr lang="en-GB" sz="900"/>
        </a:p>
      </dgm:t>
    </dgm:pt>
    <dgm:pt modelId="{BABE6697-46FF-4F04-9ABE-53078EB2C704}" type="sibTrans" cxnId="{8EC10E5F-B148-409D-B0E4-B33613CF0AA0}">
      <dgm:prSet/>
      <dgm:spPr/>
      <dgm:t>
        <a:bodyPr/>
        <a:lstStyle/>
        <a:p>
          <a:endParaRPr lang="en-GB" sz="900"/>
        </a:p>
      </dgm:t>
    </dgm:pt>
    <dgm:pt modelId="{0776C2EE-A090-499B-B51C-CB01B5AFB0E3}">
      <dgm:prSet phldrT="[Text]" custT="1"/>
      <dgm:spPr>
        <a:xfrm>
          <a:off x="3182688" y="-86349"/>
          <a:ext cx="1699519" cy="1656185"/>
        </a:xfrm>
        <a:solidFill>
          <a:srgbClr val="92D050"/>
        </a:solidFill>
        <a:ln w="25400" cap="flat" cmpd="sng" algn="ctr">
          <a:solidFill>
            <a:sysClr val="window" lastClr="FFFFFF">
              <a:hueOff val="0"/>
              <a:satOff val="0"/>
              <a:lumOff val="0"/>
              <a:alphaOff val="0"/>
            </a:sysClr>
          </a:solidFill>
          <a:prstDash val="solid"/>
        </a:ln>
        <a:effectLst/>
      </dgm:spPr>
      <dgm:t>
        <a:bodyPr/>
        <a:lstStyle/>
        <a:p>
          <a:r>
            <a:rPr lang="en-GB" sz="900" dirty="0" smtClean="0">
              <a:solidFill>
                <a:srgbClr val="000000"/>
              </a:solidFill>
              <a:latin typeface="Calibri"/>
              <a:ea typeface="+mn-ea"/>
              <a:cs typeface="+mn-cs"/>
            </a:rPr>
            <a:t>Research</a:t>
          </a:r>
          <a:endParaRPr lang="en-GB" sz="900" dirty="0">
            <a:solidFill>
              <a:srgbClr val="000000"/>
            </a:solidFill>
            <a:latin typeface="Calibri"/>
            <a:ea typeface="+mn-ea"/>
            <a:cs typeface="+mn-cs"/>
          </a:endParaRPr>
        </a:p>
      </dgm:t>
    </dgm:pt>
    <dgm:pt modelId="{100C6936-3008-47CF-83C0-09638DE5A30A}" type="parTrans" cxnId="{58EA6517-7CD4-420D-B2B4-24DC9A44B2CF}">
      <dgm:prSet/>
      <dgm:spPr/>
      <dgm:t>
        <a:bodyPr/>
        <a:lstStyle/>
        <a:p>
          <a:endParaRPr lang="en-GB" sz="900"/>
        </a:p>
      </dgm:t>
    </dgm:pt>
    <dgm:pt modelId="{49FBD527-1E6E-4B51-B963-E9FC651D5AD8}" type="sibTrans" cxnId="{58EA6517-7CD4-420D-B2B4-24DC9A44B2CF}">
      <dgm:prSet/>
      <dgm:spPr>
        <a:xfrm>
          <a:off x="1732470" y="688354"/>
          <a:ext cx="4599955" cy="4599955"/>
        </a:xfrm>
        <a:solidFill>
          <a:srgbClr val="4F81BD">
            <a:tint val="60000"/>
            <a:hueOff val="0"/>
            <a:satOff val="0"/>
            <a:lumOff val="0"/>
            <a:alphaOff val="0"/>
          </a:srgbClr>
        </a:solidFill>
        <a:ln>
          <a:noFill/>
        </a:ln>
        <a:effectLst/>
      </dgm:spPr>
      <dgm:t>
        <a:bodyPr/>
        <a:lstStyle/>
        <a:p>
          <a:endParaRPr lang="en-GB" sz="900"/>
        </a:p>
      </dgm:t>
    </dgm:pt>
    <dgm:pt modelId="{98846ADC-D8DE-45D1-A541-84C847FB5DBE}">
      <dgm:prSet phldrT="[Text]" custT="1"/>
      <dgm:spPr>
        <a:xfrm>
          <a:off x="5429276" y="2160239"/>
          <a:ext cx="1699519" cy="1656185"/>
        </a:xfrm>
        <a:solidFill>
          <a:srgbClr val="00B0F0"/>
        </a:solidFill>
        <a:ln w="25400" cap="flat" cmpd="sng" algn="ctr">
          <a:solidFill>
            <a:sysClr val="window" lastClr="FFFFFF">
              <a:hueOff val="0"/>
              <a:satOff val="0"/>
              <a:lumOff val="0"/>
              <a:alphaOff val="0"/>
            </a:sysClr>
          </a:solidFill>
          <a:prstDash val="solid"/>
        </a:ln>
        <a:effectLst/>
      </dgm:spPr>
      <dgm:t>
        <a:bodyPr/>
        <a:lstStyle/>
        <a:p>
          <a:r>
            <a:rPr lang="en-GB" sz="900" dirty="0" smtClean="0">
              <a:solidFill>
                <a:srgbClr val="000000"/>
              </a:solidFill>
              <a:latin typeface="Calibri"/>
              <a:ea typeface="+mn-ea"/>
              <a:cs typeface="+mn-cs"/>
            </a:rPr>
            <a:t>Programme Delivery</a:t>
          </a:r>
          <a:endParaRPr lang="en-GB" sz="900" dirty="0">
            <a:solidFill>
              <a:srgbClr val="000000"/>
            </a:solidFill>
            <a:latin typeface="Calibri"/>
            <a:ea typeface="+mn-ea"/>
            <a:cs typeface="+mn-cs"/>
          </a:endParaRPr>
        </a:p>
      </dgm:t>
    </dgm:pt>
    <dgm:pt modelId="{3AFEC325-0C02-48E7-80BD-DA5DAA0FC83B}" type="parTrans" cxnId="{D0E73B60-E71B-454D-A16C-33685DD0E4C2}">
      <dgm:prSet/>
      <dgm:spPr/>
      <dgm:t>
        <a:bodyPr/>
        <a:lstStyle/>
        <a:p>
          <a:endParaRPr lang="en-GB" sz="900"/>
        </a:p>
      </dgm:t>
    </dgm:pt>
    <dgm:pt modelId="{DC15D9DE-65FC-49AF-B732-6A9AAB8DA44B}" type="sibTrans" cxnId="{D0E73B60-E71B-454D-A16C-33685DD0E4C2}">
      <dgm:prSet/>
      <dgm:spPr>
        <a:xfrm>
          <a:off x="1732470" y="688354"/>
          <a:ext cx="4599955" cy="4599955"/>
        </a:xfrm>
        <a:solidFill>
          <a:srgbClr val="4F81BD">
            <a:tint val="60000"/>
            <a:hueOff val="0"/>
            <a:satOff val="0"/>
            <a:lumOff val="0"/>
            <a:alphaOff val="0"/>
          </a:srgbClr>
        </a:solidFill>
        <a:ln>
          <a:noFill/>
        </a:ln>
        <a:effectLst/>
      </dgm:spPr>
      <dgm:t>
        <a:bodyPr/>
        <a:lstStyle/>
        <a:p>
          <a:endParaRPr lang="en-GB" sz="900"/>
        </a:p>
      </dgm:t>
    </dgm:pt>
    <dgm:pt modelId="{75CCEA32-A667-4201-9723-11D868FB4870}">
      <dgm:prSet phldrT="[Text]" custT="1"/>
      <dgm:spPr>
        <a:xfrm>
          <a:off x="3182688" y="4406827"/>
          <a:ext cx="1699519" cy="1656185"/>
        </a:xfrm>
        <a:solidFill>
          <a:schemeClr val="accent1">
            <a:lumMod val="40000"/>
            <a:lumOff val="60000"/>
          </a:schemeClr>
        </a:solidFill>
        <a:ln w="25400" cap="flat" cmpd="sng" algn="ctr">
          <a:solidFill>
            <a:sysClr val="window" lastClr="FFFFFF">
              <a:hueOff val="0"/>
              <a:satOff val="0"/>
              <a:lumOff val="0"/>
              <a:alphaOff val="0"/>
            </a:sysClr>
          </a:solidFill>
          <a:prstDash val="solid"/>
        </a:ln>
        <a:effectLst/>
      </dgm:spPr>
      <dgm:t>
        <a:bodyPr/>
        <a:lstStyle/>
        <a:p>
          <a:r>
            <a:rPr lang="en-GB" sz="900" dirty="0" smtClean="0">
              <a:solidFill>
                <a:srgbClr val="000000"/>
              </a:solidFill>
              <a:latin typeface="Calibri"/>
              <a:ea typeface="+mn-ea"/>
              <a:cs typeface="+mn-cs"/>
            </a:rPr>
            <a:t>Workforce Development</a:t>
          </a:r>
          <a:endParaRPr lang="en-GB" sz="900" dirty="0">
            <a:solidFill>
              <a:srgbClr val="000000"/>
            </a:solidFill>
            <a:latin typeface="Calibri"/>
            <a:ea typeface="+mn-ea"/>
            <a:cs typeface="+mn-cs"/>
          </a:endParaRPr>
        </a:p>
      </dgm:t>
    </dgm:pt>
    <dgm:pt modelId="{7D875AEF-F442-4DC6-8124-1AD9463A1066}" type="parTrans" cxnId="{1FF8A2E6-F190-415F-A8C1-9015FF9B47C5}">
      <dgm:prSet/>
      <dgm:spPr/>
      <dgm:t>
        <a:bodyPr/>
        <a:lstStyle/>
        <a:p>
          <a:endParaRPr lang="en-GB" sz="900"/>
        </a:p>
      </dgm:t>
    </dgm:pt>
    <dgm:pt modelId="{402764A6-E99B-4377-87F8-C05E1A34B0A9}" type="sibTrans" cxnId="{1FF8A2E6-F190-415F-A8C1-9015FF9B47C5}">
      <dgm:prSet/>
      <dgm:spPr>
        <a:xfrm>
          <a:off x="1732470" y="688354"/>
          <a:ext cx="4599955" cy="4599955"/>
        </a:xfrm>
        <a:solidFill>
          <a:srgbClr val="4F81BD">
            <a:tint val="60000"/>
            <a:hueOff val="0"/>
            <a:satOff val="0"/>
            <a:lumOff val="0"/>
            <a:alphaOff val="0"/>
          </a:srgbClr>
        </a:solidFill>
        <a:ln>
          <a:noFill/>
        </a:ln>
        <a:effectLst/>
      </dgm:spPr>
      <dgm:t>
        <a:bodyPr/>
        <a:lstStyle/>
        <a:p>
          <a:endParaRPr lang="en-GB" sz="900"/>
        </a:p>
      </dgm:t>
    </dgm:pt>
    <dgm:pt modelId="{A431B795-74E1-4026-90F4-A444166305AF}">
      <dgm:prSet phldrT="[Text]" custT="1"/>
      <dgm:spPr>
        <a:xfrm>
          <a:off x="936099" y="2160239"/>
          <a:ext cx="1699519" cy="1656185"/>
        </a:xfrm>
        <a:solidFill>
          <a:srgbClr val="C0504D">
            <a:lumMod val="60000"/>
            <a:lumOff val="40000"/>
          </a:srgbClr>
        </a:solidFill>
        <a:ln w="25400" cap="flat" cmpd="sng" algn="ctr">
          <a:solidFill>
            <a:sysClr val="window" lastClr="FFFFFF">
              <a:hueOff val="0"/>
              <a:satOff val="0"/>
              <a:lumOff val="0"/>
              <a:alphaOff val="0"/>
            </a:sysClr>
          </a:solidFill>
          <a:prstDash val="solid"/>
        </a:ln>
        <a:effectLst/>
      </dgm:spPr>
      <dgm:t>
        <a:bodyPr/>
        <a:lstStyle/>
        <a:p>
          <a:r>
            <a:rPr lang="en-GB" sz="900" dirty="0" smtClean="0">
              <a:solidFill>
                <a:srgbClr val="000000"/>
              </a:solidFill>
              <a:latin typeface="Calibri"/>
              <a:ea typeface="+mn-ea"/>
              <a:cs typeface="+mn-cs"/>
            </a:rPr>
            <a:t>Evaluation</a:t>
          </a:r>
          <a:endParaRPr lang="en-GB" sz="900" dirty="0">
            <a:solidFill>
              <a:srgbClr val="000000"/>
            </a:solidFill>
            <a:latin typeface="Calibri"/>
            <a:ea typeface="+mn-ea"/>
            <a:cs typeface="+mn-cs"/>
          </a:endParaRPr>
        </a:p>
      </dgm:t>
    </dgm:pt>
    <dgm:pt modelId="{DA215C1C-FE67-4581-9679-0098FBC62BB1}" type="parTrans" cxnId="{19CF68F8-73AF-493F-AB71-6F6B425956F2}">
      <dgm:prSet/>
      <dgm:spPr/>
      <dgm:t>
        <a:bodyPr/>
        <a:lstStyle/>
        <a:p>
          <a:endParaRPr lang="en-GB" sz="900"/>
        </a:p>
      </dgm:t>
    </dgm:pt>
    <dgm:pt modelId="{EA4A3496-F057-46BA-8C4E-092FD1BD188F}" type="sibTrans" cxnId="{19CF68F8-73AF-493F-AB71-6F6B425956F2}">
      <dgm:prSet/>
      <dgm:spPr>
        <a:xfrm>
          <a:off x="1732470" y="688354"/>
          <a:ext cx="4599955" cy="4599955"/>
        </a:xfrm>
        <a:solidFill>
          <a:srgbClr val="4F81BD">
            <a:tint val="60000"/>
            <a:hueOff val="0"/>
            <a:satOff val="0"/>
            <a:lumOff val="0"/>
            <a:alphaOff val="0"/>
          </a:srgbClr>
        </a:solidFill>
        <a:ln>
          <a:noFill/>
        </a:ln>
        <a:effectLst/>
      </dgm:spPr>
      <dgm:t>
        <a:bodyPr/>
        <a:lstStyle/>
        <a:p>
          <a:endParaRPr lang="en-GB" sz="900"/>
        </a:p>
      </dgm:t>
    </dgm:pt>
    <dgm:pt modelId="{27B2E8A4-8397-442D-8721-06BBC5A6F5E4}" type="pres">
      <dgm:prSet presAssocID="{85481598-B9D4-4338-81B3-5207D8D05CAA}" presName="Name0" presStyleCnt="0">
        <dgm:presLayoutVars>
          <dgm:chMax val="1"/>
          <dgm:dir/>
          <dgm:animLvl val="ctr"/>
          <dgm:resizeHandles val="exact"/>
        </dgm:presLayoutVars>
      </dgm:prSet>
      <dgm:spPr/>
      <dgm:t>
        <a:bodyPr/>
        <a:lstStyle/>
        <a:p>
          <a:endParaRPr lang="en-GB"/>
        </a:p>
      </dgm:t>
    </dgm:pt>
    <dgm:pt modelId="{23E41D16-174F-4EC1-A2C7-0BBCD6E21F21}" type="pres">
      <dgm:prSet presAssocID="{52307B9A-C3FA-470F-A8C2-AB49DF66DE47}" presName="centerShape" presStyleLbl="node0" presStyleIdx="0" presStyleCnt="1" custScaleX="114598" custScaleY="111676"/>
      <dgm:spPr>
        <a:prstGeom prst="ellipse">
          <a:avLst/>
        </a:prstGeom>
      </dgm:spPr>
      <dgm:t>
        <a:bodyPr/>
        <a:lstStyle/>
        <a:p>
          <a:endParaRPr lang="en-GB"/>
        </a:p>
      </dgm:t>
    </dgm:pt>
    <dgm:pt modelId="{821F2CA4-7CEF-4C78-BF37-4A9609C33480}" type="pres">
      <dgm:prSet presAssocID="{0776C2EE-A090-499B-B51C-CB01B5AFB0E3}" presName="node" presStyleLbl="node1" presStyleIdx="0" presStyleCnt="4" custScaleX="114598" custScaleY="111676">
        <dgm:presLayoutVars>
          <dgm:bulletEnabled val="1"/>
        </dgm:presLayoutVars>
      </dgm:prSet>
      <dgm:spPr>
        <a:prstGeom prst="ellipse">
          <a:avLst/>
        </a:prstGeom>
      </dgm:spPr>
      <dgm:t>
        <a:bodyPr/>
        <a:lstStyle/>
        <a:p>
          <a:endParaRPr lang="en-GB"/>
        </a:p>
      </dgm:t>
    </dgm:pt>
    <dgm:pt modelId="{7FB8B5AE-CCC6-4098-8D3B-100C8D13CEA3}" type="pres">
      <dgm:prSet presAssocID="{0776C2EE-A090-499B-B51C-CB01B5AFB0E3}" presName="dummy" presStyleCnt="0"/>
      <dgm:spPr/>
    </dgm:pt>
    <dgm:pt modelId="{1D612107-4008-40DA-8324-5A7FDBADD10E}" type="pres">
      <dgm:prSet presAssocID="{49FBD527-1E6E-4B51-B963-E9FC651D5AD8}" presName="sibTrans" presStyleLbl="sibTrans2D1" presStyleIdx="0" presStyleCnt="4"/>
      <dgm:spPr>
        <a:prstGeom prst="blockArc">
          <a:avLst>
            <a:gd name="adj1" fmla="val 16200000"/>
            <a:gd name="adj2" fmla="val 0"/>
            <a:gd name="adj3" fmla="val 4643"/>
          </a:avLst>
        </a:prstGeom>
      </dgm:spPr>
      <dgm:t>
        <a:bodyPr/>
        <a:lstStyle/>
        <a:p>
          <a:endParaRPr lang="en-GB"/>
        </a:p>
      </dgm:t>
    </dgm:pt>
    <dgm:pt modelId="{15422B33-9CDC-416B-A049-777D6E400C11}" type="pres">
      <dgm:prSet presAssocID="{98846ADC-D8DE-45D1-A541-84C847FB5DBE}" presName="node" presStyleLbl="node1" presStyleIdx="1" presStyleCnt="4" custScaleX="129268" custScaleY="113821">
        <dgm:presLayoutVars>
          <dgm:bulletEnabled val="1"/>
        </dgm:presLayoutVars>
      </dgm:prSet>
      <dgm:spPr>
        <a:prstGeom prst="ellipse">
          <a:avLst/>
        </a:prstGeom>
      </dgm:spPr>
      <dgm:t>
        <a:bodyPr/>
        <a:lstStyle/>
        <a:p>
          <a:endParaRPr lang="en-GB"/>
        </a:p>
      </dgm:t>
    </dgm:pt>
    <dgm:pt modelId="{EC525A70-6953-4F37-92BE-BD38D6C1C488}" type="pres">
      <dgm:prSet presAssocID="{98846ADC-D8DE-45D1-A541-84C847FB5DBE}" presName="dummy" presStyleCnt="0"/>
      <dgm:spPr/>
    </dgm:pt>
    <dgm:pt modelId="{98F558B6-59BE-43C2-95B1-6C732193919F}" type="pres">
      <dgm:prSet presAssocID="{DC15D9DE-65FC-49AF-B732-6A9AAB8DA44B}" presName="sibTrans" presStyleLbl="sibTrans2D1" presStyleIdx="1" presStyleCnt="4"/>
      <dgm:spPr>
        <a:prstGeom prst="blockArc">
          <a:avLst>
            <a:gd name="adj1" fmla="val 0"/>
            <a:gd name="adj2" fmla="val 5400000"/>
            <a:gd name="adj3" fmla="val 4643"/>
          </a:avLst>
        </a:prstGeom>
      </dgm:spPr>
      <dgm:t>
        <a:bodyPr/>
        <a:lstStyle/>
        <a:p>
          <a:endParaRPr lang="en-GB"/>
        </a:p>
      </dgm:t>
    </dgm:pt>
    <dgm:pt modelId="{3824DB00-2725-4357-B437-612154124DF5}" type="pres">
      <dgm:prSet presAssocID="{75CCEA32-A667-4201-9723-11D868FB4870}" presName="node" presStyleLbl="node1" presStyleIdx="2" presStyleCnt="4" custScaleX="132508" custScaleY="111676">
        <dgm:presLayoutVars>
          <dgm:bulletEnabled val="1"/>
        </dgm:presLayoutVars>
      </dgm:prSet>
      <dgm:spPr>
        <a:prstGeom prst="ellipse">
          <a:avLst/>
        </a:prstGeom>
      </dgm:spPr>
      <dgm:t>
        <a:bodyPr/>
        <a:lstStyle/>
        <a:p>
          <a:endParaRPr lang="en-GB"/>
        </a:p>
      </dgm:t>
    </dgm:pt>
    <dgm:pt modelId="{39154B1D-ED29-4065-BF65-972FCB5FDBDF}" type="pres">
      <dgm:prSet presAssocID="{75CCEA32-A667-4201-9723-11D868FB4870}" presName="dummy" presStyleCnt="0"/>
      <dgm:spPr/>
    </dgm:pt>
    <dgm:pt modelId="{4CC95026-2FA0-4864-99FA-A27EC7F94A4F}" type="pres">
      <dgm:prSet presAssocID="{402764A6-E99B-4377-87F8-C05E1A34B0A9}" presName="sibTrans" presStyleLbl="sibTrans2D1" presStyleIdx="2" presStyleCnt="4"/>
      <dgm:spPr>
        <a:prstGeom prst="blockArc">
          <a:avLst>
            <a:gd name="adj1" fmla="val 5400000"/>
            <a:gd name="adj2" fmla="val 10800000"/>
            <a:gd name="adj3" fmla="val 4643"/>
          </a:avLst>
        </a:prstGeom>
      </dgm:spPr>
      <dgm:t>
        <a:bodyPr/>
        <a:lstStyle/>
        <a:p>
          <a:endParaRPr lang="en-GB"/>
        </a:p>
      </dgm:t>
    </dgm:pt>
    <dgm:pt modelId="{D863F888-7491-4D29-931B-8FC31236AF1B}" type="pres">
      <dgm:prSet presAssocID="{A431B795-74E1-4026-90F4-A444166305AF}" presName="node" presStyleLbl="node1" presStyleIdx="3" presStyleCnt="4" custScaleX="114598" custScaleY="111676">
        <dgm:presLayoutVars>
          <dgm:bulletEnabled val="1"/>
        </dgm:presLayoutVars>
      </dgm:prSet>
      <dgm:spPr>
        <a:prstGeom prst="ellipse">
          <a:avLst/>
        </a:prstGeom>
      </dgm:spPr>
      <dgm:t>
        <a:bodyPr/>
        <a:lstStyle/>
        <a:p>
          <a:endParaRPr lang="en-GB"/>
        </a:p>
      </dgm:t>
    </dgm:pt>
    <dgm:pt modelId="{A2BD3C0C-60DC-45F5-8C7A-B3B6B6A81EC6}" type="pres">
      <dgm:prSet presAssocID="{A431B795-74E1-4026-90F4-A444166305AF}" presName="dummy" presStyleCnt="0"/>
      <dgm:spPr/>
    </dgm:pt>
    <dgm:pt modelId="{C61EE58B-F6B2-44DE-9635-0BC194B280B3}" type="pres">
      <dgm:prSet presAssocID="{EA4A3496-F057-46BA-8C4E-092FD1BD188F}" presName="sibTrans" presStyleLbl="sibTrans2D1" presStyleIdx="3" presStyleCnt="4"/>
      <dgm:spPr>
        <a:prstGeom prst="blockArc">
          <a:avLst>
            <a:gd name="adj1" fmla="val 10800000"/>
            <a:gd name="adj2" fmla="val 16200000"/>
            <a:gd name="adj3" fmla="val 4643"/>
          </a:avLst>
        </a:prstGeom>
      </dgm:spPr>
      <dgm:t>
        <a:bodyPr/>
        <a:lstStyle/>
        <a:p>
          <a:endParaRPr lang="en-GB"/>
        </a:p>
      </dgm:t>
    </dgm:pt>
  </dgm:ptLst>
  <dgm:cxnLst>
    <dgm:cxn modelId="{7512713C-4B1C-41F8-8DC6-6D840039781F}" type="presOf" srcId="{A431B795-74E1-4026-90F4-A444166305AF}" destId="{D863F888-7491-4D29-931B-8FC31236AF1B}" srcOrd="0" destOrd="0" presId="urn:microsoft.com/office/officeart/2005/8/layout/radial6"/>
    <dgm:cxn modelId="{8EC10E5F-B148-409D-B0E4-B33613CF0AA0}" srcId="{85481598-B9D4-4338-81B3-5207D8D05CAA}" destId="{52307B9A-C3FA-470F-A8C2-AB49DF66DE47}" srcOrd="0" destOrd="0" parTransId="{1796A502-7293-4792-9421-6D640954365E}" sibTransId="{BABE6697-46FF-4F04-9ABE-53078EB2C704}"/>
    <dgm:cxn modelId="{E00BD34A-8B2A-4773-9868-42C157D42EC0}" type="presOf" srcId="{98846ADC-D8DE-45D1-A541-84C847FB5DBE}" destId="{15422B33-9CDC-416B-A049-777D6E400C11}" srcOrd="0" destOrd="0" presId="urn:microsoft.com/office/officeart/2005/8/layout/radial6"/>
    <dgm:cxn modelId="{B7E26A70-784D-4DBF-97C0-9FAB2669380E}" type="presOf" srcId="{EA4A3496-F057-46BA-8C4E-092FD1BD188F}" destId="{C61EE58B-F6B2-44DE-9635-0BC194B280B3}" srcOrd="0" destOrd="0" presId="urn:microsoft.com/office/officeart/2005/8/layout/radial6"/>
    <dgm:cxn modelId="{12E081BD-8278-41CA-B470-DB18935E07A2}" type="presOf" srcId="{DC15D9DE-65FC-49AF-B732-6A9AAB8DA44B}" destId="{98F558B6-59BE-43C2-95B1-6C732193919F}" srcOrd="0" destOrd="0" presId="urn:microsoft.com/office/officeart/2005/8/layout/radial6"/>
    <dgm:cxn modelId="{1FF8A2E6-F190-415F-A8C1-9015FF9B47C5}" srcId="{52307B9A-C3FA-470F-A8C2-AB49DF66DE47}" destId="{75CCEA32-A667-4201-9723-11D868FB4870}" srcOrd="2" destOrd="0" parTransId="{7D875AEF-F442-4DC6-8124-1AD9463A1066}" sibTransId="{402764A6-E99B-4377-87F8-C05E1A34B0A9}"/>
    <dgm:cxn modelId="{81C0F0DD-A3EA-4B2E-B48B-D97DDCED1C1C}" type="presOf" srcId="{402764A6-E99B-4377-87F8-C05E1A34B0A9}" destId="{4CC95026-2FA0-4864-99FA-A27EC7F94A4F}" srcOrd="0" destOrd="0" presId="urn:microsoft.com/office/officeart/2005/8/layout/radial6"/>
    <dgm:cxn modelId="{58EA6517-7CD4-420D-B2B4-24DC9A44B2CF}" srcId="{52307B9A-C3FA-470F-A8C2-AB49DF66DE47}" destId="{0776C2EE-A090-499B-B51C-CB01B5AFB0E3}" srcOrd="0" destOrd="0" parTransId="{100C6936-3008-47CF-83C0-09638DE5A30A}" sibTransId="{49FBD527-1E6E-4B51-B963-E9FC651D5AD8}"/>
    <dgm:cxn modelId="{19CF68F8-73AF-493F-AB71-6F6B425956F2}" srcId="{52307B9A-C3FA-470F-A8C2-AB49DF66DE47}" destId="{A431B795-74E1-4026-90F4-A444166305AF}" srcOrd="3" destOrd="0" parTransId="{DA215C1C-FE67-4581-9679-0098FBC62BB1}" sibTransId="{EA4A3496-F057-46BA-8C4E-092FD1BD188F}"/>
    <dgm:cxn modelId="{E35B4978-2FA1-4F09-975C-3F96731CC0AE}" type="presOf" srcId="{49FBD527-1E6E-4B51-B963-E9FC651D5AD8}" destId="{1D612107-4008-40DA-8324-5A7FDBADD10E}" srcOrd="0" destOrd="0" presId="urn:microsoft.com/office/officeart/2005/8/layout/radial6"/>
    <dgm:cxn modelId="{76C8EE4D-2249-4003-92C5-F4CF3172D572}" type="presOf" srcId="{52307B9A-C3FA-470F-A8C2-AB49DF66DE47}" destId="{23E41D16-174F-4EC1-A2C7-0BBCD6E21F21}" srcOrd="0" destOrd="0" presId="urn:microsoft.com/office/officeart/2005/8/layout/radial6"/>
    <dgm:cxn modelId="{127706F3-72E5-43F3-861E-DF510E55C471}" type="presOf" srcId="{0776C2EE-A090-499B-B51C-CB01B5AFB0E3}" destId="{821F2CA4-7CEF-4C78-BF37-4A9609C33480}" srcOrd="0" destOrd="0" presId="urn:microsoft.com/office/officeart/2005/8/layout/radial6"/>
    <dgm:cxn modelId="{D0E73B60-E71B-454D-A16C-33685DD0E4C2}" srcId="{52307B9A-C3FA-470F-A8C2-AB49DF66DE47}" destId="{98846ADC-D8DE-45D1-A541-84C847FB5DBE}" srcOrd="1" destOrd="0" parTransId="{3AFEC325-0C02-48E7-80BD-DA5DAA0FC83B}" sibTransId="{DC15D9DE-65FC-49AF-B732-6A9AAB8DA44B}"/>
    <dgm:cxn modelId="{5E8A64CD-E66C-4A9A-832E-45D339503B7D}" type="presOf" srcId="{85481598-B9D4-4338-81B3-5207D8D05CAA}" destId="{27B2E8A4-8397-442D-8721-06BBC5A6F5E4}" srcOrd="0" destOrd="0" presId="urn:microsoft.com/office/officeart/2005/8/layout/radial6"/>
    <dgm:cxn modelId="{3CD0DED6-F009-4B9A-A470-3B6376E83D2D}" type="presOf" srcId="{75CCEA32-A667-4201-9723-11D868FB4870}" destId="{3824DB00-2725-4357-B437-612154124DF5}" srcOrd="0" destOrd="0" presId="urn:microsoft.com/office/officeart/2005/8/layout/radial6"/>
    <dgm:cxn modelId="{9FAE0F7A-6122-4657-B3EF-9D2E2C34DA55}" type="presParOf" srcId="{27B2E8A4-8397-442D-8721-06BBC5A6F5E4}" destId="{23E41D16-174F-4EC1-A2C7-0BBCD6E21F21}" srcOrd="0" destOrd="0" presId="urn:microsoft.com/office/officeart/2005/8/layout/radial6"/>
    <dgm:cxn modelId="{A4080E39-7841-46DA-B2A4-B288A773C82D}" type="presParOf" srcId="{27B2E8A4-8397-442D-8721-06BBC5A6F5E4}" destId="{821F2CA4-7CEF-4C78-BF37-4A9609C33480}" srcOrd="1" destOrd="0" presId="urn:microsoft.com/office/officeart/2005/8/layout/radial6"/>
    <dgm:cxn modelId="{2BF43A27-54C3-45BE-9FDB-827DDCDA390B}" type="presParOf" srcId="{27B2E8A4-8397-442D-8721-06BBC5A6F5E4}" destId="{7FB8B5AE-CCC6-4098-8D3B-100C8D13CEA3}" srcOrd="2" destOrd="0" presId="urn:microsoft.com/office/officeart/2005/8/layout/radial6"/>
    <dgm:cxn modelId="{C26B7EEE-2AAB-4B5E-A2C7-00ED7D60AC71}" type="presParOf" srcId="{27B2E8A4-8397-442D-8721-06BBC5A6F5E4}" destId="{1D612107-4008-40DA-8324-5A7FDBADD10E}" srcOrd="3" destOrd="0" presId="urn:microsoft.com/office/officeart/2005/8/layout/radial6"/>
    <dgm:cxn modelId="{F3E21393-87A0-4769-88B9-23C661B0298E}" type="presParOf" srcId="{27B2E8A4-8397-442D-8721-06BBC5A6F5E4}" destId="{15422B33-9CDC-416B-A049-777D6E400C11}" srcOrd="4" destOrd="0" presId="urn:microsoft.com/office/officeart/2005/8/layout/radial6"/>
    <dgm:cxn modelId="{0B1250CD-933F-49D1-BB56-37839F6F89B5}" type="presParOf" srcId="{27B2E8A4-8397-442D-8721-06BBC5A6F5E4}" destId="{EC525A70-6953-4F37-92BE-BD38D6C1C488}" srcOrd="5" destOrd="0" presId="urn:microsoft.com/office/officeart/2005/8/layout/radial6"/>
    <dgm:cxn modelId="{71A7F8CD-9E7D-4160-B9F2-DC15471D82A4}" type="presParOf" srcId="{27B2E8A4-8397-442D-8721-06BBC5A6F5E4}" destId="{98F558B6-59BE-43C2-95B1-6C732193919F}" srcOrd="6" destOrd="0" presId="urn:microsoft.com/office/officeart/2005/8/layout/radial6"/>
    <dgm:cxn modelId="{9D48A416-92DB-4F54-9E92-D17278BFEB7A}" type="presParOf" srcId="{27B2E8A4-8397-442D-8721-06BBC5A6F5E4}" destId="{3824DB00-2725-4357-B437-612154124DF5}" srcOrd="7" destOrd="0" presId="urn:microsoft.com/office/officeart/2005/8/layout/radial6"/>
    <dgm:cxn modelId="{0F5295D7-59BF-42E1-90F2-707310702F42}" type="presParOf" srcId="{27B2E8A4-8397-442D-8721-06BBC5A6F5E4}" destId="{39154B1D-ED29-4065-BF65-972FCB5FDBDF}" srcOrd="8" destOrd="0" presId="urn:microsoft.com/office/officeart/2005/8/layout/radial6"/>
    <dgm:cxn modelId="{F8869769-4DAC-4B05-B0FD-1D4A890A0CCC}" type="presParOf" srcId="{27B2E8A4-8397-442D-8721-06BBC5A6F5E4}" destId="{4CC95026-2FA0-4864-99FA-A27EC7F94A4F}" srcOrd="9" destOrd="0" presId="urn:microsoft.com/office/officeart/2005/8/layout/radial6"/>
    <dgm:cxn modelId="{9289F024-35BA-40A3-A850-FE2117F9663F}" type="presParOf" srcId="{27B2E8A4-8397-442D-8721-06BBC5A6F5E4}" destId="{D863F888-7491-4D29-931B-8FC31236AF1B}" srcOrd="10" destOrd="0" presId="urn:microsoft.com/office/officeart/2005/8/layout/radial6"/>
    <dgm:cxn modelId="{B63EE2E2-9434-4B64-969C-8C85813FA704}" type="presParOf" srcId="{27B2E8A4-8397-442D-8721-06BBC5A6F5E4}" destId="{A2BD3C0C-60DC-45F5-8C7A-B3B6B6A81EC6}" srcOrd="11" destOrd="0" presId="urn:microsoft.com/office/officeart/2005/8/layout/radial6"/>
    <dgm:cxn modelId="{11DC90F8-EA52-4B8A-9B1B-C71BE1E100C1}" type="presParOf" srcId="{27B2E8A4-8397-442D-8721-06BBC5A6F5E4}" destId="{C61EE58B-F6B2-44DE-9635-0BC194B280B3}" srcOrd="12"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EE58B-F6B2-44DE-9635-0BC194B280B3}">
      <dsp:nvSpPr>
        <dsp:cNvPr id="0" name=""/>
        <dsp:cNvSpPr/>
      </dsp:nvSpPr>
      <dsp:spPr>
        <a:xfrm>
          <a:off x="298707" y="324229"/>
          <a:ext cx="2159852" cy="2159852"/>
        </a:xfrm>
        <a:prstGeom prst="blockArc">
          <a:avLst>
            <a:gd name="adj1" fmla="val 10800000"/>
            <a:gd name="adj2" fmla="val 16200000"/>
            <a:gd name="adj3" fmla="val 4643"/>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4CC95026-2FA0-4864-99FA-A27EC7F94A4F}">
      <dsp:nvSpPr>
        <dsp:cNvPr id="0" name=""/>
        <dsp:cNvSpPr/>
      </dsp:nvSpPr>
      <dsp:spPr>
        <a:xfrm>
          <a:off x="298707" y="324229"/>
          <a:ext cx="2159852" cy="2159852"/>
        </a:xfrm>
        <a:prstGeom prst="blockArc">
          <a:avLst>
            <a:gd name="adj1" fmla="val 5400000"/>
            <a:gd name="adj2" fmla="val 10800000"/>
            <a:gd name="adj3" fmla="val 4643"/>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98F558B6-59BE-43C2-95B1-6C732193919F}">
      <dsp:nvSpPr>
        <dsp:cNvPr id="0" name=""/>
        <dsp:cNvSpPr/>
      </dsp:nvSpPr>
      <dsp:spPr>
        <a:xfrm>
          <a:off x="298707" y="324229"/>
          <a:ext cx="2159852" cy="2159852"/>
        </a:xfrm>
        <a:prstGeom prst="blockArc">
          <a:avLst>
            <a:gd name="adj1" fmla="val 0"/>
            <a:gd name="adj2" fmla="val 5400000"/>
            <a:gd name="adj3" fmla="val 4643"/>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1D612107-4008-40DA-8324-5A7FDBADD10E}">
      <dsp:nvSpPr>
        <dsp:cNvPr id="0" name=""/>
        <dsp:cNvSpPr/>
      </dsp:nvSpPr>
      <dsp:spPr>
        <a:xfrm>
          <a:off x="298707" y="324229"/>
          <a:ext cx="2159852" cy="2159852"/>
        </a:xfrm>
        <a:prstGeom prst="blockArc">
          <a:avLst>
            <a:gd name="adj1" fmla="val 16200000"/>
            <a:gd name="adj2" fmla="val 0"/>
            <a:gd name="adj3" fmla="val 4643"/>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23E41D16-174F-4EC1-A2C7-0BBCD6E21F21}">
      <dsp:nvSpPr>
        <dsp:cNvPr id="0" name=""/>
        <dsp:cNvSpPr/>
      </dsp:nvSpPr>
      <dsp:spPr>
        <a:xfrm>
          <a:off x="808993" y="849040"/>
          <a:ext cx="1139279" cy="1110230"/>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solidFill>
                <a:srgbClr val="000000"/>
              </a:solidFill>
              <a:latin typeface="Calibri"/>
              <a:ea typeface="+mn-ea"/>
              <a:cs typeface="+mn-cs"/>
            </a:rPr>
            <a:t>Family Learning</a:t>
          </a:r>
          <a:endParaRPr lang="en-GB" sz="900" kern="1200" dirty="0">
            <a:solidFill>
              <a:srgbClr val="000000"/>
            </a:solidFill>
            <a:latin typeface="Calibri"/>
            <a:ea typeface="+mn-ea"/>
            <a:cs typeface="+mn-cs"/>
          </a:endParaRPr>
        </a:p>
      </dsp:txBody>
      <dsp:txXfrm>
        <a:off x="975837" y="1011629"/>
        <a:ext cx="805591" cy="785052"/>
      </dsp:txXfrm>
    </dsp:sp>
    <dsp:sp modelId="{821F2CA4-7CEF-4C78-BF37-4A9609C33480}">
      <dsp:nvSpPr>
        <dsp:cNvPr id="0" name=""/>
        <dsp:cNvSpPr/>
      </dsp:nvSpPr>
      <dsp:spPr>
        <a:xfrm>
          <a:off x="979885" y="-39298"/>
          <a:ext cx="797495" cy="777161"/>
        </a:xfrm>
        <a:prstGeom prst="ellipse">
          <a:avLst/>
        </a:prstGeom>
        <a:solidFill>
          <a:srgbClr val="92D05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solidFill>
                <a:srgbClr val="000000"/>
              </a:solidFill>
              <a:latin typeface="Calibri"/>
              <a:ea typeface="+mn-ea"/>
              <a:cs typeface="+mn-cs"/>
            </a:rPr>
            <a:t>Research</a:t>
          </a:r>
          <a:endParaRPr lang="en-GB" sz="900" kern="1200" dirty="0">
            <a:solidFill>
              <a:srgbClr val="000000"/>
            </a:solidFill>
            <a:latin typeface="Calibri"/>
            <a:ea typeface="+mn-ea"/>
            <a:cs typeface="+mn-cs"/>
          </a:endParaRPr>
        </a:p>
      </dsp:txBody>
      <dsp:txXfrm>
        <a:off x="1096675" y="74515"/>
        <a:ext cx="563915" cy="549535"/>
      </dsp:txXfrm>
    </dsp:sp>
    <dsp:sp modelId="{15422B33-9CDC-416B-A049-777D6E400C11}">
      <dsp:nvSpPr>
        <dsp:cNvPr id="0" name=""/>
        <dsp:cNvSpPr/>
      </dsp:nvSpPr>
      <dsp:spPr>
        <a:xfrm>
          <a:off x="1983714" y="1008111"/>
          <a:ext cx="899585" cy="792088"/>
        </a:xfrm>
        <a:prstGeom prst="ellipse">
          <a:avLst/>
        </a:prstGeom>
        <a:solidFill>
          <a:srgbClr val="00B0F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solidFill>
                <a:srgbClr val="000000"/>
              </a:solidFill>
              <a:latin typeface="Calibri"/>
              <a:ea typeface="+mn-ea"/>
              <a:cs typeface="+mn-cs"/>
            </a:rPr>
            <a:t>Programme Delivery</a:t>
          </a:r>
          <a:endParaRPr lang="en-GB" sz="900" kern="1200" dirty="0">
            <a:solidFill>
              <a:srgbClr val="000000"/>
            </a:solidFill>
            <a:latin typeface="Calibri"/>
            <a:ea typeface="+mn-ea"/>
            <a:cs typeface="+mn-cs"/>
          </a:endParaRPr>
        </a:p>
      </dsp:txBody>
      <dsp:txXfrm>
        <a:off x="2115455" y="1124110"/>
        <a:ext cx="636103" cy="560090"/>
      </dsp:txXfrm>
    </dsp:sp>
    <dsp:sp modelId="{3824DB00-2725-4357-B437-612154124DF5}">
      <dsp:nvSpPr>
        <dsp:cNvPr id="0" name=""/>
        <dsp:cNvSpPr/>
      </dsp:nvSpPr>
      <dsp:spPr>
        <a:xfrm>
          <a:off x="917567" y="2070448"/>
          <a:ext cx="922132" cy="777161"/>
        </a:xfrm>
        <a:prstGeom prst="ellipse">
          <a:avLst/>
        </a:prstGeom>
        <a:solidFill>
          <a:schemeClr val="accent1">
            <a:lumMod val="40000"/>
            <a:lumOff val="60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solidFill>
                <a:srgbClr val="000000"/>
              </a:solidFill>
              <a:latin typeface="Calibri"/>
              <a:ea typeface="+mn-ea"/>
              <a:cs typeface="+mn-cs"/>
            </a:rPr>
            <a:t>Workforce Development</a:t>
          </a:r>
          <a:endParaRPr lang="en-GB" sz="900" kern="1200" dirty="0">
            <a:solidFill>
              <a:srgbClr val="000000"/>
            </a:solidFill>
            <a:latin typeface="Calibri"/>
            <a:ea typeface="+mn-ea"/>
            <a:cs typeface="+mn-cs"/>
          </a:endParaRPr>
        </a:p>
      </dsp:txBody>
      <dsp:txXfrm>
        <a:off x="1052610" y="2184261"/>
        <a:ext cx="652046" cy="549535"/>
      </dsp:txXfrm>
    </dsp:sp>
    <dsp:sp modelId="{D863F888-7491-4D29-931B-8FC31236AF1B}">
      <dsp:nvSpPr>
        <dsp:cNvPr id="0" name=""/>
        <dsp:cNvSpPr/>
      </dsp:nvSpPr>
      <dsp:spPr>
        <a:xfrm>
          <a:off x="-74987" y="1015575"/>
          <a:ext cx="797495" cy="777161"/>
        </a:xfrm>
        <a:prstGeom prst="ellipse">
          <a:avLst/>
        </a:prstGeom>
        <a:solidFill>
          <a:srgbClr val="C0504D">
            <a:lumMod val="60000"/>
            <a:lumOff val="4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solidFill>
                <a:srgbClr val="000000"/>
              </a:solidFill>
              <a:latin typeface="Calibri"/>
              <a:ea typeface="+mn-ea"/>
              <a:cs typeface="+mn-cs"/>
            </a:rPr>
            <a:t>Evaluation</a:t>
          </a:r>
          <a:endParaRPr lang="en-GB" sz="900" kern="1200" dirty="0">
            <a:solidFill>
              <a:srgbClr val="000000"/>
            </a:solidFill>
            <a:latin typeface="Calibri"/>
            <a:ea typeface="+mn-ea"/>
            <a:cs typeface="+mn-cs"/>
          </a:endParaRPr>
        </a:p>
      </dsp:txBody>
      <dsp:txXfrm>
        <a:off x="41803" y="1129388"/>
        <a:ext cx="563915" cy="54953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2E2E426-26D6-4082-9E66-5EFB2D19188A}" type="datetimeFigureOut">
              <a:rPr lang="en-GB" smtClean="0"/>
              <a:t>28/11/2017</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06120DBE-E8CD-4CCA-85EB-6770234F68ED}" type="slidenum">
              <a:rPr lang="en-GB" smtClean="0"/>
              <a:t>‹#›</a:t>
            </a:fld>
            <a:endParaRPr lang="en-GB"/>
          </a:p>
        </p:txBody>
      </p:sp>
    </p:spTree>
    <p:extLst>
      <p:ext uri="{BB962C8B-B14F-4D97-AF65-F5344CB8AC3E}">
        <p14:creationId xmlns:p14="http://schemas.microsoft.com/office/powerpoint/2010/main" val="1823523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E9E916C-4F25-479F-92E4-3CD74D624837}" type="datetimeFigureOut">
              <a:rPr lang="en-GB" smtClean="0"/>
              <a:t>28/11/2017</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B8F20F-7387-4304-8E17-D54680CB852B}" type="slidenum">
              <a:rPr lang="en-GB" smtClean="0"/>
              <a:t>‹#›</a:t>
            </a:fld>
            <a:endParaRPr lang="en-GB"/>
          </a:p>
        </p:txBody>
      </p:sp>
    </p:spTree>
    <p:extLst>
      <p:ext uri="{BB962C8B-B14F-4D97-AF65-F5344CB8AC3E}">
        <p14:creationId xmlns:p14="http://schemas.microsoft.com/office/powerpoint/2010/main" val="3435013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8C683-9137-4122-84BD-5AA5692D6AF0}" type="slidenum">
              <a:rPr lang="en-GB" smtClean="0"/>
              <a:t>1</a:t>
            </a:fld>
            <a:endParaRPr lang="en-GB" dirty="0"/>
          </a:p>
        </p:txBody>
      </p:sp>
    </p:spTree>
    <p:extLst>
      <p:ext uri="{BB962C8B-B14F-4D97-AF65-F5344CB8AC3E}">
        <p14:creationId xmlns:p14="http://schemas.microsoft.com/office/powerpoint/2010/main" val="3076465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GB" sz="1200" kern="1200" dirty="0" smtClean="0">
                <a:solidFill>
                  <a:schemeClr val="tx1"/>
                </a:solidFill>
                <a:effectLst/>
                <a:latin typeface="+mn-lt"/>
                <a:ea typeface="+mn-ea"/>
                <a:cs typeface="+mn-cs"/>
              </a:rPr>
              <a:t>This review takes stock of the available evidence on family learning. It identifies the benefits of family learning programmes across literacy, numeracy, ESOL (English for speakers of other languages), parental involvement and health and wellbeing. The complexities in evaluating programmes, having a developed workforce and the need for family learning to be embedded into policies and strategies are also discussed.</a:t>
            </a:r>
          </a:p>
          <a:p>
            <a:pPr marL="0" marR="0" indent="0" algn="l" defTabSz="914400" rtl="0" eaLnBrk="0" fontAlgn="base" latinLnBrk="0" hangingPunct="0">
              <a:lnSpc>
                <a:spcPct val="100000"/>
              </a:lnSpc>
              <a:spcBef>
                <a:spcPct val="0"/>
              </a:spcBef>
              <a:spcAft>
                <a:spcPct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0"/>
              </a:spcBef>
              <a:spcAft>
                <a:spcPct val="0"/>
              </a:spcAft>
              <a:buClrTx/>
              <a:buSzTx/>
              <a:buFontTx/>
              <a:buNone/>
              <a:tabLst/>
              <a:defRPr/>
            </a:pPr>
            <a:r>
              <a:rPr lang="en-GB" sz="1200" kern="1200" dirty="0" smtClean="0">
                <a:solidFill>
                  <a:schemeClr val="tx1"/>
                </a:solidFill>
                <a:effectLst/>
                <a:latin typeface="+mn-lt"/>
                <a:ea typeface="+mn-ea"/>
                <a:cs typeface="+mn-cs"/>
              </a:rPr>
              <a:t>The survey will inform a family learning framework that will sit on the NIH.</a:t>
            </a:r>
          </a:p>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b="0" baseline="0" dirty="0" smtClean="0">
                <a:latin typeface="+mn-lt"/>
              </a:rPr>
              <a:t>Mandy</a:t>
            </a:r>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11</a:t>
            </a:fld>
            <a:endParaRPr lang="en-GB" dirty="0">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mn-ea"/>
                <a:cs typeface="+mn-cs"/>
              </a:rPr>
              <a:t>Scottish Government has made a commitment to increase availability of home-school link workers and of family learning.</a:t>
            </a:r>
          </a:p>
          <a:p>
            <a:r>
              <a:rPr lang="en-GB" sz="1200" i="1" kern="1200" dirty="0" smtClean="0">
                <a:solidFill>
                  <a:schemeClr val="tx1"/>
                </a:solidFill>
                <a:effectLst/>
                <a:latin typeface="+mn-lt"/>
                <a:ea typeface="+mn-ea"/>
                <a:cs typeface="+mn-cs"/>
              </a:rPr>
              <a:t>Educational Governance (2017) </a:t>
            </a:r>
            <a:r>
              <a:rPr lang="en-GB" sz="1200" kern="1200" dirty="0" smtClean="0">
                <a:solidFill>
                  <a:schemeClr val="tx1"/>
                </a:solidFill>
                <a:effectLst/>
                <a:latin typeface="+mn-lt"/>
                <a:ea typeface="+mn-ea"/>
                <a:cs typeface="+mn-cs"/>
              </a:rPr>
              <a:t>acknowledges evidence from key academics such as Dr Janet </a:t>
            </a:r>
            <a:r>
              <a:rPr lang="en-GB" sz="1200" kern="1200" dirty="0" err="1" smtClean="0">
                <a:solidFill>
                  <a:schemeClr val="tx1"/>
                </a:solidFill>
                <a:effectLst/>
                <a:latin typeface="+mn-lt"/>
                <a:ea typeface="+mn-ea"/>
                <a:cs typeface="+mn-cs"/>
              </a:rPr>
              <a:t>Goodall</a:t>
            </a:r>
            <a:r>
              <a:rPr lang="en-GB" sz="1200" kern="1200" dirty="0" smtClean="0">
                <a:solidFill>
                  <a:schemeClr val="tx1"/>
                </a:solidFill>
                <a:effectLst/>
                <a:latin typeface="+mn-lt"/>
                <a:ea typeface="+mn-ea"/>
                <a:cs typeface="+mn-cs"/>
              </a:rPr>
              <a:t> that parental engagement in children’s learning has the greatest impact on outcomes for children. It also recognises that the purpose of parent’s engagement with school is for the good of the child’s education and to improve </a:t>
            </a:r>
            <a:r>
              <a:rPr lang="en-GB" sz="1200" i="1" kern="1200" dirty="0" smtClean="0">
                <a:solidFill>
                  <a:schemeClr val="tx1"/>
                </a:solidFill>
                <a:effectLst/>
                <a:latin typeface="+mn-lt"/>
                <a:ea typeface="+mn-ea"/>
                <a:cs typeface="+mn-cs"/>
              </a:rPr>
              <a:t>learning at home.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12</a:t>
            </a:fld>
            <a:endParaRPr lang="en-GB" dirty="0">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Next Steps </a:t>
            </a:r>
          </a:p>
          <a:p>
            <a:r>
              <a:rPr lang="en-GB" dirty="0" smtClean="0"/>
              <a:t>Partnership key part of national agenda – such as pillars or public service reform and governance review to improve outcomes</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17</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I will take over here and do next few slides</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18</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19</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238C683-9137-4122-84BD-5AA5692D6AF0}" type="slidenum">
              <a:rPr lang="en-GB" smtClean="0"/>
              <a:t>2</a:t>
            </a:fld>
            <a:endParaRPr lang="en-GB" dirty="0"/>
          </a:p>
        </p:txBody>
      </p:sp>
    </p:spTree>
    <p:extLst>
      <p:ext uri="{BB962C8B-B14F-4D97-AF65-F5344CB8AC3E}">
        <p14:creationId xmlns:p14="http://schemas.microsoft.com/office/powerpoint/2010/main" val="4144225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Key features well developed partnership; mutual trust and appreciation of what different workers/orgs bring. </a:t>
            </a:r>
            <a:r>
              <a:rPr lang="en-GB" dirty="0" err="1" smtClean="0"/>
              <a:t>Clarly</a:t>
            </a:r>
            <a:r>
              <a:rPr lang="en-GB" dirty="0" smtClean="0"/>
              <a:t> defined roles and responsibilities.  Added responsiveness and flexibility.  Meeting learner needs. </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20</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2016/17</a:t>
            </a:r>
          </a:p>
          <a:p>
            <a:endParaRPr lang="en-GB" dirty="0" smtClean="0"/>
          </a:p>
          <a:p>
            <a:r>
              <a:rPr lang="en-GB" dirty="0" smtClean="0"/>
              <a:t>Schools choosing 2.5;</a:t>
            </a:r>
          </a:p>
          <a:p>
            <a:r>
              <a:rPr lang="en-GB" dirty="0" smtClean="0"/>
              <a:t>20 primary, 1 secondary, 1 special</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21</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Key features partnerships, involving families from start, effective targeting to reach those who will benefit most.  Part of wider picture of involvement and engagement and learning.</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22</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23</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24</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Mandy / </a:t>
            </a:r>
            <a:r>
              <a:rPr lang="en-GB" dirty="0" err="1" smtClean="0"/>
              <a:t>Mhairi</a:t>
            </a:r>
            <a:r>
              <a:rPr lang="en-GB" dirty="0" smtClean="0"/>
              <a:t> / Beverly? – again slides from presentation Susan did – you might need to adapt – we can discuss who wants to present this section</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25</a:t>
            </a:fld>
            <a:endParaRPr lang="en-GB" dirty="0">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pPr marL="457200" indent="-457200">
              <a:buFont typeface="+mj-lt"/>
              <a:buAutoNum type="arabicPeriod"/>
            </a:pPr>
            <a:r>
              <a:rPr lang="en-GB" sz="1200" dirty="0" smtClean="0">
                <a:solidFill>
                  <a:srgbClr val="0070C0"/>
                </a:solidFill>
                <a:latin typeface="Arial" panose="020B0604020202020204" pitchFamily="34" charset="0"/>
                <a:cs typeface="Arial" panose="020B0604020202020204" pitchFamily="34" charset="0"/>
              </a:rPr>
              <a:t>Identify need. This can be done in a variety of ways. Some of these include:</a:t>
            </a:r>
          </a:p>
          <a:p>
            <a:pPr>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Scottish Neighbourhood Statistics</a:t>
            </a:r>
          </a:p>
          <a:p>
            <a:pPr>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Partner Agencies such as Housing, Third Sector, </a:t>
            </a:r>
            <a:r>
              <a:rPr lang="en-GB" sz="1200" dirty="0" err="1" smtClean="0">
                <a:solidFill>
                  <a:srgbClr val="0070C0"/>
                </a:solidFill>
                <a:latin typeface="Arial" panose="020B0604020202020204" pitchFamily="34" charset="0"/>
                <a:cs typeface="Arial" panose="020B0604020202020204" pitchFamily="34" charset="0"/>
              </a:rPr>
              <a:t>CLD</a:t>
            </a:r>
            <a:r>
              <a:rPr lang="en-GB" sz="1200" dirty="0" smtClean="0">
                <a:solidFill>
                  <a:srgbClr val="0070C0"/>
                </a:solidFill>
                <a:latin typeface="Arial" panose="020B0604020202020204" pitchFamily="34" charset="0"/>
                <a:cs typeface="Arial" panose="020B0604020202020204" pitchFamily="34" charset="0"/>
              </a:rPr>
              <a:t>, Schools</a:t>
            </a:r>
          </a:p>
          <a:p>
            <a:pPr>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Attainment figures</a:t>
            </a:r>
          </a:p>
          <a:p>
            <a:pPr>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Talk to families, outreach service</a:t>
            </a:r>
          </a:p>
          <a:p>
            <a:pPr marL="0" indent="0">
              <a:buNone/>
            </a:pPr>
            <a:r>
              <a:rPr lang="en-GB" sz="1200" dirty="0" smtClean="0">
                <a:solidFill>
                  <a:srgbClr val="0070C0"/>
                </a:solidFill>
                <a:latin typeface="Arial" panose="020B0604020202020204" pitchFamily="34" charset="0"/>
                <a:cs typeface="Arial" panose="020B0604020202020204" pitchFamily="34" charset="0"/>
              </a:rPr>
              <a:t>	</a:t>
            </a:r>
          </a:p>
          <a:p>
            <a:pPr marL="457200" indent="-457200">
              <a:buAutoNum type="arabicPeriod" startAt="2"/>
            </a:pPr>
            <a:r>
              <a:rPr lang="en-GB" sz="1200" dirty="0" smtClean="0">
                <a:solidFill>
                  <a:srgbClr val="0070C0"/>
                </a:solidFill>
                <a:latin typeface="Arial" panose="020B0604020202020204" pitchFamily="34" charset="0"/>
                <a:cs typeface="Arial" panose="020B0604020202020204" pitchFamily="34" charset="0"/>
              </a:rPr>
              <a:t>Understand potential barriers to participation. Some of these may include:</a:t>
            </a:r>
          </a:p>
          <a:p>
            <a:pPr marL="342900" indent="-342900">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Parents’ own poor experience of school</a:t>
            </a:r>
          </a:p>
          <a:p>
            <a:pPr marL="342900" indent="-342900">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Literacy and numeracy</a:t>
            </a:r>
          </a:p>
          <a:p>
            <a:pPr marL="342900" indent="-342900">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Stigma</a:t>
            </a:r>
          </a:p>
          <a:p>
            <a:pPr marL="0" indent="0">
              <a:buNone/>
            </a:pPr>
            <a:endParaRPr lang="en-GB" sz="1200" dirty="0" smtClean="0">
              <a:solidFill>
                <a:srgbClr val="0070C0"/>
              </a:solidFill>
              <a:latin typeface="Arial" panose="020B0604020202020204" pitchFamily="34" charset="0"/>
              <a:cs typeface="Arial" panose="020B0604020202020204" pitchFamily="34" charset="0"/>
            </a:endParaRPr>
          </a:p>
          <a:p>
            <a:pPr marL="457200" indent="-457200">
              <a:buAutoNum type="arabicPeriod" startAt="3"/>
            </a:pPr>
            <a:r>
              <a:rPr lang="en-GB" sz="1200" dirty="0" smtClean="0">
                <a:solidFill>
                  <a:srgbClr val="0070C0"/>
                </a:solidFill>
                <a:latin typeface="Arial" panose="020B0604020202020204" pitchFamily="34" charset="0"/>
                <a:cs typeface="Arial" panose="020B0604020202020204" pitchFamily="34" charset="0"/>
              </a:rPr>
              <a:t>Identify partner agencies. These can be for direct delivery of the   </a:t>
            </a:r>
          </a:p>
          <a:p>
            <a:r>
              <a:rPr lang="en-GB" sz="1200" dirty="0" smtClean="0">
                <a:solidFill>
                  <a:srgbClr val="0070C0"/>
                </a:solidFill>
                <a:latin typeface="Arial" panose="020B0604020202020204" pitchFamily="34" charset="0"/>
                <a:cs typeface="Arial" panose="020B0604020202020204" pitchFamily="34" charset="0"/>
              </a:rPr>
              <a:t>       programme or referral routes. Some of these will include:</a:t>
            </a:r>
          </a:p>
          <a:p>
            <a:pPr>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Schools/</a:t>
            </a:r>
            <a:r>
              <a:rPr lang="en-GB" sz="1200" dirty="0" err="1" smtClean="0">
                <a:solidFill>
                  <a:srgbClr val="0070C0"/>
                </a:solidFill>
                <a:latin typeface="Arial" panose="020B0604020202020204" pitchFamily="34" charset="0"/>
                <a:cs typeface="Arial" panose="020B0604020202020204" pitchFamily="34" charset="0"/>
              </a:rPr>
              <a:t>CLD</a:t>
            </a:r>
            <a:r>
              <a:rPr lang="en-GB" sz="1200" dirty="0" smtClean="0">
                <a:solidFill>
                  <a:srgbClr val="0070C0"/>
                </a:solidFill>
                <a:latin typeface="Arial" panose="020B0604020202020204" pitchFamily="34" charset="0"/>
                <a:cs typeface="Arial" panose="020B0604020202020204" pitchFamily="34" charset="0"/>
              </a:rPr>
              <a:t>/Adult Learning/Family Learning</a:t>
            </a:r>
          </a:p>
          <a:p>
            <a:pPr>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Third Sector/</a:t>
            </a:r>
            <a:r>
              <a:rPr lang="en-GB" sz="1200" dirty="0" err="1" smtClean="0">
                <a:solidFill>
                  <a:srgbClr val="0070C0"/>
                </a:solidFill>
                <a:latin typeface="Arial" panose="020B0604020202020204" pitchFamily="34" charset="0"/>
                <a:cs typeface="Arial" panose="020B0604020202020204" pitchFamily="34" charset="0"/>
              </a:rPr>
              <a:t>NHS</a:t>
            </a:r>
            <a:r>
              <a:rPr lang="en-GB" sz="1200" dirty="0" smtClean="0">
                <a:solidFill>
                  <a:srgbClr val="0070C0"/>
                </a:solidFill>
                <a:latin typeface="Arial" panose="020B0604020202020204" pitchFamily="34" charset="0"/>
                <a:cs typeface="Arial" panose="020B0604020202020204" pitchFamily="34" charset="0"/>
              </a:rPr>
              <a:t> Drugs and Alcohol Service</a:t>
            </a:r>
          </a:p>
          <a:p>
            <a:pPr>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Museums and Galleries </a:t>
            </a:r>
          </a:p>
          <a:p>
            <a:pPr>
              <a:buFont typeface="Wingdings" panose="05000000000000000000" pitchFamily="2" charset="2"/>
              <a:buChar char="Ø"/>
            </a:pPr>
            <a:endParaRPr lang="en-GB" sz="1200" dirty="0" smtClean="0">
              <a:solidFill>
                <a:srgbClr val="0070C0"/>
              </a:solidFill>
              <a:latin typeface="Arial" panose="020B0604020202020204" pitchFamily="34" charset="0"/>
              <a:cs typeface="Arial" panose="020B0604020202020204" pitchFamily="34" charset="0"/>
            </a:endParaRPr>
          </a:p>
          <a:p>
            <a:pPr marL="400050" lvl="1" indent="0">
              <a:buNone/>
            </a:pPr>
            <a:r>
              <a:rPr lang="en-GB" dirty="0" smtClean="0">
                <a:solidFill>
                  <a:srgbClr val="0070C0"/>
                </a:solidFill>
              </a:rPr>
              <a:t>4. Develop a partnership agreement. These will set priority outcomes and how partners will work towards achieving them. </a:t>
            </a:r>
            <a:r>
              <a:rPr lang="en-GB" dirty="0" err="1" smtClean="0">
                <a:solidFill>
                  <a:srgbClr val="0070C0"/>
                </a:solidFill>
              </a:rPr>
              <a:t>SOA’s</a:t>
            </a:r>
            <a:r>
              <a:rPr lang="en-GB" dirty="0" smtClean="0">
                <a:solidFill>
                  <a:srgbClr val="0070C0"/>
                </a:solidFill>
              </a:rPr>
              <a:t> will also 	show how the local priorities contribute to the national 	priorities.</a:t>
            </a:r>
          </a:p>
          <a:p>
            <a:pPr marL="400050" lvl="1" indent="0">
              <a:buNone/>
            </a:pPr>
            <a:r>
              <a:rPr lang="en-GB" dirty="0" smtClean="0">
                <a:solidFill>
                  <a:srgbClr val="0070C0"/>
                </a:solidFill>
              </a:rPr>
              <a:t>5.	Identify appropriate programme or develop one as appropriate. 	Families needs should be at the centre of this process.</a:t>
            </a:r>
          </a:p>
          <a:p>
            <a:pPr marL="400050" lvl="1" indent="0">
              <a:buNone/>
            </a:pPr>
            <a:r>
              <a:rPr lang="en-GB" dirty="0" smtClean="0">
                <a:solidFill>
                  <a:srgbClr val="0070C0"/>
                </a:solidFill>
              </a:rPr>
              <a:t>6.	Create a robust engagement plan. This should be 	multidimensional and incorporate partners existing 	relationships with families. </a:t>
            </a:r>
          </a:p>
          <a:p>
            <a:pPr marL="400050" lvl="1" indent="0">
              <a:buNone/>
            </a:pPr>
            <a:r>
              <a:rPr lang="en-GB" dirty="0" smtClean="0">
                <a:solidFill>
                  <a:srgbClr val="0070C0"/>
                </a:solidFill>
              </a:rPr>
              <a:t>7.	</a:t>
            </a:r>
            <a:r>
              <a:rPr lang="en-GB" dirty="0" err="1" smtClean="0">
                <a:solidFill>
                  <a:srgbClr val="0070C0"/>
                </a:solidFill>
              </a:rPr>
              <a:t>Costings</a:t>
            </a:r>
            <a:r>
              <a:rPr lang="en-GB" dirty="0" smtClean="0">
                <a:solidFill>
                  <a:srgbClr val="0070C0"/>
                </a:solidFill>
              </a:rPr>
              <a:t> – In kind or funding</a:t>
            </a:r>
          </a:p>
          <a:p>
            <a:pPr marL="400050" lvl="1" indent="0">
              <a:buNone/>
            </a:pPr>
            <a:r>
              <a:rPr lang="en-GB" dirty="0" smtClean="0">
                <a:solidFill>
                  <a:srgbClr val="0070C0"/>
                </a:solidFill>
              </a:rPr>
              <a:t>8.	Progression pathways</a:t>
            </a:r>
          </a:p>
          <a:p>
            <a:pPr>
              <a:buFont typeface="Wingdings" panose="05000000000000000000" pitchFamily="2" charset="2"/>
              <a:buChar char="Ø"/>
            </a:pPr>
            <a:endParaRPr lang="en-GB" sz="1200" dirty="0" smtClean="0">
              <a:solidFill>
                <a:srgbClr val="0070C0"/>
              </a:solidFill>
              <a:latin typeface="Arial" panose="020B0604020202020204" pitchFamily="34" charset="0"/>
              <a:cs typeface="Arial" panose="020B0604020202020204" pitchFamily="34" charset="0"/>
            </a:endParaRPr>
          </a:p>
          <a:p>
            <a:pPr marL="0" indent="0">
              <a:buNone/>
            </a:pPr>
            <a:r>
              <a:rPr lang="en-GB" sz="1200" dirty="0" smtClean="0">
                <a:solidFill>
                  <a:srgbClr val="0070C0"/>
                </a:solidFill>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26</a:t>
            </a:fld>
            <a:endParaRPr lang="en-GB" dirty="0">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27</a:t>
            </a:fld>
            <a:endParaRPr lang="en-GB" dirty="0">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28</a:t>
            </a:fld>
            <a:endParaRPr lang="en-GB" dirty="0">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29</a:t>
            </a:fld>
            <a:endParaRPr lang="en-GB" dirty="0">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smtClean="0"/>
              <a:t>Welcome</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3</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30</a:t>
            </a:fld>
            <a:endParaRPr lang="en-GB" dirty="0">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I can take over here</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31</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pPr marL="0" indent="0">
              <a:buNone/>
            </a:pPr>
            <a:r>
              <a:rPr lang="en-GB" b="1" dirty="0" smtClean="0"/>
              <a:t>How are we doing?</a:t>
            </a:r>
          </a:p>
          <a:p>
            <a:r>
              <a:rPr lang="en-GB" dirty="0" smtClean="0"/>
              <a:t>Are we providing appropriate, accessible, high quality services/activities/</a:t>
            </a:r>
          </a:p>
          <a:p>
            <a:r>
              <a:rPr lang="en-GB" dirty="0" smtClean="0"/>
              <a:t>opportunities?</a:t>
            </a:r>
          </a:p>
          <a:p>
            <a:r>
              <a:rPr lang="en-GB" dirty="0" smtClean="0"/>
              <a:t>Are we setting and achieving ambitious targets?</a:t>
            </a:r>
          </a:p>
          <a:p>
            <a:r>
              <a:rPr lang="en-GB" dirty="0" smtClean="0"/>
              <a:t>Are we systematically improving the quality of what we offer?</a:t>
            </a:r>
          </a:p>
          <a:p>
            <a:endParaRPr lang="en-GB" dirty="0" smtClean="0"/>
          </a:p>
          <a:p>
            <a:pPr marL="0" indent="0">
              <a:buNone/>
            </a:pPr>
            <a:r>
              <a:rPr lang="en-GB" b="1" dirty="0" smtClean="0"/>
              <a:t>How do we know?</a:t>
            </a:r>
          </a:p>
          <a:p>
            <a:r>
              <a:rPr lang="en-GB" dirty="0" smtClean="0"/>
              <a:t>Are we gathering evidence to assess how we are doing?</a:t>
            </a:r>
          </a:p>
          <a:p>
            <a:r>
              <a:rPr lang="en-GB" dirty="0" smtClean="0"/>
              <a:t>Are we continuously measuring and evaluating the impact of the services/activities/opportunities we provide?</a:t>
            </a:r>
          </a:p>
          <a:p>
            <a:endParaRPr lang="en-GB" dirty="0" smtClean="0"/>
          </a:p>
          <a:p>
            <a:pPr marL="0" indent="0">
              <a:buNone/>
            </a:pPr>
            <a:r>
              <a:rPr lang="en-GB" b="1" dirty="0" smtClean="0"/>
              <a:t>What are we going to do now?</a:t>
            </a:r>
          </a:p>
          <a:p>
            <a:r>
              <a:rPr lang="en-GB" dirty="0" smtClean="0"/>
              <a:t>Are we using the evidence we have gathered to support our strong outcomes and change those that need more development?</a:t>
            </a:r>
          </a:p>
          <a:p>
            <a:r>
              <a:rPr lang="en-GB" dirty="0" smtClean="0"/>
              <a:t>Are we using robust evidence to plan for future developments so they best meet the needs of those we work with and other stakeholders?</a:t>
            </a:r>
          </a:p>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32</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33</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Questions from 8.1 Partnership working in </a:t>
            </a:r>
            <a:r>
              <a:rPr lang="en-GB" dirty="0" err="1" smtClean="0"/>
              <a:t>HGILDOC</a:t>
            </a:r>
            <a:endParaRPr lang="en-GB" dirty="0" smtClean="0"/>
          </a:p>
          <a:p>
            <a:endParaRPr lang="en-GB" dirty="0" smtClean="0"/>
          </a:p>
          <a:p>
            <a:r>
              <a:rPr lang="en-GB" dirty="0" smtClean="0"/>
              <a:t>Just a few of the challenge questions. </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34</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Just a few of the challenge questions which mention partnership working – all the </a:t>
            </a:r>
            <a:r>
              <a:rPr lang="en-GB" dirty="0" err="1" smtClean="0"/>
              <a:t>HGIOs</a:t>
            </a:r>
            <a:r>
              <a:rPr lang="en-GB" dirty="0" smtClean="0"/>
              <a:t> cover partnerships both within specific </a:t>
            </a:r>
            <a:r>
              <a:rPr lang="en-GB" dirty="0" err="1" smtClean="0"/>
              <a:t>QIs</a:t>
            </a:r>
            <a:r>
              <a:rPr lang="en-GB" dirty="0" smtClean="0"/>
              <a:t> on partnership working but also threaded throughout. . </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35</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sz="1200" dirty="0" smtClean="0">
              <a:solidFill>
                <a:srgbClr val="002060"/>
              </a:solidFill>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36</a:t>
            </a:fld>
            <a:endParaRPr lang="en-GB" dirty="0">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DA15FCE-73A5-4235-9D1F-BAE0B89E285B}" type="slidenum">
              <a:rPr lang="en-GB" smtClean="0"/>
              <a:pPr>
                <a:defRPr/>
              </a:pPr>
              <a:t>37</a:t>
            </a:fld>
            <a:endParaRPr lang="en-GB" dirty="0"/>
          </a:p>
        </p:txBody>
      </p:sp>
    </p:spTree>
    <p:extLst>
      <p:ext uri="{BB962C8B-B14F-4D97-AF65-F5344CB8AC3E}">
        <p14:creationId xmlns:p14="http://schemas.microsoft.com/office/powerpoint/2010/main" val="3088262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DA15FCE-73A5-4235-9D1F-BAE0B89E285B}" type="slidenum">
              <a:rPr lang="en-GB" smtClean="0"/>
              <a:pPr>
                <a:defRPr/>
              </a:pPr>
              <a:t>38</a:t>
            </a:fld>
            <a:endParaRPr lang="en-GB" dirty="0"/>
          </a:p>
        </p:txBody>
      </p:sp>
    </p:spTree>
    <p:extLst>
      <p:ext uri="{BB962C8B-B14F-4D97-AF65-F5344CB8AC3E}">
        <p14:creationId xmlns:p14="http://schemas.microsoft.com/office/powerpoint/2010/main" val="3088262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39</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8C683-9137-4122-84BD-5AA5692D6AF0}" type="slidenum">
              <a:rPr lang="en-GB" smtClean="0"/>
              <a:t>4</a:t>
            </a:fld>
            <a:endParaRPr lang="en-GB"/>
          </a:p>
        </p:txBody>
      </p:sp>
    </p:spTree>
    <p:extLst>
      <p:ext uri="{BB962C8B-B14F-4D97-AF65-F5344CB8AC3E}">
        <p14:creationId xmlns:p14="http://schemas.microsoft.com/office/powerpoint/2010/main" val="4144225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40</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41</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Discuss current requirements of Learning at Home under the PI Act - Beverley</a:t>
            </a:r>
          </a:p>
          <a:p>
            <a:endParaRPr lang="en-GB" dirty="0" smtClean="0"/>
          </a:p>
          <a:p>
            <a:r>
              <a:rPr lang="en-GB" sz="1200" b="0" i="0" u="none" strike="noStrike" kern="1200" baseline="0" dirty="0" smtClean="0">
                <a:solidFill>
                  <a:schemeClr val="tx1"/>
                </a:solidFill>
                <a:latin typeface="+mn-lt"/>
                <a:ea typeface="+mn-ea"/>
                <a:cs typeface="+mn-cs"/>
              </a:rPr>
              <a:t>Children learn from the moment they are born as they begin to absorb information and make sense of their world. As well as providing the basics for growth and development: food, comfort and security, parents also provide stimulation through everyday activities, games, rhymes and language that help a child to learn. Many of these activities are part of everyday life – preparing and eating meals together, doing the washing, shopping, watching TV, visiting friends and family – but for young children they are opportunities for discovery and learning.</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This emphasises the importance of parents and the home environment in supporting children’s learning and development. Mostly this happens naturally as part of family life. Parents want the best for their children and do what they can to achieve this. However, once children start school it is not always easy to know how best to help your child. As children grow older it is easy to forget the strong influence that the home and the community still have on their learning and education. After all children only spend 15% of their time in school. Schools can do a lot to make the links between what is being taught in school and learning opportunities that exist at home and in the community. This section looks at how parents can be helped to continue their children’s learning at home. </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Mandy – through to inspection slides</a:t>
            </a:r>
          </a:p>
          <a:p>
            <a:endParaRPr lang="en-GB" dirty="0" smtClean="0"/>
          </a:p>
          <a:p>
            <a:r>
              <a:rPr lang="en-GB" dirty="0" smtClean="0"/>
              <a:t>This is the Family Learning PC – folk can download from the hub</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9</a:t>
            </a:fld>
            <a:endParaRPr lang="en-GB"/>
          </a:p>
        </p:txBody>
      </p:sp>
    </p:spTree>
    <p:extLst>
      <p:ext uri="{BB962C8B-B14F-4D97-AF65-F5344CB8AC3E}">
        <p14:creationId xmlns:p14="http://schemas.microsoft.com/office/powerpoint/2010/main" val="2436637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0771B89-820A-480B-AD70-429F90075ACF}" type="datetimeFigureOut">
              <a:rPr lang="en-GB" smtClean="0"/>
              <a:t>28/11/2017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2545350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0771B89-820A-480B-AD70-429F90075ACF}" type="datetimeFigureOut">
              <a:rPr lang="en-GB" smtClean="0"/>
              <a:t>28/11/2017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217651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0771B89-820A-480B-AD70-429F90075ACF}" type="datetimeFigureOut">
              <a:rPr lang="en-GB" smtClean="0"/>
              <a:t>28/11/2017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1114715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hasCustomPrompt="1"/>
          </p:nvPr>
        </p:nvSpPr>
        <p:spPr/>
        <p:txBody>
          <a:bodyPr/>
          <a:lstStyle>
            <a:lvl1pPr>
              <a:defRPr b="0" baseline="0"/>
            </a:lvl1pPr>
            <a:lvl2pPr marL="742950" indent="-285750">
              <a:buFont typeface="Arial"/>
              <a:buChar char="•"/>
              <a:defRPr/>
            </a:lvl2pPr>
            <a:lvl3pPr marL="1257300" indent="-342900">
              <a:buFont typeface="Lucida Grande"/>
              <a:buChar char="-"/>
              <a:defRPr/>
            </a:lvl3pPr>
            <a:lvl4pPr marL="1714500" indent="-342900">
              <a:buClr>
                <a:srgbClr val="00ABB5"/>
              </a:buClr>
              <a:buFont typeface="Wingdings" charset="2"/>
              <a:buChar char="Ø"/>
              <a:defRPr/>
            </a:lvl4pPr>
            <a:lvl5pPr marL="2171700" indent="-342900">
              <a:buClr>
                <a:srgbClr val="00ABB5"/>
              </a:buClr>
              <a:buFont typeface="Lucida Grande"/>
              <a:buChar char="-"/>
              <a:defRPr/>
            </a:lvl5pPr>
            <a:lvl6pPr>
              <a:buClr>
                <a:srgbClr val="00ABB5"/>
              </a:buClr>
              <a:defRPr/>
            </a:lvl6pPr>
          </a:lstStyle>
          <a:p>
            <a:pPr lvl="0"/>
            <a:r>
              <a:rPr lang="en-US" dirty="0" smtClean="0"/>
              <a:t>Main body style like this and leading into bullets:</a:t>
            </a:r>
          </a:p>
          <a:p>
            <a:pPr lvl="1"/>
            <a:r>
              <a:rPr lang="en-US" dirty="0" smtClean="0"/>
              <a:t>First level bullet</a:t>
            </a:r>
          </a:p>
          <a:p>
            <a:pPr lvl="2"/>
            <a:r>
              <a:rPr lang="en-US" dirty="0" smtClean="0"/>
              <a:t>Second level bullet</a:t>
            </a:r>
          </a:p>
          <a:p>
            <a:pPr lvl="3"/>
            <a:r>
              <a:rPr lang="en-US" dirty="0" smtClean="0"/>
              <a:t>Third level bullet</a:t>
            </a:r>
          </a:p>
          <a:p>
            <a:pPr lvl="4"/>
            <a:r>
              <a:rPr lang="en-US" dirty="0" smtClean="0"/>
              <a:t>Fourth level</a:t>
            </a:r>
          </a:p>
          <a:p>
            <a:pPr lvl="5"/>
            <a:r>
              <a:rPr lang="en-US" dirty="0" smtClean="0"/>
              <a:t>Fifth level</a:t>
            </a:r>
            <a:endParaRPr lang="en-GB" dirty="0"/>
          </a:p>
        </p:txBody>
      </p:sp>
      <p:cxnSp>
        <p:nvCxnSpPr>
          <p:cNvPr id="6" name="Straight Connector 5"/>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8" name="TextBox 7"/>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259877144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cxnSp>
        <p:nvCxnSpPr>
          <p:cNvPr id="4" name="Straight Connector 3"/>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6" name="TextBox 5"/>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24565210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14350" y="1887538"/>
            <a:ext cx="40386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705350" y="1887538"/>
            <a:ext cx="40386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5" name="Straight Connector 4"/>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7" name="TextBox 6"/>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8263009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7" name="Straight Connector 6"/>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9" name="TextBox 8"/>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68989467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cxnSp>
        <p:nvCxnSpPr>
          <p:cNvPr id="3" name="Straight Connector 2"/>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5" name="TextBox 4"/>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240141546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4" name="TextBox 3"/>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276995396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5" name="Straight Connector 4"/>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7" name="TextBox 6"/>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79226958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5" name="Straight Connector 4"/>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7" name="TextBox 6"/>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8755956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0771B89-820A-480B-AD70-429F90075ACF}" type="datetimeFigureOut">
              <a:rPr lang="en-GB" smtClean="0"/>
              <a:t>28/11/2017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4294600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4" name="Straight Connector 3"/>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6" name="TextBox 5"/>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425102126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8" y="830266"/>
            <a:ext cx="2060574" cy="47593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00063" y="830266"/>
            <a:ext cx="6030912" cy="4759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4" name="Straight Connector 3"/>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6" name="TextBox 5"/>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10679476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771B89-820A-480B-AD70-429F90075ACF}" type="datetimeFigureOut">
              <a:rPr lang="en-GB" smtClean="0"/>
              <a:t>28/11/2017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113522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0771B89-820A-480B-AD70-429F90075ACF}" type="datetimeFigureOut">
              <a:rPr lang="en-GB" smtClean="0"/>
              <a:t>28/11/2017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1279800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0771B89-820A-480B-AD70-429F90075ACF}" type="datetimeFigureOut">
              <a:rPr lang="en-GB" smtClean="0"/>
              <a:t>28/11/2017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3005398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0771B89-820A-480B-AD70-429F90075ACF}" type="datetimeFigureOut">
              <a:rPr lang="en-GB" smtClean="0"/>
              <a:t>28/11/2017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569042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771B89-820A-480B-AD70-429F90075ACF}" type="datetimeFigureOut">
              <a:rPr lang="en-GB" smtClean="0"/>
              <a:t>28/11/2017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4195235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71B89-820A-480B-AD70-429F90075ACF}" type="datetimeFigureOut">
              <a:rPr lang="en-GB" smtClean="0"/>
              <a:t>28/11/2017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2897691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71B89-820A-480B-AD70-429F90075ACF}" type="datetimeFigureOut">
              <a:rPr lang="en-GB" smtClean="0"/>
              <a:t>28/11/2017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2046846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771B89-820A-480B-AD70-429F90075ACF}" type="datetimeFigureOut">
              <a:rPr lang="en-GB" smtClean="0"/>
              <a:t>28/11/2017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86132-4DD3-47B4-8FA3-8C725F81DDEF}" type="slidenum">
              <a:rPr lang="en-GB" smtClean="0"/>
              <a:t>‹#›</a:t>
            </a:fld>
            <a:endParaRPr lang="en-GB"/>
          </a:p>
        </p:txBody>
      </p:sp>
    </p:spTree>
    <p:extLst>
      <p:ext uri="{BB962C8B-B14F-4D97-AF65-F5344CB8AC3E}">
        <p14:creationId xmlns:p14="http://schemas.microsoft.com/office/powerpoint/2010/main" val="2595893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500063" y="830263"/>
            <a:ext cx="8127729"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sp>
        <p:nvSpPr>
          <p:cNvPr id="1028" name="Rectangle 3"/>
          <p:cNvSpPr>
            <a:spLocks noGrp="1" noChangeArrowheads="1"/>
          </p:cNvSpPr>
          <p:nvPr>
            <p:ph type="body" idx="1"/>
          </p:nvPr>
        </p:nvSpPr>
        <p:spPr bwMode="auto">
          <a:xfrm>
            <a:off x="514350" y="1887538"/>
            <a:ext cx="8113442"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Main body style like this and leading into bullets:</a:t>
            </a:r>
          </a:p>
          <a:p>
            <a:pPr lvl="1"/>
            <a:r>
              <a:rPr lang="en-US" dirty="0" smtClean="0"/>
              <a:t>First level bullet</a:t>
            </a:r>
          </a:p>
          <a:p>
            <a:pPr lvl="2"/>
            <a:r>
              <a:rPr lang="en-US" dirty="0" smtClean="0"/>
              <a:t>Second level bullet</a:t>
            </a:r>
          </a:p>
          <a:p>
            <a:pPr lvl="3"/>
            <a:r>
              <a:rPr lang="en-US" dirty="0" smtClean="0"/>
              <a:t>Third level bullet</a:t>
            </a:r>
          </a:p>
          <a:p>
            <a:pPr lvl="4"/>
            <a:r>
              <a:rPr lang="en-US" dirty="0" smtClean="0"/>
              <a:t>Fourth level</a:t>
            </a:r>
          </a:p>
          <a:p>
            <a:pPr lvl="5"/>
            <a:r>
              <a:rPr lang="en-US" dirty="0" smtClean="0"/>
              <a:t>Fifth level</a:t>
            </a:r>
            <a:endParaRPr lang="en-GB" dirty="0"/>
          </a:p>
        </p:txBody>
      </p:sp>
      <p:sp>
        <p:nvSpPr>
          <p:cNvPr id="1029" name="Text Box 7"/>
          <p:cNvSpPr txBox="1">
            <a:spLocks noChangeArrowheads="1"/>
          </p:cNvSpPr>
          <p:nvPr/>
        </p:nvSpPr>
        <p:spPr bwMode="auto">
          <a:xfrm>
            <a:off x="5251433" y="6304474"/>
            <a:ext cx="3384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GB" sz="1200" dirty="0">
                <a:solidFill>
                  <a:srgbClr val="00ABB5"/>
                </a:solidFill>
              </a:rPr>
              <a:t>Transforming lives through learning</a:t>
            </a:r>
          </a:p>
        </p:txBody>
      </p:sp>
      <p:sp>
        <p:nvSpPr>
          <p:cNvPr id="1030" name="Picture 9" descr="Education Scotland White (higher res)"/>
          <p:cNvSpPr>
            <a:spLocks noChangeAspect="1" noChangeArrowheads="1"/>
          </p:cNvSpPr>
          <p:nvPr/>
        </p:nvSpPr>
        <p:spPr bwMode="auto">
          <a:xfrm>
            <a:off x="7019925" y="5892800"/>
            <a:ext cx="1619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solidFill>
                <a:prstClr val="black"/>
              </a:solidFill>
            </a:endParaRPr>
          </a:p>
        </p:txBody>
      </p:sp>
      <p:cxnSp>
        <p:nvCxnSpPr>
          <p:cNvPr id="3" name="Straight Connector 2"/>
          <p:cNvCxnSpPr>
            <a:endCxn id="1030" idx="3"/>
          </p:cNvCxnSpPr>
          <p:nvPr userDrawn="1"/>
        </p:nvCxnSpPr>
        <p:spPr>
          <a:xfrm flipV="1">
            <a:off x="507517" y="6216650"/>
            <a:ext cx="8131658" cy="41072"/>
          </a:xfrm>
          <a:prstGeom prst="line">
            <a:avLst/>
          </a:prstGeom>
          <a:ln w="12700" cmpd="sng">
            <a:solidFill>
              <a:srgbClr val="B3D236"/>
            </a:solidFill>
          </a:ln>
          <a:effectLst/>
        </p:spPr>
        <p:style>
          <a:lnRef idx="2">
            <a:schemeClr val="accent1"/>
          </a:lnRef>
          <a:fillRef idx="0">
            <a:schemeClr val="accent1"/>
          </a:fillRef>
          <a:effectRef idx="1">
            <a:schemeClr val="accent1"/>
          </a:effectRef>
          <a:fontRef idx="minor">
            <a:schemeClr val="tx1"/>
          </a:fontRef>
        </p:style>
      </p:cxnSp>
      <p:sp>
        <p:nvSpPr>
          <p:cNvPr id="8" name="Text Box 7"/>
          <p:cNvSpPr txBox="1">
            <a:spLocks noChangeArrowheads="1"/>
          </p:cNvSpPr>
          <p:nvPr userDrawn="1"/>
        </p:nvSpPr>
        <p:spPr bwMode="auto">
          <a:xfrm>
            <a:off x="440445" y="6304474"/>
            <a:ext cx="3384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GB" sz="1200" dirty="0" smtClean="0">
                <a:solidFill>
                  <a:prstClr val="black">
                    <a:lumMod val="50000"/>
                    <a:lumOff val="50000"/>
                  </a:prstClr>
                </a:solidFill>
              </a:rPr>
              <a:t>Document title</a:t>
            </a:r>
            <a:endParaRPr lang="en-GB" sz="1200" dirty="0">
              <a:solidFill>
                <a:prstClr val="black">
                  <a:lumMod val="50000"/>
                  <a:lumOff val="50000"/>
                </a:prstClr>
              </a:solidFill>
            </a:endParaRPr>
          </a:p>
        </p:txBody>
      </p:sp>
    </p:spTree>
    <p:extLst>
      <p:ext uri="{BB962C8B-B14F-4D97-AF65-F5344CB8AC3E}">
        <p14:creationId xmlns:p14="http://schemas.microsoft.com/office/powerpoint/2010/main" val="2344286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p:titleStyle>
    <p:bodyStyle>
      <a:lvl1pPr marL="0" indent="0" algn="l" rtl="0" eaLnBrk="1" fontAlgn="base" hangingPunct="1">
        <a:spcBef>
          <a:spcPct val="20000"/>
        </a:spcBef>
        <a:spcAft>
          <a:spcPct val="0"/>
        </a:spcAft>
        <a:buFont typeface="Arial"/>
        <a:buNone/>
        <a:defRPr sz="200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20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20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20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20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emf"/><Relationship Id="rId7" Type="http://schemas.openxmlformats.org/officeDocument/2006/relationships/diagramData" Target="../diagrams/data1.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4.jpeg"/><Relationship Id="rId11" Type="http://schemas.microsoft.com/office/2007/relationships/diagramDrawing" Target="../diagrams/drawing1.xml"/><Relationship Id="rId5" Type="http://schemas.openxmlformats.org/officeDocument/2006/relationships/image" Target="../media/image13.jpeg"/><Relationship Id="rId10" Type="http://schemas.openxmlformats.org/officeDocument/2006/relationships/diagramColors" Target="../diagrams/colors1.xml"/><Relationship Id="rId4" Type="http://schemas.openxmlformats.org/officeDocument/2006/relationships/image" Target="../media/image3.emf"/><Relationship Id="rId9"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5.jpe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3.emf"/><Relationship Id="rId10" Type="http://schemas.openxmlformats.org/officeDocument/2006/relationships/image" Target="../media/image20.png"/><Relationship Id="rId4" Type="http://schemas.openxmlformats.org/officeDocument/2006/relationships/image" Target="../media/image2.emf"/><Relationship Id="rId9" Type="http://schemas.openxmlformats.org/officeDocument/2006/relationships/image" Target="../media/image19.jpeg"/><Relationship Id="rId1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9.png"/><Relationship Id="rId18" Type="http://schemas.openxmlformats.org/officeDocument/2006/relationships/image" Target="../media/image31.jpeg"/><Relationship Id="rId3" Type="http://schemas.openxmlformats.org/officeDocument/2006/relationships/image" Target="../media/image2.emf"/><Relationship Id="rId7" Type="http://schemas.openxmlformats.org/officeDocument/2006/relationships/hyperlink" Target="http://www.gov.scot/Topics/Education/Schools/Raisingeducationalattainment" TargetMode="External"/><Relationship Id="rId12" Type="http://schemas.openxmlformats.org/officeDocument/2006/relationships/image" Target="../media/image28.jpeg"/><Relationship Id="rId17" Type="http://schemas.openxmlformats.org/officeDocument/2006/relationships/hyperlink" Target="http://www.gov.scot/Resource/0040/00403769.pdf" TargetMode="External"/><Relationship Id="rId2" Type="http://schemas.openxmlformats.org/officeDocument/2006/relationships/notesSlide" Target="../notesSlides/notesSlide12.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www.gov.scot/Publications/2012/10/4789" TargetMode="External"/><Relationship Id="rId11" Type="http://schemas.openxmlformats.org/officeDocument/2006/relationships/image" Target="../media/image27.jpeg"/><Relationship Id="rId5" Type="http://schemas.openxmlformats.org/officeDocument/2006/relationships/hyperlink" Target="http://www.gov.scot/Resource/0048/00484452.pdf" TargetMode="External"/><Relationship Id="rId15" Type="http://schemas.openxmlformats.org/officeDocument/2006/relationships/hyperlink" Target="http://www.gov.scot/Resource/Doc/148166/0039411.pdf" TargetMode="External"/><Relationship Id="rId10" Type="http://schemas.openxmlformats.org/officeDocument/2006/relationships/hyperlink" Target="http://www.educationscotland.gov.uk/communitylearninganddevelopment/about/policy/statementofambition.asp" TargetMode="External"/><Relationship Id="rId19" Type="http://schemas.openxmlformats.org/officeDocument/2006/relationships/image" Target="../media/image32.png"/><Relationship Id="rId4" Type="http://schemas.openxmlformats.org/officeDocument/2006/relationships/image" Target="../media/image3.emf"/><Relationship Id="rId9" Type="http://schemas.openxmlformats.org/officeDocument/2006/relationships/image" Target="../media/image26.jpg"/><Relationship Id="rId14" Type="http://schemas.openxmlformats.org/officeDocument/2006/relationships/hyperlink" Target="http://www.legislation.gov.uk/asp/2006/8/pdfs/asp_20060008_en.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8" Type="http://schemas.openxmlformats.org/officeDocument/2006/relationships/hyperlink" Target="https://blogs.glowscotland.org.uk/glowblogs/eslb/" TargetMode="External"/><Relationship Id="rId3" Type="http://schemas.openxmlformats.org/officeDocument/2006/relationships/image" Target="../media/image2.emf"/><Relationship Id="rId7" Type="http://schemas.openxmlformats.org/officeDocument/2006/relationships/hyperlink" Target="https://familylearningscot.wordpress.com/"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s://education.gov.scot/parentzone/" TargetMode="External"/><Relationship Id="rId5" Type="http://schemas.openxmlformats.org/officeDocument/2006/relationships/hyperlink" Target="http://www.educationscotland.gov.uk/parentzone/" TargetMode="External"/><Relationship Id="rId4" Type="http://schemas.openxmlformats.org/officeDocument/2006/relationships/hyperlink" Target="https://education.gov.scot/improvement" TargetMode="External"/><Relationship Id="rId9"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37.png"/><Relationship Id="rId7" Type="http://schemas.openxmlformats.org/officeDocument/2006/relationships/image" Target="../media/image2.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41.png"/><Relationship Id="rId7" Type="http://schemas.openxmlformats.org/officeDocument/2006/relationships/image" Target="../media/image2.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s://education.gov.scot/improvement/Pages/fam5-hgiots-partnership-and-family-learning-self-evaluation.aspx" TargetMode="External"/><Relationship Id="rId4" Type="http://schemas.openxmlformats.org/officeDocument/2006/relationships/image" Target="../media/image3.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emf"/></Relationships>
</file>

<file path=ppt/slides/_rels/slide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3.emf"/><Relationship Id="rId5" Type="http://schemas.openxmlformats.org/officeDocument/2006/relationships/hyperlink" Target="mailto:Mhairi.MacRaild@educationscotland.gsi.gov.uk" TargetMode="External"/><Relationship Id="rId4" Type="http://schemas.openxmlformats.org/officeDocument/2006/relationships/hyperlink" Target="mailto:Mandy.Toogood@educationscotland.gsi.gov.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0ABB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pic>
        <p:nvPicPr>
          <p:cNvPr id="7" name="Picture 6" descr="ES_alllogos_white-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0088" y="1556792"/>
            <a:ext cx="4476204" cy="3472988"/>
          </a:xfrm>
          <a:prstGeom prst="rect">
            <a:avLst/>
          </a:prstGeom>
        </p:spPr>
      </p:pic>
    </p:spTree>
    <p:extLst>
      <p:ext uri="{BB962C8B-B14F-4D97-AF65-F5344CB8AC3E}">
        <p14:creationId xmlns:p14="http://schemas.microsoft.com/office/powerpoint/2010/main" val="31676792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pic>
        <p:nvPicPr>
          <p:cNvPr id="10" name="Picture 2" descr="\\scotland.gov.uk\dc1\DCGroup_LN1\HMIE\HMIE EYFP\Children and Families Team\photos\Sanquhar Primary School\PWP_46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411" y="254798"/>
            <a:ext cx="1728193" cy="1153329"/>
          </a:xfrm>
          <a:prstGeom prst="roundRect">
            <a:avLst>
              <a:gd name="adj" fmla="val 8594"/>
            </a:avLst>
          </a:prstGeom>
          <a:solidFill>
            <a:srgbClr val="FFFFFF">
              <a:shade val="85000"/>
            </a:srgbClr>
          </a:solidFill>
          <a:ln>
            <a:solidFill>
              <a:srgbClr val="080808"/>
            </a:solidFill>
          </a:ln>
          <a:effectLst>
            <a:reflection blurRad="12700" stA="38000" endPos="28000" dist="5000" dir="5400000" sy="-100000" algn="bl" rotWithShape="0"/>
          </a:effectLs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01" y="2969443"/>
            <a:ext cx="181223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55716" y="2062731"/>
            <a:ext cx="2808311" cy="646331"/>
          </a:xfrm>
          <a:prstGeom prst="rect">
            <a:avLst/>
          </a:prstGeom>
          <a:noFill/>
        </p:spPr>
        <p:txBody>
          <a:bodyPr wrap="square" rtlCol="0">
            <a:spAutoFit/>
          </a:bodyPr>
          <a:lstStyle/>
          <a:p>
            <a:pPr algn="ctr"/>
            <a:r>
              <a:rPr lang="en-GB" b="1" u="sng" dirty="0" smtClean="0">
                <a:solidFill>
                  <a:srgbClr val="00B0F0"/>
                </a:solidFill>
              </a:rPr>
              <a:t>Family Learning </a:t>
            </a:r>
            <a:r>
              <a:rPr lang="en-GB" b="1" u="sng" dirty="0">
                <a:solidFill>
                  <a:srgbClr val="00B0F0"/>
                </a:solidFill>
              </a:rPr>
              <a:t> </a:t>
            </a:r>
            <a:r>
              <a:rPr lang="en-GB" b="1" u="sng" dirty="0" smtClean="0">
                <a:solidFill>
                  <a:srgbClr val="00B0F0"/>
                </a:solidFill>
              </a:rPr>
              <a:t>Review (2016)</a:t>
            </a:r>
            <a:endParaRPr lang="en-GB" b="1" u="sng" dirty="0">
              <a:solidFill>
                <a:srgbClr val="00B0F0"/>
              </a:solidFill>
            </a:endParaRPr>
          </a:p>
        </p:txBody>
      </p:sp>
      <p:sp>
        <p:nvSpPr>
          <p:cNvPr id="14" name="TextBox 13"/>
          <p:cNvSpPr txBox="1"/>
          <p:nvPr/>
        </p:nvSpPr>
        <p:spPr>
          <a:xfrm>
            <a:off x="5076197" y="2062869"/>
            <a:ext cx="2808311" cy="646331"/>
          </a:xfrm>
          <a:prstGeom prst="rect">
            <a:avLst/>
          </a:prstGeom>
          <a:noFill/>
        </p:spPr>
        <p:txBody>
          <a:bodyPr wrap="square" rtlCol="0">
            <a:spAutoFit/>
          </a:bodyPr>
          <a:lstStyle/>
          <a:p>
            <a:pPr algn="ctr"/>
            <a:r>
              <a:rPr lang="en-GB" b="1" u="sng" dirty="0" smtClean="0">
                <a:solidFill>
                  <a:srgbClr val="00B0F0"/>
                </a:solidFill>
              </a:rPr>
              <a:t>Family Learning Survey of Programme Delivery</a:t>
            </a:r>
            <a:endParaRPr lang="en-GB" b="1" u="sng" dirty="0">
              <a:solidFill>
                <a:srgbClr val="00B0F0"/>
              </a:solidFill>
            </a:endParaRPr>
          </a:p>
        </p:txBody>
      </p:sp>
      <p:graphicFrame>
        <p:nvGraphicFramePr>
          <p:cNvPr id="15" name="Diagram 14"/>
          <p:cNvGraphicFramePr/>
          <p:nvPr>
            <p:extLst>
              <p:ext uri="{D42A27DB-BD31-4B8C-83A1-F6EECF244321}">
                <p14:modId xmlns:p14="http://schemas.microsoft.com/office/powerpoint/2010/main" val="513106239"/>
              </p:ext>
            </p:extLst>
          </p:nvPr>
        </p:nvGraphicFramePr>
        <p:xfrm>
          <a:off x="5076056" y="3068960"/>
          <a:ext cx="2808312" cy="28083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Title 1"/>
          <p:cNvSpPr txBox="1">
            <a:spLocks/>
          </p:cNvSpPr>
          <p:nvPr/>
        </p:nvSpPr>
        <p:spPr bwMode="auto">
          <a:xfrm>
            <a:off x="398825" y="376130"/>
            <a:ext cx="6882975" cy="78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r>
              <a:rPr lang="en-GB" kern="0" dirty="0" smtClean="0">
                <a:solidFill>
                  <a:schemeClr val="accent5"/>
                </a:solidFill>
              </a:rPr>
              <a:t>Recent Developments in Family Learning</a:t>
            </a:r>
            <a:endParaRPr lang="en-GB" kern="0" dirty="0">
              <a:solidFill>
                <a:schemeClr val="accent5"/>
              </a:solidFill>
            </a:endParaRPr>
          </a:p>
        </p:txBody>
      </p:sp>
    </p:spTree>
    <p:extLst>
      <p:ext uri="{BB962C8B-B14F-4D97-AF65-F5344CB8AC3E}">
        <p14:creationId xmlns:p14="http://schemas.microsoft.com/office/powerpoint/2010/main" val="4275183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U416279\AppData\Local\Microsoft\Windows\Temporary Internet Files\Content.Outlook\9ZKDG1IL\St Mary's Cogs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6398" y="4596339"/>
            <a:ext cx="1634074" cy="92116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2"/>
          <p:cNvPicPr>
            <a:picLocks noChangeAspect="1"/>
          </p:cNvPicPr>
          <p:nvPr/>
        </p:nvPicPr>
        <p:blipFill rotWithShape="1">
          <a:blip r:embed="rId4"/>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5"/>
          <a:stretch>
            <a:fillRect/>
          </a:stretch>
        </p:blipFill>
        <p:spPr>
          <a:xfrm>
            <a:off x="6472585" y="6374080"/>
            <a:ext cx="2103260" cy="186956"/>
          </a:xfrm>
          <a:prstGeom prst="rect">
            <a:avLst/>
          </a:prstGeom>
        </p:spPr>
      </p:pic>
      <p:sp>
        <p:nvSpPr>
          <p:cNvPr id="9" name="Title 1"/>
          <p:cNvSpPr>
            <a:spLocks noGrp="1"/>
          </p:cNvSpPr>
          <p:nvPr>
            <p:ph type="title"/>
          </p:nvPr>
        </p:nvSpPr>
        <p:spPr>
          <a:xfrm>
            <a:off x="359641" y="260648"/>
            <a:ext cx="7884878" cy="711200"/>
          </a:xfrm>
        </p:spPr>
        <p:txBody>
          <a:bodyPr>
            <a:normAutofit fontScale="90000"/>
          </a:bodyPr>
          <a:lstStyle/>
          <a:p>
            <a:pPr algn="l"/>
            <a:r>
              <a:rPr lang="en-GB" sz="3200" b="1" dirty="0" smtClean="0">
                <a:solidFill>
                  <a:schemeClr val="accent5"/>
                </a:solidFill>
                <a:latin typeface="Arial" panose="020B0604020202020204" pitchFamily="34" charset="0"/>
                <a:cs typeface="Arial" panose="020B0604020202020204" pitchFamily="34" charset="0"/>
              </a:rPr>
              <a:t>Recent Developments in Family Learning</a:t>
            </a:r>
            <a:endParaRPr lang="en-US" sz="3200" b="1" dirty="0" smtClean="0">
              <a:solidFill>
                <a:schemeClr val="accent5"/>
              </a:solidFill>
              <a:latin typeface="Arial" panose="020B0604020202020204" pitchFamily="34" charset="0"/>
              <a:cs typeface="Arial" panose="020B0604020202020204" pitchFamily="34" charset="0"/>
            </a:endParaRPr>
          </a:p>
        </p:txBody>
      </p:sp>
      <p:pic>
        <p:nvPicPr>
          <p:cNvPr id="1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62813" r="1789" b="2322"/>
          <a:stretch/>
        </p:blipFill>
        <p:spPr bwMode="auto">
          <a:xfrm>
            <a:off x="1217660" y="1268763"/>
            <a:ext cx="7026859" cy="1561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841" t="62499" r="16813" b="2467"/>
          <a:stretch/>
        </p:blipFill>
        <p:spPr bwMode="auto">
          <a:xfrm>
            <a:off x="1293048" y="3092728"/>
            <a:ext cx="1440160" cy="9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p:nvPr/>
        </p:nvPicPr>
        <p:blipFill rotWithShape="1">
          <a:blip r:embed="rId8" cstate="print">
            <a:extLst>
              <a:ext uri="{28A0092B-C50C-407E-A947-70E740481C1C}">
                <a14:useLocalDpi xmlns:a14="http://schemas.microsoft.com/office/drawing/2010/main" val="0"/>
              </a:ext>
            </a:extLst>
          </a:blip>
          <a:srcRect l="27000" t="64407" r="41694" b="2232"/>
          <a:stretch/>
        </p:blipFill>
        <p:spPr bwMode="auto">
          <a:xfrm>
            <a:off x="3101925" y="4596340"/>
            <a:ext cx="1290055" cy="1568964"/>
          </a:xfrm>
          <a:prstGeom prst="rect">
            <a:avLst/>
          </a:prstGeom>
          <a:noFill/>
          <a:ln>
            <a:noFill/>
          </a:ln>
          <a:extLst/>
        </p:spPr>
      </p:pic>
      <p:pic>
        <p:nvPicPr>
          <p:cNvPr id="14" name="Picture 13" descr="DSC_0159"/>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63888" y="3197561"/>
            <a:ext cx="1656184" cy="1089311"/>
          </a:xfrm>
          <a:prstGeom prst="rect">
            <a:avLst/>
          </a:prstGeom>
          <a:noFill/>
          <a:ln>
            <a:noFill/>
          </a:ln>
        </p:spPr>
      </p:pic>
      <p:sp>
        <p:nvSpPr>
          <p:cNvPr id="15" name="TextBox 14"/>
          <p:cNvSpPr txBox="1"/>
          <p:nvPr/>
        </p:nvSpPr>
        <p:spPr>
          <a:xfrm>
            <a:off x="3901906" y="4075829"/>
            <a:ext cx="1462182" cy="646331"/>
          </a:xfrm>
          <a:prstGeom prst="rect">
            <a:avLst/>
          </a:prstGeom>
          <a:noFill/>
        </p:spPr>
        <p:txBody>
          <a:bodyPr wrap="square" rtlCol="0">
            <a:spAutoFit/>
          </a:bodyPr>
          <a:lstStyle/>
          <a:p>
            <a:r>
              <a:rPr lang="en-GB" sz="1200" b="1" dirty="0" smtClean="0">
                <a:solidFill>
                  <a:schemeClr val="bg1"/>
                </a:solidFill>
              </a:rPr>
              <a:t>Family Learning at Sabhal Mòr Ostaig UHI</a:t>
            </a:r>
            <a:endParaRPr lang="en-GB" sz="1200" dirty="0">
              <a:solidFill>
                <a:schemeClr val="bg1"/>
              </a:solidFill>
            </a:endParaRPr>
          </a:p>
        </p:txBody>
      </p:sp>
      <p:sp>
        <p:nvSpPr>
          <p:cNvPr id="16" name="TextBox 15"/>
          <p:cNvSpPr txBox="1"/>
          <p:nvPr/>
        </p:nvSpPr>
        <p:spPr>
          <a:xfrm>
            <a:off x="7325863" y="4733757"/>
            <a:ext cx="1462182" cy="830997"/>
          </a:xfrm>
          <a:prstGeom prst="rect">
            <a:avLst/>
          </a:prstGeom>
          <a:noFill/>
        </p:spPr>
        <p:txBody>
          <a:bodyPr wrap="square" rtlCol="0">
            <a:spAutoFit/>
          </a:bodyPr>
          <a:lstStyle/>
          <a:p>
            <a:pPr algn="ctr"/>
            <a:r>
              <a:rPr lang="en-GB" sz="1200" b="1" dirty="0">
                <a:solidFill>
                  <a:schemeClr val="bg1"/>
                </a:solidFill>
              </a:rPr>
              <a:t>Family learning - Science, Glasgow Clyde College </a:t>
            </a:r>
          </a:p>
        </p:txBody>
      </p:sp>
      <p:pic>
        <p:nvPicPr>
          <p:cNvPr id="17" name="Picture 16"/>
          <p:cNvPicPr/>
          <p:nvPr/>
        </p:nvPicPr>
        <p:blipFill rotWithShape="1">
          <a:blip r:embed="rId10" cstate="print">
            <a:extLst>
              <a:ext uri="{28A0092B-C50C-407E-A947-70E740481C1C}">
                <a14:useLocalDpi xmlns:a14="http://schemas.microsoft.com/office/drawing/2010/main" val="0"/>
              </a:ext>
            </a:extLst>
          </a:blip>
          <a:srcRect l="32598" t="61628" r="33701" b="6739"/>
          <a:stretch/>
        </p:blipFill>
        <p:spPr bwMode="auto">
          <a:xfrm>
            <a:off x="5508264" y="2991279"/>
            <a:ext cx="1202992" cy="1653740"/>
          </a:xfrm>
          <a:prstGeom prst="rect">
            <a:avLst/>
          </a:prstGeom>
          <a:noFill/>
          <a:ln>
            <a:noFill/>
          </a:ln>
          <a:extLst/>
        </p:spPr>
      </p:pic>
      <p:pic>
        <p:nvPicPr>
          <p:cNvPr id="18"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1542" b="2232"/>
          <a:stretch/>
        </p:blipFill>
        <p:spPr bwMode="auto">
          <a:xfrm>
            <a:off x="422191" y="4286873"/>
            <a:ext cx="1590937" cy="756050"/>
          </a:xfrm>
          <a:prstGeom prst="rect">
            <a:avLst/>
          </a:prstGeom>
          <a:noFill/>
          <a:ln w="952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59758" b="2318"/>
          <a:stretch/>
        </p:blipFill>
        <p:spPr bwMode="auto">
          <a:xfrm>
            <a:off x="7314857" y="3432147"/>
            <a:ext cx="1293213" cy="643406"/>
          </a:xfrm>
          <a:prstGeom prst="rect">
            <a:avLst/>
          </a:prstGeom>
          <a:noFill/>
          <a:ln w="952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25352" y="5098407"/>
            <a:ext cx="1490864" cy="838202"/>
          </a:xfrm>
          <a:prstGeom prst="rect">
            <a:avLst/>
          </a:prstGeom>
          <a:noFill/>
          <a:ln w="9525">
            <a:solidFill>
              <a:srgbClr val="080808"/>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3" descr="\\scotland.gov.uk\dc1\DCGroup_LN1\HMIE\HMIE EYFP\Children and Families Team\photos\Sanquhar Primary School\PWP_4948.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4495" y="5295685"/>
            <a:ext cx="1520312" cy="1013542"/>
          </a:xfrm>
          <a:prstGeom prst="rect">
            <a:avLst/>
          </a:prstGeom>
          <a:ln>
            <a:solidFill>
              <a:srgbClr val="080808"/>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Rectangle 23"/>
          <p:cNvSpPr/>
          <p:nvPr/>
        </p:nvSpPr>
        <p:spPr>
          <a:xfrm>
            <a:off x="899592" y="5211777"/>
            <a:ext cx="1584470" cy="1169551"/>
          </a:xfrm>
          <a:prstGeom prst="rect">
            <a:avLst/>
          </a:prstGeom>
        </p:spPr>
        <p:txBody>
          <a:bodyPr wrap="square">
            <a:spAutoFit/>
          </a:bodyPr>
          <a:lstStyle/>
          <a:p>
            <a:pPr algn="ctr"/>
            <a:r>
              <a:rPr lang="en-GB" sz="1400" b="1" dirty="0">
                <a:solidFill>
                  <a:schemeClr val="bg1"/>
                </a:solidFill>
              </a:rPr>
              <a:t>Dads as Partners in Their Children’s Learning (</a:t>
            </a:r>
            <a:r>
              <a:rPr lang="en-GB" sz="1400" b="1" dirty="0" err="1">
                <a:solidFill>
                  <a:schemeClr val="bg1"/>
                </a:solidFill>
              </a:rPr>
              <a:t>PROFF</a:t>
            </a:r>
            <a:r>
              <a:rPr lang="en-GB" sz="1400" b="1" dirty="0">
                <a:solidFill>
                  <a:schemeClr val="bg1"/>
                </a:solidFill>
              </a:rPr>
              <a:t>)</a:t>
            </a:r>
          </a:p>
        </p:txBody>
      </p:sp>
    </p:spTree>
    <p:extLst>
      <p:ext uri="{BB962C8B-B14F-4D97-AF65-F5344CB8AC3E}">
        <p14:creationId xmlns:p14="http://schemas.microsoft.com/office/powerpoint/2010/main" val="2146644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9" name="Title 1"/>
          <p:cNvSpPr>
            <a:spLocks noGrp="1"/>
          </p:cNvSpPr>
          <p:nvPr>
            <p:ph type="title"/>
          </p:nvPr>
        </p:nvSpPr>
        <p:spPr>
          <a:xfrm>
            <a:off x="395537" y="188640"/>
            <a:ext cx="7654706" cy="711200"/>
          </a:xfrm>
        </p:spPr>
        <p:txBody>
          <a:bodyPr>
            <a:normAutofit/>
          </a:bodyPr>
          <a:lstStyle/>
          <a:p>
            <a:pPr algn="l"/>
            <a:r>
              <a:rPr lang="en-US" sz="3200" b="1" dirty="0">
                <a:solidFill>
                  <a:schemeClr val="accent5"/>
                </a:solidFill>
                <a:latin typeface="Arial" panose="020B0604020202020204" pitchFamily="34" charset="0"/>
                <a:cs typeface="Arial" panose="020B0604020202020204" pitchFamily="34" charset="0"/>
              </a:rPr>
              <a:t>Legislation / Policies</a:t>
            </a:r>
            <a:endParaRPr lang="en-US" sz="3200" b="1" dirty="0" smtClean="0">
              <a:solidFill>
                <a:schemeClr val="accent5"/>
              </a:solidFill>
              <a:latin typeface="Arial" panose="020B0604020202020204" pitchFamily="34" charset="0"/>
              <a:cs typeface="Arial" panose="020B0604020202020204" pitchFamily="34" charset="0"/>
            </a:endParaRPr>
          </a:p>
        </p:txBody>
      </p:sp>
      <p:sp>
        <p:nvSpPr>
          <p:cNvPr id="10" name="TextBox 9"/>
          <p:cNvSpPr txBox="1"/>
          <p:nvPr/>
        </p:nvSpPr>
        <p:spPr>
          <a:xfrm>
            <a:off x="251522" y="1052736"/>
            <a:ext cx="2221983" cy="738664"/>
          </a:xfrm>
          <a:prstGeom prst="rect">
            <a:avLst/>
          </a:prstGeom>
          <a:noFill/>
        </p:spPr>
        <p:txBody>
          <a:bodyPr wrap="square" rtlCol="0">
            <a:spAutoFit/>
          </a:bodyPr>
          <a:lstStyle/>
          <a:p>
            <a:pPr algn="ctr"/>
            <a:r>
              <a:rPr lang="en-GB" sz="1400" b="1" u="sng" dirty="0">
                <a:solidFill>
                  <a:schemeClr val="accent5"/>
                </a:solidFill>
                <a:hlinkClick r:id="rId5"/>
              </a:rPr>
              <a:t>The National </a:t>
            </a:r>
            <a:endParaRPr lang="en-GB" sz="1400" b="1" u="sng" dirty="0" smtClean="0">
              <a:solidFill>
                <a:schemeClr val="accent5"/>
              </a:solidFill>
              <a:hlinkClick r:id="rId5"/>
            </a:endParaRPr>
          </a:p>
          <a:p>
            <a:pPr algn="ctr"/>
            <a:r>
              <a:rPr lang="en-GB" sz="1400" b="1" u="sng" dirty="0" smtClean="0">
                <a:solidFill>
                  <a:schemeClr val="accent5"/>
                </a:solidFill>
                <a:hlinkClick r:id="rId5"/>
              </a:rPr>
              <a:t>Improvement </a:t>
            </a:r>
          </a:p>
          <a:p>
            <a:pPr algn="ctr"/>
            <a:r>
              <a:rPr lang="en-GB" sz="1400" b="1" u="sng" dirty="0" smtClean="0">
                <a:solidFill>
                  <a:schemeClr val="accent5"/>
                </a:solidFill>
                <a:hlinkClick r:id="rId5"/>
              </a:rPr>
              <a:t>Framework </a:t>
            </a:r>
            <a:endParaRPr lang="en-GB" sz="1400" b="1" u="sng" dirty="0">
              <a:solidFill>
                <a:schemeClr val="accent5"/>
              </a:solidFill>
            </a:endParaRPr>
          </a:p>
        </p:txBody>
      </p:sp>
      <p:sp>
        <p:nvSpPr>
          <p:cNvPr id="11" name="TextBox 10">
            <a:hlinkClick r:id="rId6"/>
          </p:cNvPr>
          <p:cNvSpPr txBox="1"/>
          <p:nvPr/>
        </p:nvSpPr>
        <p:spPr>
          <a:xfrm>
            <a:off x="3056734" y="2996952"/>
            <a:ext cx="2430537" cy="307777"/>
          </a:xfrm>
          <a:prstGeom prst="rect">
            <a:avLst/>
          </a:prstGeom>
          <a:noFill/>
        </p:spPr>
        <p:txBody>
          <a:bodyPr wrap="none" rtlCol="0">
            <a:spAutoFit/>
          </a:bodyPr>
          <a:lstStyle/>
          <a:p>
            <a:pPr algn="ctr"/>
            <a:r>
              <a:rPr lang="en-GB" sz="1400" b="1" u="sng" dirty="0">
                <a:solidFill>
                  <a:schemeClr val="accent5"/>
                </a:solidFill>
                <a:hlinkClick r:id="rId7"/>
              </a:rPr>
              <a:t>Scottish Attainment Challenge</a:t>
            </a:r>
            <a:endParaRPr lang="en-GB" sz="1400" b="1" u="sng" dirty="0">
              <a:solidFill>
                <a:schemeClr val="accent5"/>
              </a:solidFill>
            </a:endParaRPr>
          </a:p>
        </p:txBody>
      </p:sp>
      <p:pic>
        <p:nvPicPr>
          <p:cNvPr id="12" name="Picture 2" descr="http://sgsharepoint/sites/es/intranet/nif/SiteAssets/409691_FC.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5505" y="1126381"/>
            <a:ext cx="756000" cy="1069383"/>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7904" y="3212979"/>
            <a:ext cx="1102092" cy="890151"/>
          </a:xfrm>
          <a:prstGeom prst="rect">
            <a:avLst/>
          </a:prstGeom>
        </p:spPr>
      </p:pic>
      <p:sp>
        <p:nvSpPr>
          <p:cNvPr id="15" name="TextBox 14"/>
          <p:cNvSpPr txBox="1"/>
          <p:nvPr/>
        </p:nvSpPr>
        <p:spPr>
          <a:xfrm>
            <a:off x="582720" y="2465515"/>
            <a:ext cx="1982665" cy="523220"/>
          </a:xfrm>
          <a:prstGeom prst="rect">
            <a:avLst/>
          </a:prstGeom>
          <a:noFill/>
        </p:spPr>
        <p:txBody>
          <a:bodyPr wrap="square" rtlCol="0">
            <a:spAutoFit/>
          </a:bodyPr>
          <a:lstStyle/>
          <a:p>
            <a:pPr algn="ctr"/>
            <a:r>
              <a:rPr lang="en-GB" sz="1400" b="1" u="sng" dirty="0" smtClean="0">
                <a:solidFill>
                  <a:schemeClr val="accent5"/>
                </a:solidFill>
                <a:hlinkClick r:id=""/>
              </a:rPr>
              <a:t>National Delivery Plan </a:t>
            </a:r>
          </a:p>
          <a:p>
            <a:pPr algn="ctr"/>
            <a:r>
              <a:rPr lang="en-GB" sz="1400" b="1" u="sng" dirty="0" smtClean="0">
                <a:solidFill>
                  <a:schemeClr val="accent5"/>
                </a:solidFill>
                <a:hlinkClick r:id=""/>
              </a:rPr>
              <a:t>for Scottish Education</a:t>
            </a:r>
            <a:endParaRPr lang="en-GB" sz="1400" b="1" u="sng" dirty="0">
              <a:solidFill>
                <a:schemeClr val="accent5"/>
              </a:solidFill>
            </a:endParaRPr>
          </a:p>
        </p:txBody>
      </p:sp>
      <p:sp>
        <p:nvSpPr>
          <p:cNvPr id="16" name="TextBox 15">
            <a:hlinkClick r:id="rId6"/>
          </p:cNvPr>
          <p:cNvSpPr txBox="1"/>
          <p:nvPr/>
        </p:nvSpPr>
        <p:spPr>
          <a:xfrm>
            <a:off x="6272989" y="3362109"/>
            <a:ext cx="2619491" cy="523220"/>
          </a:xfrm>
          <a:prstGeom prst="rect">
            <a:avLst/>
          </a:prstGeom>
          <a:noFill/>
        </p:spPr>
        <p:txBody>
          <a:bodyPr wrap="square" rtlCol="0">
            <a:spAutoFit/>
          </a:bodyPr>
          <a:lstStyle/>
          <a:p>
            <a:pPr algn="ctr"/>
            <a:r>
              <a:rPr lang="en-GB" sz="1400" b="1" u="sng" dirty="0">
                <a:solidFill>
                  <a:schemeClr val="accent5"/>
                </a:solidFill>
                <a:hlinkClick r:id="rId10"/>
              </a:rPr>
              <a:t>Adult Learning in Scotland, </a:t>
            </a:r>
            <a:endParaRPr lang="en-GB" sz="1400" b="1" u="sng" dirty="0" smtClean="0">
              <a:solidFill>
                <a:schemeClr val="accent5"/>
              </a:solidFill>
              <a:hlinkClick r:id=""/>
            </a:endParaRPr>
          </a:p>
          <a:p>
            <a:pPr algn="ctr"/>
            <a:r>
              <a:rPr lang="en-GB" sz="1400" b="1" u="sng" dirty="0" smtClean="0">
                <a:solidFill>
                  <a:schemeClr val="accent5"/>
                </a:solidFill>
                <a:hlinkClick r:id=""/>
              </a:rPr>
              <a:t>a </a:t>
            </a:r>
            <a:r>
              <a:rPr lang="en-GB" sz="1400" b="1" u="sng" dirty="0">
                <a:solidFill>
                  <a:schemeClr val="accent5"/>
                </a:solidFill>
                <a:hlinkClick r:id="rId10"/>
              </a:rPr>
              <a:t>Statement of Ambition (2014)</a:t>
            </a:r>
            <a:endParaRPr lang="en-GB" sz="1400" b="1" u="sng" dirty="0">
              <a:solidFill>
                <a:schemeClr val="accent5"/>
              </a:solidFill>
            </a:endParaRPr>
          </a:p>
        </p:txBody>
      </p:sp>
      <p:pic>
        <p:nvPicPr>
          <p:cNvPr id="17" name="Picture 2" descr="http://ad32fecd7165c0c6f2e5-9678350ecdee277f1bd1839cd9d8e8df.r87.cf3.rackcdn.com/j437635-thumbnail.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96052" y="3138304"/>
            <a:ext cx="756000" cy="10395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8" name="Picture 4" descr="http://www.educationscotland.gov.uk/Images/AdultLearningStatementofAmb_tcm4-83057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22135" y="4005064"/>
            <a:ext cx="756000" cy="106549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53089" y="1934079"/>
            <a:ext cx="756000" cy="1062873"/>
          </a:xfrm>
          <a:prstGeom prst="rect">
            <a:avLst/>
          </a:prstGeom>
        </p:spPr>
      </p:pic>
      <p:sp>
        <p:nvSpPr>
          <p:cNvPr id="20" name="TextBox 19">
            <a:hlinkClick r:id="rId6"/>
          </p:cNvPr>
          <p:cNvSpPr txBox="1"/>
          <p:nvPr/>
        </p:nvSpPr>
        <p:spPr>
          <a:xfrm>
            <a:off x="5461212" y="1052736"/>
            <a:ext cx="2627584" cy="738664"/>
          </a:xfrm>
          <a:prstGeom prst="rect">
            <a:avLst/>
          </a:prstGeom>
          <a:noFill/>
        </p:spPr>
        <p:txBody>
          <a:bodyPr wrap="square" rtlCol="0">
            <a:spAutoFit/>
          </a:bodyPr>
          <a:lstStyle/>
          <a:p>
            <a:pPr algn="ctr"/>
            <a:r>
              <a:rPr lang="en-GB" sz="1400" b="1" u="sng" dirty="0" smtClean="0">
                <a:solidFill>
                  <a:schemeClr val="accent5"/>
                </a:solidFill>
              </a:rPr>
              <a:t>Review of the Impact of the Parental Involvement Act (2006) 2017</a:t>
            </a:r>
            <a:endParaRPr lang="en-GB" sz="1400" b="1" u="sng" dirty="0">
              <a:solidFill>
                <a:schemeClr val="accent5"/>
              </a:solidFill>
            </a:endParaRPr>
          </a:p>
        </p:txBody>
      </p:sp>
      <p:sp>
        <p:nvSpPr>
          <p:cNvPr id="22" name="TextBox 21"/>
          <p:cNvSpPr txBox="1"/>
          <p:nvPr/>
        </p:nvSpPr>
        <p:spPr>
          <a:xfrm>
            <a:off x="3708150" y="4220209"/>
            <a:ext cx="2736303" cy="738664"/>
          </a:xfrm>
          <a:prstGeom prst="rect">
            <a:avLst/>
          </a:prstGeom>
          <a:noFill/>
        </p:spPr>
        <p:txBody>
          <a:bodyPr wrap="square" rtlCol="0">
            <a:spAutoFit/>
          </a:bodyPr>
          <a:lstStyle/>
          <a:p>
            <a:pPr algn="ctr"/>
            <a:r>
              <a:rPr lang="en-GB" sz="1400" b="1" dirty="0" smtClean="0">
                <a:solidFill>
                  <a:schemeClr val="accent5"/>
                </a:solidFill>
              </a:rPr>
              <a:t>Scottish Schools (Parental Involvement) </a:t>
            </a:r>
            <a:r>
              <a:rPr lang="en-GB" sz="1400" b="1" dirty="0" smtClean="0">
                <a:solidFill>
                  <a:schemeClr val="accent5"/>
                </a:solidFill>
                <a:hlinkClick r:id="rId14"/>
              </a:rPr>
              <a:t>Act </a:t>
            </a:r>
            <a:r>
              <a:rPr lang="en-GB" sz="1400" b="1" dirty="0" smtClean="0">
                <a:solidFill>
                  <a:schemeClr val="accent5"/>
                </a:solidFill>
              </a:rPr>
              <a:t>2006 </a:t>
            </a:r>
          </a:p>
          <a:p>
            <a:pPr algn="ctr"/>
            <a:r>
              <a:rPr lang="en-GB" sz="1400" b="1" dirty="0" smtClean="0">
                <a:solidFill>
                  <a:schemeClr val="accent5"/>
                </a:solidFill>
              </a:rPr>
              <a:t>and </a:t>
            </a:r>
            <a:r>
              <a:rPr lang="en-GB" sz="1400" b="1" dirty="0" smtClean="0">
                <a:solidFill>
                  <a:schemeClr val="accent5"/>
                </a:solidFill>
                <a:hlinkClick r:id="rId15"/>
              </a:rPr>
              <a:t>Guidance</a:t>
            </a:r>
            <a:endParaRPr lang="en-GB" sz="1400" b="1" dirty="0">
              <a:solidFill>
                <a:schemeClr val="accent5"/>
              </a:solidFill>
            </a:endParaRPr>
          </a:p>
        </p:txBody>
      </p:sp>
      <p:pic>
        <p:nvPicPr>
          <p:cNvPr id="23" name="Picture 22"/>
          <p:cNvPicPr>
            <a:picLocks noChangeAspect="1"/>
          </p:cNvPicPr>
          <p:nvPr/>
        </p:nvPicPr>
        <p:blipFill rotWithShape="1">
          <a:blip r:embed="rId16"/>
          <a:srcRect l="35965" t="16572" r="34082" b="8109"/>
          <a:stretch/>
        </p:blipFill>
        <p:spPr>
          <a:xfrm>
            <a:off x="3772010" y="1694340"/>
            <a:ext cx="756000" cy="1044078"/>
          </a:xfrm>
          <a:prstGeom prst="rect">
            <a:avLst/>
          </a:prstGeom>
          <a:ln>
            <a:solidFill>
              <a:srgbClr val="000000"/>
            </a:solidFill>
          </a:ln>
        </p:spPr>
      </p:pic>
      <p:sp>
        <p:nvSpPr>
          <p:cNvPr id="24" name="TextBox 23"/>
          <p:cNvSpPr txBox="1"/>
          <p:nvPr/>
        </p:nvSpPr>
        <p:spPr>
          <a:xfrm>
            <a:off x="3204106" y="1052736"/>
            <a:ext cx="1573682" cy="523220"/>
          </a:xfrm>
          <a:prstGeom prst="rect">
            <a:avLst/>
          </a:prstGeom>
          <a:noFill/>
        </p:spPr>
        <p:txBody>
          <a:bodyPr wrap="square" rtlCol="0">
            <a:spAutoFit/>
          </a:bodyPr>
          <a:lstStyle/>
          <a:p>
            <a:pPr algn="ctr"/>
            <a:r>
              <a:rPr lang="en-GB" sz="1400" b="1" dirty="0" smtClean="0">
                <a:solidFill>
                  <a:schemeClr val="accent5"/>
                </a:solidFill>
                <a:hlinkClick r:id="rId17"/>
              </a:rPr>
              <a:t>National Parenting Strategy (2012)</a:t>
            </a:r>
            <a:endParaRPr lang="en-GB" sz="1400" b="1" dirty="0">
              <a:solidFill>
                <a:schemeClr val="accent5"/>
              </a:solidFill>
            </a:endParaRPr>
          </a:p>
        </p:txBody>
      </p:sp>
      <p:grpSp>
        <p:nvGrpSpPr>
          <p:cNvPr id="25" name="Group 24"/>
          <p:cNvGrpSpPr/>
          <p:nvPr/>
        </p:nvGrpSpPr>
        <p:grpSpPr>
          <a:xfrm>
            <a:off x="4137839" y="4882509"/>
            <a:ext cx="2415250" cy="1376446"/>
            <a:chOff x="256032" y="1642969"/>
            <a:chExt cx="5323614" cy="2386786"/>
          </a:xfrm>
        </p:grpSpPr>
        <p:cxnSp>
          <p:nvCxnSpPr>
            <p:cNvPr id="26" name="Straight Arrow Connector 25"/>
            <p:cNvCxnSpPr/>
            <p:nvPr/>
          </p:nvCxnSpPr>
          <p:spPr>
            <a:xfrm flipV="1">
              <a:off x="2507776" y="1865376"/>
              <a:ext cx="442177" cy="29385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7" name="Picture 4" descr="\\scotland.gov.uk\dc1\DCGroup_LN1\HMIE\HMIE EYFP\Children and Families Team\PE and FL\photos\PROFF\camp sept photo2 - P1060261.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56032" y="1865376"/>
              <a:ext cx="2482596" cy="18619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44951" y="1642969"/>
              <a:ext cx="1961680" cy="747167"/>
            </a:xfrm>
            <a:prstGeom prst="rect">
              <a:avLst/>
            </a:prstGeom>
            <a:noFill/>
          </p:spPr>
          <p:txBody>
            <a:bodyPr wrap="none" rtlCol="0">
              <a:spAutoFit/>
            </a:bodyPr>
            <a:lstStyle/>
            <a:p>
              <a:r>
                <a:rPr lang="en-GB" sz="1050" dirty="0" smtClean="0"/>
                <a:t>Learning at</a:t>
              </a:r>
            </a:p>
            <a:p>
              <a:r>
                <a:rPr lang="en-GB" sz="1050" dirty="0" smtClean="0"/>
                <a:t>Home</a:t>
              </a:r>
              <a:endParaRPr lang="en-GB" sz="1050" dirty="0"/>
            </a:p>
          </p:txBody>
        </p:sp>
        <p:cxnSp>
          <p:nvCxnSpPr>
            <p:cNvPr id="29" name="Straight Arrow Connector 28"/>
            <p:cNvCxnSpPr/>
            <p:nvPr/>
          </p:nvCxnSpPr>
          <p:spPr>
            <a:xfrm flipV="1">
              <a:off x="2783332" y="2658946"/>
              <a:ext cx="389636" cy="367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Straight Arrow Connector 29"/>
            <p:cNvCxnSpPr/>
            <p:nvPr/>
          </p:nvCxnSpPr>
          <p:spPr>
            <a:xfrm>
              <a:off x="2662533" y="3183971"/>
              <a:ext cx="400707" cy="19930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3211216" y="2452269"/>
              <a:ext cx="2360943" cy="747167"/>
            </a:xfrm>
            <a:prstGeom prst="rect">
              <a:avLst/>
            </a:prstGeom>
            <a:noFill/>
          </p:spPr>
          <p:txBody>
            <a:bodyPr wrap="none" rtlCol="0">
              <a:spAutoFit/>
            </a:bodyPr>
            <a:lstStyle/>
            <a:p>
              <a:r>
                <a:rPr lang="en-GB" sz="1050" dirty="0" smtClean="0"/>
                <a:t>Home/School </a:t>
              </a:r>
            </a:p>
            <a:p>
              <a:r>
                <a:rPr lang="en-GB" sz="1050" dirty="0" smtClean="0"/>
                <a:t>Partnership</a:t>
              </a:r>
              <a:endParaRPr lang="en-GB" sz="1050" dirty="0"/>
            </a:p>
          </p:txBody>
        </p:sp>
        <p:sp>
          <p:nvSpPr>
            <p:cNvPr id="32" name="TextBox 31"/>
            <p:cNvSpPr txBox="1"/>
            <p:nvPr/>
          </p:nvSpPr>
          <p:spPr>
            <a:xfrm>
              <a:off x="3063239" y="3282588"/>
              <a:ext cx="2516407" cy="747167"/>
            </a:xfrm>
            <a:prstGeom prst="rect">
              <a:avLst/>
            </a:prstGeom>
            <a:noFill/>
          </p:spPr>
          <p:txBody>
            <a:bodyPr wrap="none" rtlCol="0">
              <a:spAutoFit/>
            </a:bodyPr>
            <a:lstStyle/>
            <a:p>
              <a:r>
                <a:rPr lang="en-GB" sz="1050" dirty="0" smtClean="0"/>
                <a:t>Parental</a:t>
              </a:r>
            </a:p>
            <a:p>
              <a:r>
                <a:rPr lang="en-GB" sz="1050" dirty="0" smtClean="0"/>
                <a:t>Representation</a:t>
              </a:r>
              <a:endParaRPr lang="en-GB" sz="1050" dirty="0"/>
            </a:p>
          </p:txBody>
        </p:sp>
      </p:grpSp>
      <p:pic>
        <p:nvPicPr>
          <p:cNvPr id="1026" name="Picture 2" descr="Image result for Education Governance Review"/>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4153" y="5331971"/>
            <a:ext cx="2422314" cy="6976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2" y="4441569"/>
            <a:ext cx="3096342" cy="738664"/>
          </a:xfrm>
          <a:prstGeom prst="rect">
            <a:avLst/>
          </a:prstGeom>
          <a:noFill/>
        </p:spPr>
        <p:txBody>
          <a:bodyPr wrap="square" rtlCol="0">
            <a:spAutoFit/>
          </a:bodyPr>
          <a:lstStyle/>
          <a:p>
            <a:pPr algn="ctr"/>
            <a:r>
              <a:rPr lang="en-GB" sz="1400" b="1" u="sng" dirty="0">
                <a:solidFill>
                  <a:srgbClr val="00B050"/>
                </a:solidFill>
              </a:rPr>
              <a:t>Empowering teachers, parents and communities to achieve Excellence and Equity – A Governance </a:t>
            </a:r>
            <a:r>
              <a:rPr lang="en-GB" sz="1400" b="1" u="sng" dirty="0" smtClean="0">
                <a:solidFill>
                  <a:srgbClr val="00B050"/>
                </a:solidFill>
              </a:rPr>
              <a:t>Review (2017</a:t>
            </a:r>
            <a:r>
              <a:rPr lang="en-GB" sz="1400" b="1" u="sng" dirty="0">
                <a:solidFill>
                  <a:srgbClr val="00B050"/>
                </a:solidFill>
              </a:rPr>
              <a:t>)</a:t>
            </a:r>
          </a:p>
        </p:txBody>
      </p:sp>
    </p:spTree>
    <p:extLst>
      <p:ext uri="{BB962C8B-B14F-4D97-AF65-F5344CB8AC3E}">
        <p14:creationId xmlns:p14="http://schemas.microsoft.com/office/powerpoint/2010/main" val="26529018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0" y="5828876"/>
            <a:ext cx="9227428" cy="1045598"/>
          </a:xfrm>
          <a:prstGeom prst="rect">
            <a:avLst/>
          </a:prstGeom>
        </p:spPr>
      </p:pic>
      <p:sp>
        <p:nvSpPr>
          <p:cNvPr id="2" name="Title 1"/>
          <p:cNvSpPr>
            <a:spLocks noGrp="1"/>
          </p:cNvSpPr>
          <p:nvPr>
            <p:ph type="title"/>
          </p:nvPr>
        </p:nvSpPr>
        <p:spPr>
          <a:xfrm>
            <a:off x="413050" y="81406"/>
            <a:ext cx="8530410" cy="998358"/>
          </a:xfrm>
        </p:spPr>
        <p:txBody>
          <a:bodyPr/>
          <a:lstStyle/>
          <a:p>
            <a:r>
              <a:rPr lang="en-GB" dirty="0" smtClean="0">
                <a:solidFill>
                  <a:srgbClr val="00ABB5"/>
                </a:solidFill>
              </a:rPr>
              <a:t>Family Learning Resource - I am a Scientist</a:t>
            </a:r>
            <a:endParaRPr lang="en-GB" dirty="0">
              <a:solidFill>
                <a:srgbClr val="00ABB5"/>
              </a:solidFill>
            </a:endParaRPr>
          </a:p>
        </p:txBody>
      </p:sp>
      <p:pic>
        <p:nvPicPr>
          <p:cNvPr id="6" name="Picture 5"/>
          <p:cNvPicPr>
            <a:picLocks noChangeAspect="1"/>
          </p:cNvPicPr>
          <p:nvPr/>
        </p:nvPicPr>
        <p:blipFill>
          <a:blip r:embed="rId4"/>
          <a:stretch>
            <a:fillRect/>
          </a:stretch>
        </p:blipFill>
        <p:spPr>
          <a:xfrm>
            <a:off x="6472587" y="6374080"/>
            <a:ext cx="2103259" cy="186956"/>
          </a:xfrm>
          <a:prstGeom prst="rect">
            <a:avLst/>
          </a:prstGeom>
        </p:spPr>
      </p:pic>
      <p:sp>
        <p:nvSpPr>
          <p:cNvPr id="3" name="TextBox 2"/>
          <p:cNvSpPr txBox="1"/>
          <p:nvPr/>
        </p:nvSpPr>
        <p:spPr>
          <a:xfrm>
            <a:off x="900995" y="5708871"/>
            <a:ext cx="6459653" cy="307777"/>
          </a:xfrm>
          <a:prstGeom prst="rect">
            <a:avLst/>
          </a:prstGeom>
          <a:noFill/>
        </p:spPr>
        <p:txBody>
          <a:bodyPr wrap="none" rtlCol="0">
            <a:spAutoFit/>
          </a:bodyPr>
          <a:lstStyle/>
          <a:p>
            <a:r>
              <a:rPr lang="en-GB" sz="1400" dirty="0">
                <a:solidFill>
                  <a:prstClr val="black"/>
                </a:solidFill>
              </a:rPr>
              <a:t>https://www.education.gov.scot/parentzone/Documents/IamaScientistMar16.pdf</a:t>
            </a:r>
          </a:p>
        </p:txBody>
      </p:sp>
      <p:pic>
        <p:nvPicPr>
          <p:cNvPr id="2050"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894" b="69481" l="4620" r="86713"/>
                    </a14:imgEffect>
                  </a14:imgLayer>
                </a14:imgProps>
              </a:ext>
              <a:ext uri="{28A0092B-C50C-407E-A947-70E740481C1C}">
                <a14:useLocalDpi xmlns:a14="http://schemas.microsoft.com/office/drawing/2010/main" val="0"/>
              </a:ext>
            </a:extLst>
          </a:blip>
          <a:srcRect l="6413" t="6124" r="28305" b="44693"/>
          <a:stretch/>
        </p:blipFill>
        <p:spPr bwMode="auto">
          <a:xfrm>
            <a:off x="945894" y="1050568"/>
            <a:ext cx="7252214" cy="44718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24668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0" y="5828876"/>
            <a:ext cx="9227428" cy="1045598"/>
          </a:xfrm>
          <a:prstGeom prst="rect">
            <a:avLst/>
          </a:prstGeom>
        </p:spPr>
      </p:pic>
      <p:sp>
        <p:nvSpPr>
          <p:cNvPr id="2" name="Title 1"/>
          <p:cNvSpPr>
            <a:spLocks noGrp="1"/>
          </p:cNvSpPr>
          <p:nvPr>
            <p:ph type="title"/>
          </p:nvPr>
        </p:nvSpPr>
        <p:spPr>
          <a:xfrm>
            <a:off x="413050" y="81406"/>
            <a:ext cx="8530410" cy="998358"/>
          </a:xfrm>
        </p:spPr>
        <p:txBody>
          <a:bodyPr/>
          <a:lstStyle/>
          <a:p>
            <a:r>
              <a:rPr lang="en-GB" dirty="0" smtClean="0">
                <a:solidFill>
                  <a:srgbClr val="00ABB5"/>
                </a:solidFill>
              </a:rPr>
              <a:t>Family Learning Resource - I am a Mathematician</a:t>
            </a:r>
            <a:endParaRPr lang="en-GB" dirty="0">
              <a:solidFill>
                <a:srgbClr val="00ABB5"/>
              </a:solidFill>
            </a:endParaRPr>
          </a:p>
        </p:txBody>
      </p:sp>
      <p:pic>
        <p:nvPicPr>
          <p:cNvPr id="6" name="Picture 5"/>
          <p:cNvPicPr>
            <a:picLocks noChangeAspect="1"/>
          </p:cNvPicPr>
          <p:nvPr/>
        </p:nvPicPr>
        <p:blipFill>
          <a:blip r:embed="rId4"/>
          <a:stretch>
            <a:fillRect/>
          </a:stretch>
        </p:blipFill>
        <p:spPr>
          <a:xfrm>
            <a:off x="6472587" y="6374080"/>
            <a:ext cx="2103259" cy="186956"/>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277" y="1124744"/>
            <a:ext cx="7225447" cy="4400858"/>
          </a:xfrm>
          <a:prstGeom prst="rect">
            <a:avLst/>
          </a:prstGeom>
          <a:noFill/>
          <a:ln w="9525">
            <a:solidFill>
              <a:srgbClr val="080808"/>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871006" y="5758769"/>
            <a:ext cx="6647461" cy="307777"/>
          </a:xfrm>
          <a:prstGeom prst="rect">
            <a:avLst/>
          </a:prstGeom>
          <a:noFill/>
        </p:spPr>
        <p:txBody>
          <a:bodyPr wrap="none" rtlCol="0">
            <a:spAutoFit/>
          </a:bodyPr>
          <a:lstStyle/>
          <a:p>
            <a:r>
              <a:rPr lang="en-GB" sz="1400" dirty="0">
                <a:solidFill>
                  <a:prstClr val="black"/>
                </a:solidFill>
              </a:rPr>
              <a:t>https://education.gov.scot/parentzone/Documents/IAmAMathematician120517.pdf</a:t>
            </a:r>
          </a:p>
        </p:txBody>
      </p:sp>
    </p:spTree>
    <p:extLst>
      <p:ext uri="{BB962C8B-B14F-4D97-AF65-F5344CB8AC3E}">
        <p14:creationId xmlns:p14="http://schemas.microsoft.com/office/powerpoint/2010/main" val="3604364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0" y="5828876"/>
            <a:ext cx="9227428" cy="1045598"/>
          </a:xfrm>
          <a:prstGeom prst="rect">
            <a:avLst/>
          </a:prstGeom>
        </p:spPr>
      </p:pic>
      <p:sp>
        <p:nvSpPr>
          <p:cNvPr id="2" name="Title 1"/>
          <p:cNvSpPr>
            <a:spLocks noGrp="1"/>
          </p:cNvSpPr>
          <p:nvPr>
            <p:ph type="title"/>
          </p:nvPr>
        </p:nvSpPr>
        <p:spPr>
          <a:xfrm>
            <a:off x="429235" y="116632"/>
            <a:ext cx="8287130" cy="782320"/>
          </a:xfrm>
        </p:spPr>
        <p:txBody>
          <a:bodyPr/>
          <a:lstStyle/>
          <a:p>
            <a:r>
              <a:rPr lang="en-GB" dirty="0" smtClean="0">
                <a:solidFill>
                  <a:srgbClr val="00ABB5"/>
                </a:solidFill>
              </a:rPr>
              <a:t>Question</a:t>
            </a:r>
            <a:endParaRPr lang="en-GB" dirty="0">
              <a:solidFill>
                <a:srgbClr val="00ABB5"/>
              </a:solidFill>
            </a:endParaRPr>
          </a:p>
        </p:txBody>
      </p:sp>
      <p:sp>
        <p:nvSpPr>
          <p:cNvPr id="3" name="Content Placeholder 2"/>
          <p:cNvSpPr>
            <a:spLocks noGrp="1"/>
          </p:cNvSpPr>
          <p:nvPr>
            <p:ph idx="1"/>
          </p:nvPr>
        </p:nvSpPr>
        <p:spPr>
          <a:xfrm>
            <a:off x="995316" y="1698246"/>
            <a:ext cx="6873072" cy="1573198"/>
          </a:xfrm>
        </p:spPr>
        <p:txBody>
          <a:bodyPr/>
          <a:lstStyle/>
          <a:p>
            <a:r>
              <a:rPr lang="en-GB" dirty="0">
                <a:solidFill>
                  <a:schemeClr val="tx1"/>
                </a:solidFill>
              </a:rPr>
              <a:t>How </a:t>
            </a:r>
            <a:r>
              <a:rPr lang="en-GB" dirty="0" smtClean="0">
                <a:solidFill>
                  <a:schemeClr val="tx1"/>
                </a:solidFill>
              </a:rPr>
              <a:t>can we </a:t>
            </a:r>
            <a:r>
              <a:rPr lang="en-GB" dirty="0">
                <a:solidFill>
                  <a:schemeClr val="tx1"/>
                </a:solidFill>
              </a:rPr>
              <a:t>work together to support the contribution </a:t>
            </a:r>
            <a:r>
              <a:rPr lang="en-GB" dirty="0" smtClean="0">
                <a:solidFill>
                  <a:schemeClr val="tx1"/>
                </a:solidFill>
              </a:rPr>
              <a:t>that working </a:t>
            </a:r>
            <a:r>
              <a:rPr lang="en-GB" dirty="0">
                <a:solidFill>
                  <a:schemeClr val="tx1"/>
                </a:solidFill>
              </a:rPr>
              <a:t>with  Families and Communities </a:t>
            </a:r>
            <a:r>
              <a:rPr lang="en-GB" dirty="0" smtClean="0">
                <a:solidFill>
                  <a:schemeClr val="tx1"/>
                </a:solidFill>
              </a:rPr>
              <a:t>can make on reducing the poverty related attainment gap?</a:t>
            </a:r>
            <a:endParaRPr lang="en-GB" dirty="0">
              <a:solidFill>
                <a:schemeClr val="tx1"/>
              </a:solidFill>
            </a:endParaRPr>
          </a:p>
          <a:p>
            <a:r>
              <a:rPr lang="en-GB" sz="800" dirty="0">
                <a:solidFill>
                  <a:schemeClr val="tx1"/>
                </a:solidFill>
              </a:rPr>
              <a:t>        </a:t>
            </a:r>
            <a:endParaRPr lang="en-GB" dirty="0" smtClean="0">
              <a:solidFill>
                <a:schemeClr val="tx1"/>
              </a:solidFill>
            </a:endParaRPr>
          </a:p>
        </p:txBody>
      </p:sp>
      <p:pic>
        <p:nvPicPr>
          <p:cNvPr id="6" name="Picture 5"/>
          <p:cNvPicPr>
            <a:picLocks noChangeAspect="1"/>
          </p:cNvPicPr>
          <p:nvPr/>
        </p:nvPicPr>
        <p:blipFill>
          <a:blip r:embed="rId4"/>
          <a:stretch>
            <a:fillRect/>
          </a:stretch>
        </p:blipFill>
        <p:spPr>
          <a:xfrm>
            <a:off x="6472587" y="6374080"/>
            <a:ext cx="2103259" cy="186956"/>
          </a:xfrm>
          <a:prstGeom prst="rect">
            <a:avLst/>
          </a:prstGeom>
        </p:spPr>
      </p:pic>
      <p:pic>
        <p:nvPicPr>
          <p:cNvPr id="9" name="Picture 4" descr="\\scotland.gov.uk\dc1\DCGroup_LN1\HMIE\HMIE EYFP\Children and Families Team\photos\Trinity High School Cookery Class\PWP_770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83" t="5079" r="28341"/>
          <a:stretch/>
        </p:blipFill>
        <p:spPr bwMode="auto">
          <a:xfrm>
            <a:off x="3410329" y="3212976"/>
            <a:ext cx="2337250" cy="2442230"/>
          </a:xfrm>
          <a:prstGeom prst="rect">
            <a:avLst/>
          </a:prstGeom>
          <a:noFill/>
          <a:ln>
            <a:solidFill>
              <a:srgbClr val="08080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1870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0" y="5828876"/>
            <a:ext cx="9227428" cy="1045598"/>
          </a:xfrm>
          <a:prstGeom prst="rect">
            <a:avLst/>
          </a:prstGeom>
        </p:spPr>
      </p:pic>
      <p:sp>
        <p:nvSpPr>
          <p:cNvPr id="2" name="Title 1"/>
          <p:cNvSpPr>
            <a:spLocks noGrp="1"/>
          </p:cNvSpPr>
          <p:nvPr>
            <p:ph type="title"/>
          </p:nvPr>
        </p:nvSpPr>
        <p:spPr>
          <a:xfrm>
            <a:off x="458851" y="260648"/>
            <a:ext cx="8287130" cy="782320"/>
          </a:xfrm>
        </p:spPr>
        <p:txBody>
          <a:bodyPr/>
          <a:lstStyle/>
          <a:p>
            <a:r>
              <a:rPr lang="en-GB" dirty="0" smtClean="0">
                <a:solidFill>
                  <a:srgbClr val="00ABB5"/>
                </a:solidFill>
              </a:rPr>
              <a:t>Websites / Blogs</a:t>
            </a:r>
            <a:endParaRPr lang="en-GB" dirty="0">
              <a:solidFill>
                <a:srgbClr val="00ABB5"/>
              </a:solidFill>
            </a:endParaRPr>
          </a:p>
        </p:txBody>
      </p:sp>
      <p:sp>
        <p:nvSpPr>
          <p:cNvPr id="3" name="Content Placeholder 2"/>
          <p:cNvSpPr>
            <a:spLocks noGrp="1"/>
          </p:cNvSpPr>
          <p:nvPr>
            <p:ph idx="1"/>
          </p:nvPr>
        </p:nvSpPr>
        <p:spPr>
          <a:xfrm>
            <a:off x="764634" y="1507438"/>
            <a:ext cx="7890969" cy="4042024"/>
          </a:xfrm>
        </p:spPr>
        <p:txBody>
          <a:bodyPr/>
          <a:lstStyle/>
          <a:p>
            <a:pPr algn="ctr"/>
            <a:r>
              <a:rPr lang="en-GB" dirty="0" smtClean="0">
                <a:hlinkClick r:id="rId4"/>
              </a:rPr>
              <a:t>National Improvement Hub </a:t>
            </a:r>
            <a:r>
              <a:rPr lang="en-GB" dirty="0">
                <a:hlinkClick r:id="rId4"/>
              </a:rPr>
              <a:t>- https://education.gov.scot/improvement</a:t>
            </a:r>
            <a:endParaRPr lang="en-GB" dirty="0"/>
          </a:p>
          <a:p>
            <a:pPr algn="ctr"/>
            <a:endParaRPr lang="en-GB" dirty="0"/>
          </a:p>
          <a:p>
            <a:pPr algn="ctr"/>
            <a:r>
              <a:rPr lang="en-GB" dirty="0">
                <a:hlinkClick r:id="rId5"/>
              </a:rPr>
              <a:t>Parentzone </a:t>
            </a:r>
            <a:r>
              <a:rPr lang="en-GB" dirty="0" smtClean="0">
                <a:hlinkClick r:id="rId5"/>
              </a:rPr>
              <a:t>Scotland</a:t>
            </a:r>
            <a:r>
              <a:rPr lang="en-GB" dirty="0">
                <a:hlinkClick r:id="rId4"/>
              </a:rPr>
              <a:t> - </a:t>
            </a:r>
            <a:r>
              <a:rPr lang="en-GB" dirty="0" smtClean="0">
                <a:hlinkClick r:id="rId6"/>
              </a:rPr>
              <a:t>https</a:t>
            </a:r>
            <a:r>
              <a:rPr lang="en-GB" dirty="0">
                <a:hlinkClick r:id="rId6"/>
              </a:rPr>
              <a:t>://education.gov.scot/parentzone</a:t>
            </a:r>
            <a:r>
              <a:rPr lang="en-GB" dirty="0" smtClean="0">
                <a:hlinkClick r:id="rId6"/>
              </a:rPr>
              <a:t>/</a:t>
            </a:r>
            <a:endParaRPr lang="en-GB" dirty="0" smtClean="0"/>
          </a:p>
          <a:p>
            <a:pPr algn="ctr"/>
            <a:endParaRPr lang="en-GB" dirty="0" smtClean="0"/>
          </a:p>
          <a:p>
            <a:pPr algn="ctr"/>
            <a:endParaRPr lang="en-GB" b="1" dirty="0" smtClean="0">
              <a:solidFill>
                <a:srgbClr val="00ABB5"/>
              </a:solidFill>
            </a:endParaRPr>
          </a:p>
          <a:p>
            <a:pPr algn="ctr"/>
            <a:r>
              <a:rPr lang="en-GB" b="1" dirty="0" smtClean="0">
                <a:solidFill>
                  <a:srgbClr val="00ABB5"/>
                </a:solidFill>
              </a:rPr>
              <a:t>Family Learning and Partnership Blog Posts</a:t>
            </a:r>
          </a:p>
          <a:p>
            <a:pPr algn="ctr"/>
            <a:endParaRPr lang="en-GB" dirty="0"/>
          </a:p>
          <a:p>
            <a:pPr algn="ctr"/>
            <a:r>
              <a:rPr lang="en-GB" dirty="0">
                <a:hlinkClick r:id="rId7"/>
              </a:rPr>
              <a:t>https://familylearningscot.wordpress.com/</a:t>
            </a:r>
            <a:endParaRPr lang="en-GB" dirty="0"/>
          </a:p>
          <a:p>
            <a:pPr algn="ctr"/>
            <a:r>
              <a:rPr lang="en-GB" dirty="0">
                <a:hlinkClick r:id="rId8"/>
              </a:rPr>
              <a:t>https://blogs.glowscotland.org.uk/glowblogs/eslb/</a:t>
            </a:r>
            <a:endParaRPr lang="en-GB" dirty="0"/>
          </a:p>
          <a:p>
            <a:pPr>
              <a:buClr>
                <a:srgbClr val="00ABB5"/>
              </a:buClr>
            </a:pPr>
            <a:endParaRPr lang="en-GB" b="1" dirty="0" smtClean="0"/>
          </a:p>
        </p:txBody>
      </p:sp>
      <p:pic>
        <p:nvPicPr>
          <p:cNvPr id="6" name="Picture 5"/>
          <p:cNvPicPr>
            <a:picLocks noChangeAspect="1"/>
          </p:cNvPicPr>
          <p:nvPr/>
        </p:nvPicPr>
        <p:blipFill>
          <a:blip r:embed="rId9"/>
          <a:stretch>
            <a:fillRect/>
          </a:stretch>
        </p:blipFill>
        <p:spPr>
          <a:xfrm>
            <a:off x="6472587" y="6374080"/>
            <a:ext cx="2103259" cy="186956"/>
          </a:xfrm>
          <a:prstGeom prst="rect">
            <a:avLst/>
          </a:prstGeom>
        </p:spPr>
      </p:pic>
    </p:spTree>
    <p:extLst>
      <p:ext uri="{BB962C8B-B14F-4D97-AF65-F5344CB8AC3E}">
        <p14:creationId xmlns:p14="http://schemas.microsoft.com/office/powerpoint/2010/main" val="42770472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8851" y="332656"/>
            <a:ext cx="8287130" cy="782320"/>
          </a:xfrm>
        </p:spPr>
        <p:txBody>
          <a:bodyPr>
            <a:normAutofit/>
          </a:bodyPr>
          <a:lstStyle/>
          <a:p>
            <a:pPr algn="l"/>
            <a:r>
              <a:rPr lang="en-GB" sz="3200" b="1" dirty="0" smtClean="0">
                <a:solidFill>
                  <a:srgbClr val="00ABB5"/>
                </a:solidFill>
                <a:latin typeface="Arial" panose="020B0604020202020204" pitchFamily="34" charset="0"/>
                <a:cs typeface="Arial" panose="020B0604020202020204" pitchFamily="34" charset="0"/>
              </a:rPr>
              <a:t>Governance Review - Next Steps</a:t>
            </a:r>
            <a:endParaRPr lang="en-GB" sz="3200" b="1" dirty="0">
              <a:solidFill>
                <a:srgbClr val="00ABB5"/>
              </a:solidFill>
              <a:latin typeface="Arial" panose="020B0604020202020204" pitchFamily="34" charset="0"/>
              <a:cs typeface="Arial" panose="020B0604020202020204" pitchFamily="34" charset="0"/>
            </a:endParaRPr>
          </a:p>
        </p:txBody>
      </p:sp>
      <p:sp>
        <p:nvSpPr>
          <p:cNvPr id="4" name="Rectangle 3"/>
          <p:cNvSpPr/>
          <p:nvPr/>
        </p:nvSpPr>
        <p:spPr>
          <a:xfrm>
            <a:off x="675861" y="1510749"/>
            <a:ext cx="7762461" cy="523220"/>
          </a:xfrm>
          <a:prstGeom prst="rect">
            <a:avLst/>
          </a:prstGeom>
        </p:spPr>
        <p:txBody>
          <a:bodyPr wrap="square">
            <a:spAutoFit/>
          </a:bodyPr>
          <a:lstStyle/>
          <a:p>
            <a:pPr marL="342900" indent="-342900">
              <a:buClr>
                <a:srgbClr val="00ABB5"/>
              </a:buClr>
              <a:buFont typeface="Arial" pitchFamily="34" charset="0"/>
              <a:buChar char="•"/>
            </a:pPr>
            <a:endParaRPr lang="en-GB" sz="2800" b="1" dirty="0" smtClean="0">
              <a:solidFill>
                <a:schemeClr val="tx1">
                  <a:lumMod val="85000"/>
                  <a:lumOff val="15000"/>
                </a:schemeClr>
              </a:solidFill>
            </a:endParaRPr>
          </a:p>
        </p:txBody>
      </p:sp>
      <p:sp>
        <p:nvSpPr>
          <p:cNvPr id="3" name="TextBox 2"/>
          <p:cNvSpPr txBox="1"/>
          <p:nvPr/>
        </p:nvSpPr>
        <p:spPr>
          <a:xfrm>
            <a:off x="971600" y="1510749"/>
            <a:ext cx="7200800" cy="2677656"/>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Local </a:t>
            </a:r>
            <a:r>
              <a:rPr lang="en-GB" sz="2400" dirty="0">
                <a:latin typeface="Arial" panose="020B0604020202020204" pitchFamily="34" charset="0"/>
                <a:cs typeface="Arial" panose="020B0604020202020204" pitchFamily="34" charset="0"/>
              </a:rPr>
              <a:t>authorities </a:t>
            </a:r>
            <a:r>
              <a:rPr lang="en-GB" sz="2400" dirty="0" smtClean="0">
                <a:latin typeface="Arial" panose="020B0604020202020204" pitchFamily="34" charset="0"/>
                <a:cs typeface="Arial" panose="020B0604020202020204" pitchFamily="34" charset="0"/>
              </a:rPr>
              <a:t>will:</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Ensure </a:t>
            </a:r>
            <a:r>
              <a:rPr lang="en-GB" sz="2400" dirty="0">
                <a:latin typeface="Arial" panose="020B0604020202020204" pitchFamily="34" charset="0"/>
                <a:cs typeface="Arial" panose="020B0604020202020204" pitchFamily="34" charset="0"/>
              </a:rPr>
              <a:t>that LA provision such as </a:t>
            </a:r>
            <a:r>
              <a:rPr lang="en-GB" sz="2400" dirty="0" smtClean="0">
                <a:latin typeface="Arial" panose="020B0604020202020204" pitchFamily="34" charset="0"/>
                <a:cs typeface="Arial" panose="020B0604020202020204" pitchFamily="34" charset="0"/>
              </a:rPr>
              <a:t>… Community Learning and Development </a:t>
            </a:r>
            <a:r>
              <a:rPr lang="en-GB" sz="2400" dirty="0">
                <a:latin typeface="Arial" panose="020B0604020202020204" pitchFamily="34" charset="0"/>
                <a:cs typeface="Arial" panose="020B0604020202020204" pitchFamily="34" charset="0"/>
              </a:rPr>
              <a:t>and third sector partners work effectively with schools and regional improvement </a:t>
            </a:r>
            <a:r>
              <a:rPr lang="en-GB" sz="2400" dirty="0" err="1" smtClean="0">
                <a:latin typeface="Arial" panose="020B0604020202020204" pitchFamily="34" charset="0"/>
                <a:cs typeface="Arial" panose="020B0604020202020204" pitchFamily="34" charset="0"/>
              </a:rPr>
              <a:t>collaboratives</a:t>
            </a:r>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to provide care and education to children and their </a:t>
            </a:r>
            <a:r>
              <a:rPr lang="en-GB" sz="2400" dirty="0" smtClean="0">
                <a:latin typeface="Arial" panose="020B0604020202020204" pitchFamily="34" charset="0"/>
                <a:cs typeface="Arial" panose="020B0604020202020204" pitchFamily="34" charset="0"/>
              </a:rPr>
              <a:t>families</a:t>
            </a:r>
            <a:endParaRPr lang="en-GB"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1" name="Picture 10"/>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3950872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34" y="2204864"/>
            <a:ext cx="8287130" cy="1584176"/>
          </a:xfrm>
        </p:spPr>
        <p:txBody>
          <a:bodyPr>
            <a:normAutofit/>
          </a:bodyPr>
          <a:lstStyle/>
          <a:p>
            <a:r>
              <a:rPr lang="en-GB" sz="3200" b="1" dirty="0" smtClean="0">
                <a:solidFill>
                  <a:schemeClr val="accent5"/>
                </a:solidFill>
                <a:latin typeface="Arial" panose="020B0604020202020204" pitchFamily="34" charset="0"/>
                <a:cs typeface="Arial" panose="020B0604020202020204" pitchFamily="34" charset="0"/>
              </a:rPr>
              <a:t>The National Picture</a:t>
            </a:r>
            <a:br>
              <a:rPr lang="en-GB" sz="3200" b="1" dirty="0" smtClean="0">
                <a:solidFill>
                  <a:schemeClr val="accent5"/>
                </a:solidFill>
                <a:latin typeface="Arial" panose="020B0604020202020204" pitchFamily="34" charset="0"/>
                <a:cs typeface="Arial" panose="020B0604020202020204" pitchFamily="34" charset="0"/>
              </a:rPr>
            </a:br>
            <a:r>
              <a:rPr lang="en-GB" sz="3200" b="1" dirty="0" smtClean="0">
                <a:solidFill>
                  <a:schemeClr val="accent5"/>
                </a:solidFill>
                <a:latin typeface="Arial" panose="020B0604020202020204" pitchFamily="34" charset="0"/>
                <a:cs typeface="Arial" panose="020B0604020202020204" pitchFamily="34" charset="0"/>
              </a:rPr>
              <a:t/>
            </a:r>
            <a:br>
              <a:rPr lang="en-GB" sz="3200" b="1" dirty="0" smtClean="0">
                <a:solidFill>
                  <a:schemeClr val="accent5"/>
                </a:solidFill>
                <a:latin typeface="Arial" panose="020B0604020202020204" pitchFamily="34" charset="0"/>
                <a:cs typeface="Arial" panose="020B0604020202020204" pitchFamily="34" charset="0"/>
              </a:rPr>
            </a:br>
            <a:r>
              <a:rPr lang="en-GB" sz="3200" b="1" dirty="0" smtClean="0">
                <a:solidFill>
                  <a:schemeClr val="accent5"/>
                </a:solidFill>
                <a:latin typeface="Arial" panose="020B0604020202020204" pitchFamily="34" charset="0"/>
                <a:cs typeface="Arial" panose="020B0604020202020204" pitchFamily="34" charset="0"/>
              </a:rPr>
              <a:t>Inspection</a:t>
            </a:r>
            <a:endParaRPr lang="en-GB" sz="3200" b="1" dirty="0">
              <a:solidFill>
                <a:schemeClr val="accent5"/>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1" name="Picture 10"/>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31400959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8851" y="116632"/>
            <a:ext cx="8287130" cy="78232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Community Learning and Development</a:t>
            </a:r>
            <a:endParaRPr lang="en-GB" sz="3200" b="1" dirty="0">
              <a:solidFill>
                <a:schemeClr val="accent5"/>
              </a:solidFill>
              <a:latin typeface="Arial" panose="020B0604020202020204" pitchFamily="34" charset="0"/>
              <a:cs typeface="Arial" panose="020B0604020202020204" pitchFamily="34" charset="0"/>
            </a:endParaRPr>
          </a:p>
        </p:txBody>
      </p:sp>
      <p:sp>
        <p:nvSpPr>
          <p:cNvPr id="4" name="Rectangle 3"/>
          <p:cNvSpPr/>
          <p:nvPr/>
        </p:nvSpPr>
        <p:spPr>
          <a:xfrm>
            <a:off x="675861" y="1510749"/>
            <a:ext cx="7762461" cy="523220"/>
          </a:xfrm>
          <a:prstGeom prst="rect">
            <a:avLst/>
          </a:prstGeom>
        </p:spPr>
        <p:txBody>
          <a:bodyPr wrap="square">
            <a:spAutoFit/>
          </a:bodyPr>
          <a:lstStyle/>
          <a:p>
            <a:pPr marL="342900" indent="-342900">
              <a:buClr>
                <a:srgbClr val="00ABB5"/>
              </a:buClr>
              <a:buFont typeface="Arial" pitchFamily="34" charset="0"/>
              <a:buChar char="•"/>
            </a:pPr>
            <a:endParaRPr lang="en-GB" sz="2800" b="1" dirty="0" smtClean="0">
              <a:solidFill>
                <a:schemeClr val="tx1">
                  <a:lumMod val="85000"/>
                  <a:lumOff val="15000"/>
                </a:schemeClr>
              </a:solidFill>
            </a:endParaRPr>
          </a:p>
        </p:txBody>
      </p:sp>
      <p:sp>
        <p:nvSpPr>
          <p:cNvPr id="3" name="TextBox 2"/>
          <p:cNvSpPr txBox="1"/>
          <p:nvPr/>
        </p:nvSpPr>
        <p:spPr>
          <a:xfrm>
            <a:off x="539552" y="1196752"/>
            <a:ext cx="7762461" cy="4801314"/>
          </a:xfrm>
          <a:prstGeom prst="rect">
            <a:avLst/>
          </a:prstGeom>
          <a:noFill/>
        </p:spPr>
        <p:txBody>
          <a:bodyPr wrap="square" rtlCol="0">
            <a:spAutoFit/>
          </a:bodyPr>
          <a:lstStyle/>
          <a:p>
            <a:r>
              <a:rPr lang="en-GB" sz="2400" b="1" dirty="0" smtClean="0">
                <a:solidFill>
                  <a:schemeClr val="accent5"/>
                </a:solidFill>
                <a:latin typeface="Arial" panose="020B0604020202020204" pitchFamily="34" charset="0"/>
                <a:cs typeface="Arial" panose="020B0604020202020204" pitchFamily="34" charset="0"/>
              </a:rPr>
              <a:t>Inspection of </a:t>
            </a:r>
            <a:r>
              <a:rPr lang="en-GB" sz="2400" b="1" dirty="0" err="1" smtClean="0">
                <a:solidFill>
                  <a:schemeClr val="accent5"/>
                </a:solidFill>
                <a:latin typeface="Arial" panose="020B0604020202020204" pitchFamily="34" charset="0"/>
                <a:cs typeface="Arial" panose="020B0604020202020204" pitchFamily="34" charset="0"/>
              </a:rPr>
              <a:t>CLD</a:t>
            </a:r>
            <a:r>
              <a:rPr lang="en-GB" sz="2400" b="1" dirty="0" smtClean="0">
                <a:solidFill>
                  <a:schemeClr val="accent5"/>
                </a:solidFill>
                <a:latin typeface="Arial" panose="020B0604020202020204" pitchFamily="34" charset="0"/>
                <a:cs typeface="Arial" panose="020B0604020202020204" pitchFamily="34" charset="0"/>
              </a:rPr>
              <a:t> partnerships 2016/17</a:t>
            </a:r>
          </a:p>
          <a:p>
            <a:endParaRPr lang="en-GB" sz="24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b="1" dirty="0">
                <a:latin typeface="Arial" panose="020B0604020202020204" pitchFamily="34" charset="0"/>
                <a:cs typeface="Arial" panose="020B0604020202020204" pitchFamily="34" charset="0"/>
              </a:rPr>
              <a:t>Twelve local authorities </a:t>
            </a:r>
            <a:r>
              <a:rPr lang="en-GB" sz="2400" b="1" dirty="0" smtClean="0">
                <a:latin typeface="Arial" panose="020B0604020202020204" pitchFamily="34" charset="0"/>
                <a:cs typeface="Arial" panose="020B0604020202020204" pitchFamily="34" charset="0"/>
              </a:rPr>
              <a:t>inspected:</a:t>
            </a:r>
            <a:endParaRPr lang="en-GB" sz="2400" b="1" dirty="0">
              <a:latin typeface="Arial" panose="020B0604020202020204" pitchFamily="34" charset="0"/>
              <a:cs typeface="Arial" panose="020B0604020202020204" pitchFamily="34" charset="0"/>
            </a:endParaRPr>
          </a:p>
          <a:p>
            <a:pPr marL="358775" lvl="1"/>
            <a:r>
              <a:rPr lang="en-GB" sz="2400" dirty="0">
                <a:latin typeface="Arial" panose="020B0604020202020204" pitchFamily="34" charset="0"/>
                <a:cs typeface="Arial" panose="020B0604020202020204" pitchFamily="34" charset="0"/>
              </a:rPr>
              <a:t>Midlothian, Aberdeen, Edinburgh, West Dunbartonshire, Dundee, Falkirk, Shetland, East Renfrewshire, Angus, North Ayrshire, North Lanarkshire and East </a:t>
            </a:r>
            <a:r>
              <a:rPr lang="en-GB" sz="2400" dirty="0" smtClean="0">
                <a:latin typeface="Arial" panose="020B0604020202020204" pitchFamily="34" charset="0"/>
                <a:cs typeface="Arial" panose="020B0604020202020204" pitchFamily="34" charset="0"/>
              </a:rPr>
              <a:t>Dunbartonshire</a:t>
            </a:r>
          </a:p>
          <a:p>
            <a:pPr marL="358775" lvl="1"/>
            <a:endParaRPr lang="en-GB" sz="24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b="1" dirty="0" smtClean="0">
                <a:latin typeface="Arial" panose="020B0604020202020204" pitchFamily="34" charset="0"/>
                <a:cs typeface="Arial" panose="020B0604020202020204" pitchFamily="34" charset="0"/>
              </a:rPr>
              <a:t>Looking at leadership, workforce development, impact on learners, impact on communities and performance </a:t>
            </a:r>
            <a:endParaRPr lang="en-GB" sz="2400" b="1" dirty="0">
              <a:latin typeface="Arial" panose="020B0604020202020204" pitchFamily="34" charset="0"/>
              <a:cs typeface="Arial" panose="020B0604020202020204" pitchFamily="34" charset="0"/>
            </a:endParaRPr>
          </a:p>
          <a:p>
            <a:pPr marL="457200" indent="-457200">
              <a:spcAft>
                <a:spcPct val="50000"/>
              </a:spcAft>
              <a:buClr>
                <a:srgbClr val="00ABB5"/>
              </a:buClr>
              <a:buFont typeface="Arial" panose="020B0604020202020204" pitchFamily="34" charset="0"/>
              <a:buChar char="•"/>
            </a:pPr>
            <a:endParaRPr lang="en-GB" sz="1200" b="1" dirty="0">
              <a:solidFill>
                <a:srgbClr val="5A5A5A"/>
              </a:solidFill>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1" name="Picture 10"/>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2137937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4761" y="3708281"/>
            <a:ext cx="9227428" cy="3177533"/>
            <a:chOff x="-46348" y="3708280"/>
            <a:chExt cx="12303237" cy="3177533"/>
          </a:xfrm>
        </p:grpSpPr>
        <p:pic>
          <p:nvPicPr>
            <p:cNvPr id="9" name="Picture 8"/>
            <p:cNvPicPr>
              <a:picLocks noChangeAspect="1"/>
            </p:cNvPicPr>
            <p:nvPr/>
          </p:nvPicPr>
          <p:blipFill rotWithShape="1">
            <a:blip r:embed="rId3"/>
            <a:srcRect l="23560" t="23657" r="26010" b="31599"/>
            <a:stretch/>
          </p:blipFill>
          <p:spPr>
            <a:xfrm>
              <a:off x="-46348" y="3708280"/>
              <a:ext cx="12303237" cy="3177533"/>
            </a:xfrm>
            <a:prstGeom prst="rect">
              <a:avLst/>
            </a:prstGeom>
          </p:spPr>
        </p:pic>
        <p:pic>
          <p:nvPicPr>
            <p:cNvPr id="4" name="Picture 3"/>
            <p:cNvPicPr>
              <a:picLocks noChangeAspect="1"/>
            </p:cNvPicPr>
            <p:nvPr/>
          </p:nvPicPr>
          <p:blipFill>
            <a:blip r:embed="rId4"/>
            <a:stretch>
              <a:fillRect/>
            </a:stretch>
          </p:blipFill>
          <p:spPr>
            <a:xfrm>
              <a:off x="8509603" y="5817820"/>
              <a:ext cx="2804346" cy="186956"/>
            </a:xfrm>
            <a:prstGeom prst="rect">
              <a:avLst/>
            </a:prstGeom>
          </p:spPr>
        </p:pic>
      </p:grpSp>
      <p:pic>
        <p:nvPicPr>
          <p:cNvPr id="5" name="Picture 4" descr="ES_alllogos_colour-01.png"/>
          <p:cNvPicPr>
            <a:picLocks noChangeAspect="1"/>
          </p:cNvPicPr>
          <p:nvPr/>
        </p:nvPicPr>
        <p:blipFill rotWithShape="1">
          <a:blip r:embed="rId5" cstate="print">
            <a:extLst>
              <a:ext uri="{28A0092B-C50C-407E-A947-70E740481C1C}">
                <a14:useLocalDpi xmlns:a14="http://schemas.microsoft.com/office/drawing/2010/main" val="0"/>
              </a:ext>
            </a:extLst>
          </a:blip>
          <a:srcRect l="10041" t="16807" r="10529" b="28484"/>
          <a:stretch/>
        </p:blipFill>
        <p:spPr>
          <a:xfrm>
            <a:off x="493618" y="528429"/>
            <a:ext cx="2544539" cy="1428664"/>
          </a:xfrm>
          <a:prstGeom prst="rect">
            <a:avLst/>
          </a:prstGeom>
        </p:spPr>
      </p:pic>
      <p:sp>
        <p:nvSpPr>
          <p:cNvPr id="2" name="Rectangle 1"/>
          <p:cNvSpPr/>
          <p:nvPr/>
        </p:nvSpPr>
        <p:spPr>
          <a:xfrm>
            <a:off x="512076" y="2453987"/>
            <a:ext cx="8164380" cy="830997"/>
          </a:xfrm>
          <a:prstGeom prst="rect">
            <a:avLst/>
          </a:prstGeom>
        </p:spPr>
        <p:txBody>
          <a:bodyPr wrap="square">
            <a:spAutoFit/>
          </a:bodyPr>
          <a:lstStyle/>
          <a:p>
            <a:pPr algn="ctr"/>
            <a:r>
              <a:rPr lang="en-GB" sz="2400" b="1" cap="small" dirty="0">
                <a:solidFill>
                  <a:srgbClr val="33CCCC"/>
                </a:solidFill>
                <a:latin typeface="Arial" panose="020B0604020202020204" pitchFamily="34" charset="0"/>
                <a:cs typeface="Arial" panose="020B0604020202020204" pitchFamily="34" charset="0"/>
              </a:rPr>
              <a:t>SOUTH EAST &amp; CENTRAL </a:t>
            </a:r>
            <a:r>
              <a:rPr lang="en-GB" sz="2400" b="1" cap="small" dirty="0" smtClean="0">
                <a:solidFill>
                  <a:srgbClr val="33CCCC"/>
                </a:solidFill>
                <a:latin typeface="Arial" panose="020B0604020202020204" pitchFamily="34" charset="0"/>
                <a:cs typeface="Arial" panose="020B0604020202020204" pitchFamily="34" charset="0"/>
              </a:rPr>
              <a:t>CONSORTIUM </a:t>
            </a:r>
          </a:p>
          <a:p>
            <a:pPr algn="ctr"/>
            <a:r>
              <a:rPr lang="en-GB" sz="2400" b="1" cap="small" dirty="0" smtClean="0">
                <a:solidFill>
                  <a:srgbClr val="33CCCC"/>
                </a:solidFill>
                <a:latin typeface="Arial" panose="020B0604020202020204" pitchFamily="34" charset="0"/>
                <a:cs typeface="Arial" panose="020B0604020202020204" pitchFamily="34" charset="0"/>
              </a:rPr>
              <a:t>A </a:t>
            </a:r>
            <a:r>
              <a:rPr lang="en-GB" sz="2400" b="1" cap="small" dirty="0">
                <a:solidFill>
                  <a:srgbClr val="33CCCC"/>
                </a:solidFill>
                <a:latin typeface="Arial" panose="020B0604020202020204" pitchFamily="34" charset="0"/>
                <a:cs typeface="Arial" panose="020B0604020202020204" pitchFamily="34" charset="0"/>
              </a:rPr>
              <a:t>FAMILY LEARNING SESSION</a:t>
            </a:r>
            <a:endParaRPr lang="en-GB" sz="2400" dirty="0">
              <a:solidFill>
                <a:srgbClr val="33CCCC"/>
              </a:solidFill>
              <a:latin typeface="Arial" panose="020B0604020202020204" pitchFamily="34" charset="0"/>
              <a:cs typeface="Arial" panose="020B0604020202020204" pitchFamily="34" charset="0"/>
            </a:endParaRPr>
          </a:p>
        </p:txBody>
      </p:sp>
      <p:sp>
        <p:nvSpPr>
          <p:cNvPr id="11" name="Rectangle 10"/>
          <p:cNvSpPr/>
          <p:nvPr/>
        </p:nvSpPr>
        <p:spPr>
          <a:xfrm>
            <a:off x="591483" y="3748970"/>
            <a:ext cx="7974942" cy="400110"/>
          </a:xfrm>
          <a:prstGeom prst="rect">
            <a:avLst/>
          </a:prstGeom>
        </p:spPr>
        <p:txBody>
          <a:bodyPr wrap="square">
            <a:spAutoFit/>
          </a:bodyPr>
          <a:lstStyle/>
          <a:p>
            <a:pPr algn="ctr"/>
            <a:r>
              <a:rPr lang="en-GB" sz="2000" b="1" dirty="0" smtClean="0">
                <a:solidFill>
                  <a:srgbClr val="00ABB5"/>
                </a:solidFill>
              </a:rPr>
              <a:t>November 2017</a:t>
            </a:r>
            <a:endParaRPr lang="en-US" sz="2000" b="1" dirty="0">
              <a:solidFill>
                <a:srgbClr val="00ABB5"/>
              </a:solidFill>
            </a:endParaRPr>
          </a:p>
        </p:txBody>
      </p:sp>
    </p:spTree>
    <p:extLst>
      <p:ext uri="{BB962C8B-B14F-4D97-AF65-F5344CB8AC3E}">
        <p14:creationId xmlns:p14="http://schemas.microsoft.com/office/powerpoint/2010/main" val="33695503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8851" y="116632"/>
            <a:ext cx="8287130" cy="78232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Community Learning and Development</a:t>
            </a:r>
            <a:endParaRPr lang="en-GB" sz="3200" b="1" dirty="0">
              <a:solidFill>
                <a:schemeClr val="accent5"/>
              </a:solidFill>
              <a:latin typeface="Arial" panose="020B0604020202020204" pitchFamily="34" charset="0"/>
              <a:cs typeface="Arial" panose="020B0604020202020204" pitchFamily="34" charset="0"/>
            </a:endParaRPr>
          </a:p>
        </p:txBody>
      </p:sp>
      <p:sp>
        <p:nvSpPr>
          <p:cNvPr id="4" name="Rectangle 3"/>
          <p:cNvSpPr/>
          <p:nvPr/>
        </p:nvSpPr>
        <p:spPr>
          <a:xfrm>
            <a:off x="675861" y="1510749"/>
            <a:ext cx="7762461" cy="523220"/>
          </a:xfrm>
          <a:prstGeom prst="rect">
            <a:avLst/>
          </a:prstGeom>
        </p:spPr>
        <p:txBody>
          <a:bodyPr wrap="square">
            <a:spAutoFit/>
          </a:bodyPr>
          <a:lstStyle/>
          <a:p>
            <a:pPr marL="342900" indent="-342900">
              <a:buClr>
                <a:srgbClr val="00ABB5"/>
              </a:buClr>
              <a:buFont typeface="Arial" pitchFamily="34" charset="0"/>
              <a:buChar char="•"/>
            </a:pPr>
            <a:endParaRPr lang="en-GB" sz="2800" b="1" dirty="0" smtClean="0">
              <a:solidFill>
                <a:schemeClr val="tx1">
                  <a:lumMod val="85000"/>
                  <a:lumOff val="15000"/>
                </a:schemeClr>
              </a:solidFill>
            </a:endParaRPr>
          </a:p>
        </p:txBody>
      </p:sp>
      <p:sp>
        <p:nvSpPr>
          <p:cNvPr id="3" name="TextBox 2"/>
          <p:cNvSpPr txBox="1"/>
          <p:nvPr/>
        </p:nvSpPr>
        <p:spPr>
          <a:xfrm>
            <a:off x="539552" y="1510749"/>
            <a:ext cx="7762461" cy="3970318"/>
          </a:xfrm>
          <a:prstGeom prst="rect">
            <a:avLst/>
          </a:prstGeom>
          <a:noFill/>
        </p:spPr>
        <p:txBody>
          <a:bodyPr wrap="square" rtlCol="0">
            <a:spAutoFit/>
          </a:bodyPr>
          <a:lstStyle/>
          <a:p>
            <a:pPr>
              <a:spcAft>
                <a:spcPct val="50000"/>
              </a:spcAft>
              <a:buClr>
                <a:srgbClr val="00ABB5"/>
              </a:buClr>
            </a:pPr>
            <a:r>
              <a:rPr lang="en-GB" sz="2400" b="1" dirty="0" smtClean="0">
                <a:solidFill>
                  <a:schemeClr val="accent5"/>
                </a:solidFill>
                <a:latin typeface="Arial" panose="020B0604020202020204" pitchFamily="34" charset="0"/>
                <a:cs typeface="Arial" panose="020B0604020202020204" pitchFamily="34" charset="0"/>
              </a:rPr>
              <a:t>North Lanarkshire </a:t>
            </a:r>
            <a:r>
              <a:rPr lang="en-GB" sz="2400" b="1" dirty="0" err="1" smtClean="0">
                <a:solidFill>
                  <a:schemeClr val="accent5"/>
                </a:solidFill>
                <a:latin typeface="Arial" panose="020B0604020202020204" pitchFamily="34" charset="0"/>
                <a:cs typeface="Arial" panose="020B0604020202020204" pitchFamily="34" charset="0"/>
              </a:rPr>
              <a:t>CLD</a:t>
            </a:r>
            <a:r>
              <a:rPr lang="en-GB" sz="2400" b="1" dirty="0" smtClean="0">
                <a:solidFill>
                  <a:schemeClr val="accent5"/>
                </a:solidFill>
                <a:latin typeface="Arial" panose="020B0604020202020204" pitchFamily="34" charset="0"/>
                <a:cs typeface="Arial" panose="020B0604020202020204" pitchFamily="34" charset="0"/>
              </a:rPr>
              <a:t> inspection report Aug 2017</a:t>
            </a:r>
          </a:p>
          <a:p>
            <a:r>
              <a:rPr lang="en-GB" sz="2400" dirty="0" smtClean="0">
                <a:latin typeface="Arial" panose="020B0604020202020204" pitchFamily="34" charset="0"/>
                <a:cs typeface="Arial" panose="020B0604020202020204" pitchFamily="34" charset="0"/>
              </a:rPr>
              <a:t>A key feature is the close and productive partnership working between schools and the </a:t>
            </a:r>
            <a:r>
              <a:rPr lang="en-GB" sz="2400" dirty="0" err="1" smtClean="0">
                <a:latin typeface="Arial" panose="020B0604020202020204" pitchFamily="34" charset="0"/>
                <a:cs typeface="Arial" panose="020B0604020202020204" pitchFamily="34" charset="0"/>
              </a:rPr>
              <a:t>CLD</a:t>
            </a:r>
            <a:r>
              <a:rPr lang="en-GB" sz="2400" dirty="0" smtClean="0">
                <a:latin typeface="Arial" panose="020B0604020202020204" pitchFamily="34" charset="0"/>
                <a:cs typeface="Arial" panose="020B0604020202020204" pitchFamily="34" charset="0"/>
              </a:rPr>
              <a:t> service.  </a:t>
            </a:r>
            <a:r>
              <a:rPr lang="en-GB" sz="2400" dirty="0" err="1" smtClean="0">
                <a:latin typeface="Arial" panose="020B0604020202020204" pitchFamily="34" charset="0"/>
                <a:cs typeface="Arial" panose="020B0604020202020204" pitchFamily="34" charset="0"/>
              </a:rPr>
              <a:t>CLD</a:t>
            </a:r>
            <a:r>
              <a:rPr lang="en-GB" sz="2400" dirty="0" smtClean="0">
                <a:latin typeface="Arial" panose="020B0604020202020204" pitchFamily="34" charset="0"/>
                <a:cs typeface="Arial" panose="020B0604020202020204" pitchFamily="34" charset="0"/>
              </a:rPr>
              <a:t> staff contribute very effectively to a wide range of school priorities including parental engagement, family learning, positive transitions and programmes for children and young people with additional support needs.  Home School Partnership work in schools significantly extends and enriches the learning offer. </a:t>
            </a:r>
          </a:p>
          <a:p>
            <a:r>
              <a:rPr lang="en-GB" sz="2400" dirty="0" smtClean="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1" name="Picture 10"/>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16037906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1470" y="188640"/>
            <a:ext cx="8287130" cy="78232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Schools</a:t>
            </a:r>
            <a:endParaRPr lang="en-GB" sz="3200" b="1" dirty="0">
              <a:solidFill>
                <a:schemeClr val="accent5"/>
              </a:solidFill>
              <a:latin typeface="Arial" panose="020B0604020202020204" pitchFamily="34" charset="0"/>
              <a:cs typeface="Arial" panose="020B0604020202020204" pitchFamily="34" charset="0"/>
            </a:endParaRPr>
          </a:p>
        </p:txBody>
      </p:sp>
      <p:sp>
        <p:nvSpPr>
          <p:cNvPr id="3" name="TextBox 2"/>
          <p:cNvSpPr txBox="1"/>
          <p:nvPr/>
        </p:nvSpPr>
        <p:spPr>
          <a:xfrm>
            <a:off x="827584" y="1556792"/>
            <a:ext cx="7416824" cy="3785652"/>
          </a:xfrm>
          <a:prstGeom prst="rect">
            <a:avLst/>
          </a:prstGeom>
          <a:noFill/>
        </p:spPr>
        <p:txBody>
          <a:bodyPr wrap="square" rtlCol="0">
            <a:spAutoFit/>
          </a:bodyPr>
          <a:lstStyle/>
          <a:p>
            <a:pPr marL="342900" indent="-342900">
              <a:buClr>
                <a:schemeClr val="accent5">
                  <a:lumMod val="75000"/>
                </a:schemeClr>
              </a:buClr>
              <a:buFont typeface="Arial" panose="020B0604020202020204" pitchFamily="34" charset="0"/>
              <a:buChar char="•"/>
            </a:pPr>
            <a:r>
              <a:rPr lang="en-GB" sz="2400" dirty="0" smtClean="0">
                <a:latin typeface="Arial" panose="020B0604020202020204" pitchFamily="34" charset="0"/>
                <a:cs typeface="Arial" panose="020B0604020202020204" pitchFamily="34" charset="0"/>
              </a:rPr>
              <a:t>Family learning 2.5 was the choice Quality Indicator in several schools</a:t>
            </a:r>
          </a:p>
          <a:p>
            <a:pPr marL="342900" indent="-342900">
              <a:buClr>
                <a:schemeClr val="accent5">
                  <a:lumMod val="75000"/>
                </a:schemeClr>
              </a:buClr>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Clr>
                <a:schemeClr val="accent5">
                  <a:lumMod val="75000"/>
                </a:schemeClr>
              </a:buClr>
              <a:buFont typeface="Arial" panose="020B0604020202020204" pitchFamily="34" charset="0"/>
              <a:buChar char="•"/>
            </a:pPr>
            <a:r>
              <a:rPr lang="en-GB" sz="2400" dirty="0" smtClean="0">
                <a:latin typeface="Arial" panose="020B0604020202020204" pitchFamily="34" charset="0"/>
                <a:cs typeface="Arial" panose="020B0604020202020204" pitchFamily="34" charset="0"/>
              </a:rPr>
              <a:t>Family learning also often picked up through looking at partnership, inclusion, wellbeing and achievements </a:t>
            </a:r>
          </a:p>
          <a:p>
            <a:pPr marL="342900" indent="-342900">
              <a:buClr>
                <a:schemeClr val="accent5">
                  <a:lumMod val="75000"/>
                </a:schemeClr>
              </a:buClr>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Clr>
                <a:schemeClr val="accent5">
                  <a:lumMod val="75000"/>
                </a:schemeClr>
              </a:buClr>
              <a:buFont typeface="Arial" panose="020B0604020202020204" pitchFamily="34" charset="0"/>
              <a:buChar char="•"/>
            </a:pPr>
            <a:r>
              <a:rPr lang="en-GB" sz="2400" dirty="0" smtClean="0">
                <a:latin typeface="Arial" panose="020B0604020202020204" pitchFamily="34" charset="0"/>
                <a:cs typeface="Arial" panose="020B0604020202020204" pitchFamily="34" charset="0"/>
              </a:rPr>
              <a:t>Parental engagement explored in every inspection – using 3</a:t>
            </a:r>
            <a:r>
              <a:rPr lang="en-GB" sz="2400" baseline="30000" dirty="0" smtClean="0">
                <a:latin typeface="Arial" panose="020B0604020202020204" pitchFamily="34" charset="0"/>
                <a:cs typeface="Arial" panose="020B0604020202020204" pitchFamily="34" charset="0"/>
              </a:rPr>
              <a:t>rd</a:t>
            </a:r>
            <a:r>
              <a:rPr lang="en-GB" sz="2400" dirty="0" smtClean="0">
                <a:latin typeface="Arial" panose="020B0604020202020204" pitchFamily="34" charset="0"/>
                <a:cs typeface="Arial" panose="020B0604020202020204" pitchFamily="34" charset="0"/>
              </a:rPr>
              <a:t> theme of QI 2.7 Partnerships </a:t>
            </a:r>
            <a:r>
              <a:rPr lang="en-GB" sz="2400" i="1" dirty="0" smtClean="0">
                <a:latin typeface="Arial" panose="020B0604020202020204" pitchFamily="34" charset="0"/>
                <a:cs typeface="Arial" panose="020B0604020202020204" pitchFamily="34" charset="0"/>
              </a:rPr>
              <a:t>Impact on learners – Parental engagement</a:t>
            </a:r>
            <a:endParaRPr lang="en-GB" sz="2400" i="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0" name="Picture 9"/>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3324908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8435" y="260648"/>
            <a:ext cx="8287130" cy="78232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Schools – Choice Quality Indicator</a:t>
            </a:r>
            <a:endParaRPr lang="en-GB" sz="3200" b="1" dirty="0">
              <a:solidFill>
                <a:schemeClr val="accent5"/>
              </a:solidFill>
              <a:latin typeface="Arial" panose="020B0604020202020204" pitchFamily="34" charset="0"/>
              <a:cs typeface="Arial" panose="020B0604020202020204" pitchFamily="34" charset="0"/>
            </a:endParaRPr>
          </a:p>
        </p:txBody>
      </p:sp>
      <p:sp>
        <p:nvSpPr>
          <p:cNvPr id="3" name="TextBox 2"/>
          <p:cNvSpPr txBox="1"/>
          <p:nvPr/>
        </p:nvSpPr>
        <p:spPr>
          <a:xfrm>
            <a:off x="467544" y="1278627"/>
            <a:ext cx="8091161" cy="4093428"/>
          </a:xfrm>
          <a:prstGeom prst="rect">
            <a:avLst/>
          </a:prstGeom>
          <a:noFill/>
        </p:spPr>
        <p:txBody>
          <a:bodyPr wrap="square" rtlCol="0">
            <a:spAutoFit/>
          </a:bodyPr>
          <a:lstStyle/>
          <a:p>
            <a:r>
              <a:rPr lang="en-GB" sz="2000" b="1" dirty="0" smtClean="0">
                <a:solidFill>
                  <a:schemeClr val="accent5"/>
                </a:solidFill>
                <a:latin typeface="Arial" panose="020B0604020202020204" pitchFamily="34" charset="0"/>
                <a:cs typeface="Arial" panose="020B0604020202020204" pitchFamily="34" charset="0"/>
              </a:rPr>
              <a:t>Wellbeing Support Service – East Dunbartonshire</a:t>
            </a: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Parents are supported to be actively and meaningfully involved in their child’s learning and life at school.  Staff work with parents to reduce potential barriers to engagement …</a:t>
            </a:r>
          </a:p>
          <a:p>
            <a:endParaRPr lang="en-GB" sz="2000" b="1" dirty="0">
              <a:solidFill>
                <a:schemeClr val="accent5"/>
              </a:solidFill>
              <a:latin typeface="Arial" panose="020B0604020202020204" pitchFamily="34" charset="0"/>
              <a:cs typeface="Arial" panose="020B0604020202020204" pitchFamily="34" charset="0"/>
            </a:endParaRPr>
          </a:p>
          <a:p>
            <a:r>
              <a:rPr lang="en-GB" sz="2000" b="1" dirty="0" err="1" smtClean="0">
                <a:solidFill>
                  <a:schemeClr val="accent5"/>
                </a:solidFill>
                <a:latin typeface="Arial" panose="020B0604020202020204" pitchFamily="34" charset="0"/>
                <a:cs typeface="Arial" panose="020B0604020202020204" pitchFamily="34" charset="0"/>
              </a:rPr>
              <a:t>Larbert</a:t>
            </a:r>
            <a:r>
              <a:rPr lang="en-GB" sz="2000" b="1" dirty="0" smtClean="0">
                <a:solidFill>
                  <a:schemeClr val="accent5"/>
                </a:solidFill>
                <a:latin typeface="Arial" panose="020B0604020202020204" pitchFamily="34" charset="0"/>
                <a:cs typeface="Arial" panose="020B0604020202020204" pitchFamily="34" charset="0"/>
              </a:rPr>
              <a:t> High School - Falkirk</a:t>
            </a: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School staff make good use of data to target those families in need of support.   The school has established an agency led group to plan and develop family learning approaches across the school.  This is a good start to promoting partnership working and developing family learning initiatives.   </a:t>
            </a:r>
          </a:p>
        </p:txBody>
      </p:sp>
      <p:pic>
        <p:nvPicPr>
          <p:cNvPr id="9" name="Picture 8"/>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0" name="Picture 9"/>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3505053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5388" y="260648"/>
            <a:ext cx="8287130" cy="782320"/>
          </a:xfrm>
        </p:spPr>
        <p:txBody>
          <a:bodyPr>
            <a:normAutofit fontScale="90000"/>
          </a:bodyPr>
          <a:lstStyle/>
          <a:p>
            <a:pPr algn="l"/>
            <a:r>
              <a:rPr lang="en-GB" sz="3200" b="1" dirty="0" smtClean="0">
                <a:solidFill>
                  <a:schemeClr val="accent5"/>
                </a:solidFill>
                <a:latin typeface="Arial" panose="020B0604020202020204" pitchFamily="34" charset="0"/>
                <a:cs typeface="Arial" panose="020B0604020202020204" pitchFamily="34" charset="0"/>
              </a:rPr>
              <a:t>Schools – Choice Quality Indicator (Cont.)</a:t>
            </a:r>
            <a:endParaRPr lang="en-GB" sz="3200" b="1" dirty="0">
              <a:solidFill>
                <a:schemeClr val="accent5"/>
              </a:solidFill>
              <a:latin typeface="Arial" panose="020B0604020202020204" pitchFamily="34" charset="0"/>
              <a:cs typeface="Arial" panose="020B0604020202020204" pitchFamily="34" charset="0"/>
            </a:endParaRPr>
          </a:p>
        </p:txBody>
      </p:sp>
      <p:sp>
        <p:nvSpPr>
          <p:cNvPr id="3" name="TextBox 2"/>
          <p:cNvSpPr txBox="1"/>
          <p:nvPr/>
        </p:nvSpPr>
        <p:spPr>
          <a:xfrm>
            <a:off x="467544" y="1268760"/>
            <a:ext cx="8108301" cy="3785652"/>
          </a:xfrm>
          <a:prstGeom prst="rect">
            <a:avLst/>
          </a:prstGeom>
          <a:noFill/>
        </p:spPr>
        <p:txBody>
          <a:bodyPr wrap="square" rtlCol="0">
            <a:spAutoFit/>
          </a:bodyPr>
          <a:lstStyle/>
          <a:p>
            <a:r>
              <a:rPr lang="en-GB" sz="2000" b="1" dirty="0" err="1" smtClean="0">
                <a:solidFill>
                  <a:schemeClr val="accent5"/>
                </a:solidFill>
                <a:latin typeface="Arial" panose="020B0604020202020204" pitchFamily="34" charset="0"/>
                <a:cs typeface="Arial" panose="020B0604020202020204" pitchFamily="34" charset="0"/>
              </a:rPr>
              <a:t>Cornton</a:t>
            </a:r>
            <a:r>
              <a:rPr lang="en-GB" sz="2000" b="1" dirty="0" smtClean="0">
                <a:solidFill>
                  <a:schemeClr val="accent5"/>
                </a:solidFill>
                <a:latin typeface="Arial" panose="020B0604020202020204" pitchFamily="34" charset="0"/>
                <a:cs typeface="Arial" panose="020B0604020202020204" pitchFamily="34" charset="0"/>
              </a:rPr>
              <a:t> Nursery - Stirling</a:t>
            </a: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Family learning and work within the community empowers parents to support their children’s wellbeing with a focus on nutrition and relationships. </a:t>
            </a:r>
          </a:p>
          <a:p>
            <a:endParaRPr lang="en-GB" sz="2000" b="1" dirty="0">
              <a:solidFill>
                <a:srgbClr val="0070C0"/>
              </a:solidFill>
              <a:latin typeface="Arial" panose="020B0604020202020204" pitchFamily="34" charset="0"/>
              <a:cs typeface="Arial" panose="020B0604020202020204" pitchFamily="34" charset="0"/>
            </a:endParaRPr>
          </a:p>
          <a:p>
            <a:r>
              <a:rPr lang="en-GB" sz="2000" b="1" dirty="0" smtClean="0">
                <a:solidFill>
                  <a:schemeClr val="accent5"/>
                </a:solidFill>
                <a:latin typeface="Arial" panose="020B0604020202020204" pitchFamily="34" charset="0"/>
                <a:cs typeface="Arial" panose="020B0604020202020204" pitchFamily="34" charset="0"/>
              </a:rPr>
              <a:t>St Albert’s RC Primary School – Glasgow</a:t>
            </a: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The school is very responsive to the views of parents and children.  Parents are involved in the World of Work day.  Parent representatives are fully involved in designing and delivering learning programmes and in identifying needs to be addressed.</a:t>
            </a:r>
          </a:p>
        </p:txBody>
      </p:sp>
      <p:pic>
        <p:nvPicPr>
          <p:cNvPr id="9" name="Picture 8"/>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0" name="Picture 9"/>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24519260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388" y="332656"/>
            <a:ext cx="8287130" cy="782320"/>
          </a:xfrm>
        </p:spPr>
        <p:txBody>
          <a:bodyPr>
            <a:normAutofit/>
          </a:bodyPr>
          <a:lstStyle/>
          <a:p>
            <a:r>
              <a:rPr lang="en-GB" sz="3200" b="1" dirty="0" smtClean="0">
                <a:solidFill>
                  <a:schemeClr val="accent5"/>
                </a:solidFill>
                <a:latin typeface="Arial" panose="020B0604020202020204" pitchFamily="34" charset="0"/>
                <a:cs typeface="Arial" panose="020B0604020202020204" pitchFamily="34" charset="0"/>
              </a:rPr>
              <a:t>Comments and questions</a:t>
            </a:r>
            <a:endParaRPr lang="en-GB" sz="3200" b="1" dirty="0">
              <a:solidFill>
                <a:schemeClr val="accent5"/>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0" name="Picture 9"/>
          <p:cNvPicPr>
            <a:picLocks noChangeAspect="1"/>
          </p:cNvPicPr>
          <p:nvPr/>
        </p:nvPicPr>
        <p:blipFill>
          <a:blip r:embed="rId4"/>
          <a:stretch>
            <a:fillRect/>
          </a:stretch>
        </p:blipFill>
        <p:spPr>
          <a:xfrm>
            <a:off x="6472585" y="6374080"/>
            <a:ext cx="2103260" cy="186956"/>
          </a:xfrm>
          <a:prstGeom prst="rect">
            <a:avLst/>
          </a:prstGeom>
        </p:spPr>
      </p:pic>
      <p:pic>
        <p:nvPicPr>
          <p:cNvPr id="11" name="Picture 4" descr="\\scotland.gov.uk\dc1\DCGroup_LN1\HMIE\HMIE EYFP\Children and Families Team\photos\Trinity High School Cookery Class\PWP_770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83" t="5079" r="28341"/>
          <a:stretch/>
        </p:blipFill>
        <p:spPr bwMode="auto">
          <a:xfrm>
            <a:off x="3410328" y="2132856"/>
            <a:ext cx="2337250" cy="2442230"/>
          </a:xfrm>
          <a:prstGeom prst="rect">
            <a:avLst/>
          </a:prstGeom>
          <a:noFill/>
          <a:ln>
            <a:solidFill>
              <a:srgbClr val="08080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4995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9" name="Title 1"/>
          <p:cNvSpPr>
            <a:spLocks noGrp="1"/>
          </p:cNvSpPr>
          <p:nvPr>
            <p:ph type="title"/>
          </p:nvPr>
        </p:nvSpPr>
        <p:spPr>
          <a:xfrm>
            <a:off x="323528" y="260648"/>
            <a:ext cx="8229600" cy="71120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Planning</a:t>
            </a:r>
            <a:endParaRPr lang="en-GB" sz="3200" b="1" dirty="0">
              <a:solidFill>
                <a:schemeClr val="accent5"/>
              </a:solidFill>
              <a:latin typeface="Arial" panose="020B0604020202020204" pitchFamily="34" charset="0"/>
              <a:cs typeface="Arial" panose="020B0604020202020204" pitchFamily="34" charset="0"/>
            </a:endParaRPr>
          </a:p>
        </p:txBody>
      </p:sp>
      <p:sp>
        <p:nvSpPr>
          <p:cNvPr id="10" name="Content Placeholder 2"/>
          <p:cNvSpPr>
            <a:spLocks noGrp="1"/>
          </p:cNvSpPr>
          <p:nvPr>
            <p:ph idx="1"/>
          </p:nvPr>
        </p:nvSpPr>
        <p:spPr>
          <a:xfrm>
            <a:off x="467544" y="1268760"/>
            <a:ext cx="8229600" cy="4032448"/>
          </a:xfrm>
        </p:spPr>
        <p:txBody>
          <a:bodyPr>
            <a:normAutofit/>
          </a:bodyPr>
          <a:lstStyle/>
          <a:p>
            <a:pPr marL="0" indent="0">
              <a:buNone/>
            </a:pPr>
            <a:r>
              <a:rPr lang="en-US" sz="2400" dirty="0">
                <a:latin typeface="Arial" panose="020B0604020202020204" pitchFamily="34" charset="0"/>
                <a:cs typeface="Arial" panose="020B0604020202020204" pitchFamily="34" charset="0"/>
              </a:rPr>
              <a:t>I</a:t>
            </a:r>
            <a:r>
              <a:rPr lang="en-US" sz="2400" dirty="0" smtClean="0">
                <a:latin typeface="Arial" panose="020B0604020202020204" pitchFamily="34" charset="0"/>
                <a:cs typeface="Arial" panose="020B0604020202020204" pitchFamily="34" charset="0"/>
              </a:rPr>
              <a:t>s </a:t>
            </a:r>
            <a:r>
              <a:rPr lang="en-US" sz="2400" dirty="0">
                <a:latin typeface="Arial" panose="020B0604020202020204" pitchFamily="34" charset="0"/>
                <a:cs typeface="Arial" panose="020B0604020202020204" pitchFamily="34" charset="0"/>
              </a:rPr>
              <a:t>not a process to be undertaken by an individual in a room on their own; rather it should actively involve colleagues, service users, partner organisations and </a:t>
            </a:r>
            <a:r>
              <a:rPr lang="en-US" sz="2400" dirty="0" smtClean="0">
                <a:latin typeface="Arial" panose="020B0604020202020204" pitchFamily="34" charset="0"/>
                <a:cs typeface="Arial" panose="020B0604020202020204" pitchFamily="34" charset="0"/>
              </a:rPr>
              <a:t>others. Families views should also be taking into consideration at this stage to assess need.</a:t>
            </a:r>
          </a:p>
          <a:p>
            <a:pPr marL="0" indent="0">
              <a:buNone/>
            </a:pPr>
            <a:endParaRPr lang="en-US" sz="2400" b="1" dirty="0">
              <a:solidFill>
                <a:srgbClr val="0070C0"/>
              </a:solidFill>
              <a:latin typeface="Arial" panose="020B0604020202020204" pitchFamily="34" charset="0"/>
              <a:cs typeface="Arial" panose="020B0604020202020204" pitchFamily="34" charset="0"/>
            </a:endParaRPr>
          </a:p>
          <a:p>
            <a:pPr marL="0" indent="0">
              <a:buNone/>
            </a:pPr>
            <a:endParaRPr lang="en-GB" sz="2400" b="1" dirty="0">
              <a:solidFill>
                <a:srgbClr val="0070C0"/>
              </a:solidFill>
              <a:latin typeface="Arial" panose="020B0604020202020204" pitchFamily="34" charset="0"/>
              <a:cs typeface="Arial" panose="020B0604020202020204" pitchFamily="34" charset="0"/>
            </a:endParaRPr>
          </a:p>
          <a:p>
            <a:pPr marL="0" indent="0">
              <a:buNone/>
            </a:pPr>
            <a:endParaRPr lang="en-GB" sz="2400" b="1" dirty="0">
              <a:solidFill>
                <a:srgbClr val="0070C0"/>
              </a:solidFill>
              <a:latin typeface="Arial" panose="020B0604020202020204" pitchFamily="34" charset="0"/>
              <a:cs typeface="Arial" panose="020B0604020202020204" pitchFamily="34" charset="0"/>
            </a:endParaRPr>
          </a:p>
        </p:txBody>
      </p:sp>
      <p:pic>
        <p:nvPicPr>
          <p:cNvPr id="11" name="Picture 2" descr="C:\Users\sdoherty\AppData\Local\Microsoft\Windows\Temporary Internet Files\Content.Outlook\FEIFEEIO\tyt4-2.jpg"/>
          <p:cNvPicPr>
            <a:picLocks noChangeAspect="1" noChangeArrowheads="1"/>
          </p:cNvPicPr>
          <p:nvPr/>
        </p:nvPicPr>
        <p:blipFill>
          <a:blip r:embed="rId5" cstate="print"/>
          <a:srcRect/>
          <a:stretch>
            <a:fillRect/>
          </a:stretch>
        </p:blipFill>
        <p:spPr bwMode="auto">
          <a:xfrm>
            <a:off x="3275856" y="4209387"/>
            <a:ext cx="1629544" cy="12333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403704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9" name="Title 1"/>
          <p:cNvSpPr>
            <a:spLocks noGrp="1"/>
          </p:cNvSpPr>
          <p:nvPr>
            <p:ph type="title"/>
          </p:nvPr>
        </p:nvSpPr>
        <p:spPr>
          <a:xfrm>
            <a:off x="346245" y="260648"/>
            <a:ext cx="8229600" cy="71120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Planning</a:t>
            </a:r>
            <a:endParaRPr lang="en-GB" sz="3200" b="1" dirty="0">
              <a:solidFill>
                <a:schemeClr val="accent5"/>
              </a:solidFill>
              <a:latin typeface="Arial" panose="020B0604020202020204" pitchFamily="34" charset="0"/>
              <a:cs typeface="Arial" panose="020B0604020202020204" pitchFamily="34" charset="0"/>
            </a:endParaRPr>
          </a:p>
        </p:txBody>
      </p:sp>
      <p:sp>
        <p:nvSpPr>
          <p:cNvPr id="10" name="Content Placeholder 2"/>
          <p:cNvSpPr>
            <a:spLocks noGrp="1"/>
          </p:cNvSpPr>
          <p:nvPr>
            <p:ph idx="1"/>
          </p:nvPr>
        </p:nvSpPr>
        <p:spPr>
          <a:xfrm>
            <a:off x="395536" y="980728"/>
            <a:ext cx="8568952" cy="4968552"/>
          </a:xfrm>
        </p:spPr>
        <p:txBody>
          <a:bodyPr>
            <a:normAutofit fontScale="55000" lnSpcReduction="20000"/>
          </a:bodyPr>
          <a:lstStyle/>
          <a:p>
            <a:pPr marL="0" indent="0">
              <a:buNone/>
            </a:pPr>
            <a:endParaRPr lang="en-GB" sz="3100" b="1" dirty="0" smtClean="0">
              <a:solidFill>
                <a:srgbClr val="0070C0"/>
              </a:solidFill>
              <a:latin typeface="Arial" panose="020B0604020202020204" pitchFamily="34" charset="0"/>
              <a:cs typeface="Arial" panose="020B0604020202020204" pitchFamily="34" charset="0"/>
            </a:endParaRPr>
          </a:p>
          <a:p>
            <a:pPr marL="457200" indent="-457200">
              <a:buFont typeface="+mj-lt"/>
              <a:buAutoNum type="arabicPeriod"/>
            </a:pPr>
            <a:r>
              <a:rPr lang="en-GB" sz="3100" dirty="0" smtClean="0">
                <a:latin typeface="Arial" panose="020B0604020202020204" pitchFamily="34" charset="0"/>
                <a:cs typeface="Arial" panose="020B0604020202020204" pitchFamily="34" charset="0"/>
              </a:rPr>
              <a:t>Identify need. This can be done in a variety of ways. Some of these include: Scottish Neighbourhood Statistics; Partner Agencies such as Housing, Third Sector, </a:t>
            </a:r>
            <a:r>
              <a:rPr lang="en-GB" sz="3100" dirty="0" err="1" smtClean="0">
                <a:latin typeface="Arial" panose="020B0604020202020204" pitchFamily="34" charset="0"/>
                <a:cs typeface="Arial" panose="020B0604020202020204" pitchFamily="34" charset="0"/>
              </a:rPr>
              <a:t>CLD</a:t>
            </a:r>
            <a:r>
              <a:rPr lang="en-GB" sz="3100" dirty="0" smtClean="0">
                <a:latin typeface="Arial" panose="020B0604020202020204" pitchFamily="34" charset="0"/>
                <a:cs typeface="Arial" panose="020B0604020202020204" pitchFamily="34" charset="0"/>
              </a:rPr>
              <a:t>, Attainment figures, Talk to families, outreach service  		</a:t>
            </a:r>
          </a:p>
          <a:p>
            <a:pPr marL="457200" indent="-457200">
              <a:buAutoNum type="arabicPeriod" startAt="2"/>
            </a:pPr>
            <a:r>
              <a:rPr lang="en-GB" sz="3100" dirty="0" smtClean="0">
                <a:latin typeface="Arial" panose="020B0604020202020204" pitchFamily="34" charset="0"/>
                <a:cs typeface="Arial" panose="020B0604020202020204" pitchFamily="34" charset="0"/>
              </a:rPr>
              <a:t>Reduce potential barriers to participation.         </a:t>
            </a:r>
            <a:endParaRPr lang="en-GB" sz="3100" dirty="0">
              <a:latin typeface="Arial" panose="020B0604020202020204" pitchFamily="34" charset="0"/>
              <a:cs typeface="Arial" panose="020B0604020202020204" pitchFamily="34" charset="0"/>
            </a:endParaRPr>
          </a:p>
          <a:p>
            <a:pPr marL="457200" indent="-457200">
              <a:buAutoNum type="arabicPeriod" startAt="3"/>
            </a:pPr>
            <a:r>
              <a:rPr lang="en-GB" sz="3100" dirty="0" smtClean="0">
                <a:latin typeface="Arial" panose="020B0604020202020204" pitchFamily="34" charset="0"/>
                <a:cs typeface="Arial" panose="020B0604020202020204" pitchFamily="34" charset="0"/>
              </a:rPr>
              <a:t>Identify partner agencies. These can be for direct delivery of the programme or referral routes. Some of these will include: </a:t>
            </a:r>
            <a:r>
              <a:rPr lang="en-GB" sz="3100" dirty="0" err="1" smtClean="0">
                <a:latin typeface="Arial" panose="020B0604020202020204" pitchFamily="34" charset="0"/>
                <a:cs typeface="Arial" panose="020B0604020202020204" pitchFamily="34" charset="0"/>
              </a:rPr>
              <a:t>CLD</a:t>
            </a:r>
            <a:r>
              <a:rPr lang="en-GB" sz="3100" dirty="0" smtClean="0">
                <a:latin typeface="Arial" panose="020B0604020202020204" pitchFamily="34" charset="0"/>
                <a:cs typeface="Arial" panose="020B0604020202020204" pitchFamily="34" charset="0"/>
              </a:rPr>
              <a:t>/Adult Learning/Family Learning, Third sector/NHS Drugs and Alcohol Service, Museums and Galleries</a:t>
            </a:r>
          </a:p>
          <a:p>
            <a:pPr marL="457200" indent="-457200">
              <a:buFont typeface="Arial" panose="020B0604020202020204" pitchFamily="34" charset="0"/>
              <a:buAutoNum type="arabicPeriod" startAt="3"/>
            </a:pPr>
            <a:r>
              <a:rPr lang="en-GB" sz="3100" dirty="0" smtClean="0">
                <a:latin typeface="Arial" panose="020B0604020202020204" pitchFamily="34" charset="0"/>
                <a:cs typeface="Arial" panose="020B0604020202020204" pitchFamily="34" charset="0"/>
              </a:rPr>
              <a:t>Develop </a:t>
            </a:r>
            <a:r>
              <a:rPr lang="en-GB" sz="3100" dirty="0">
                <a:latin typeface="Arial" panose="020B0604020202020204" pitchFamily="34" charset="0"/>
                <a:cs typeface="Arial" panose="020B0604020202020204" pitchFamily="34" charset="0"/>
              </a:rPr>
              <a:t>a </a:t>
            </a:r>
            <a:r>
              <a:rPr lang="en-GB" sz="3100" dirty="0" smtClean="0">
                <a:latin typeface="Arial" panose="020B0604020202020204" pitchFamily="34" charset="0"/>
                <a:cs typeface="Arial" panose="020B0604020202020204" pitchFamily="34" charset="0"/>
              </a:rPr>
              <a:t>partnership agreement or Single Outcome Agreement.</a:t>
            </a:r>
          </a:p>
          <a:p>
            <a:pPr marL="457200" indent="-457200">
              <a:buAutoNum type="arabicPeriod" startAt="3"/>
            </a:pPr>
            <a:r>
              <a:rPr lang="en-GB" sz="3100" dirty="0" smtClean="0">
                <a:latin typeface="Arial" panose="020B0604020202020204" pitchFamily="34" charset="0"/>
                <a:cs typeface="Arial" panose="020B0604020202020204" pitchFamily="34" charset="0"/>
              </a:rPr>
              <a:t>Identify appropriate programme or develop one as </a:t>
            </a:r>
            <a:r>
              <a:rPr lang="en-GB" sz="3100" dirty="0">
                <a:latin typeface="Arial" panose="020B0604020202020204" pitchFamily="34" charset="0"/>
                <a:cs typeface="Arial" panose="020B0604020202020204" pitchFamily="34" charset="0"/>
              </a:rPr>
              <a:t>appropriate</a:t>
            </a:r>
            <a:r>
              <a:rPr lang="en-GB" sz="3100" dirty="0" smtClean="0">
                <a:latin typeface="Arial" panose="020B0604020202020204" pitchFamily="34" charset="0"/>
                <a:cs typeface="Arial" panose="020B0604020202020204" pitchFamily="34" charset="0"/>
              </a:rPr>
              <a:t>. Families needs should be at the centre of this process.</a:t>
            </a:r>
          </a:p>
          <a:p>
            <a:pPr marL="457200" indent="-457200">
              <a:buAutoNum type="arabicPeriod" startAt="3"/>
            </a:pPr>
            <a:r>
              <a:rPr lang="en-GB" sz="3100" dirty="0" smtClean="0">
                <a:latin typeface="Arial" panose="020B0604020202020204" pitchFamily="34" charset="0"/>
                <a:cs typeface="Arial" panose="020B0604020202020204" pitchFamily="34" charset="0"/>
              </a:rPr>
              <a:t>Create </a:t>
            </a:r>
            <a:r>
              <a:rPr lang="en-GB" sz="3100" dirty="0">
                <a:latin typeface="Arial" panose="020B0604020202020204" pitchFamily="34" charset="0"/>
                <a:cs typeface="Arial" panose="020B0604020202020204" pitchFamily="34" charset="0"/>
              </a:rPr>
              <a:t>a robust engagement </a:t>
            </a:r>
            <a:r>
              <a:rPr lang="en-GB" sz="3100" dirty="0" smtClean="0">
                <a:latin typeface="Arial" panose="020B0604020202020204" pitchFamily="34" charset="0"/>
                <a:cs typeface="Arial" panose="020B0604020202020204" pitchFamily="34" charset="0"/>
              </a:rPr>
              <a:t>plan. This should be multi-dimensional and incorporate partners existing relationships with families.</a:t>
            </a:r>
          </a:p>
          <a:p>
            <a:pPr marL="457200" indent="-457200">
              <a:buAutoNum type="arabicPeriod" startAt="3"/>
            </a:pPr>
            <a:r>
              <a:rPr lang="en-GB" sz="3100" dirty="0" err="1" smtClean="0">
                <a:latin typeface="Arial" panose="020B0604020202020204" pitchFamily="34" charset="0"/>
                <a:cs typeface="Arial" panose="020B0604020202020204" pitchFamily="34" charset="0"/>
              </a:rPr>
              <a:t>Costings</a:t>
            </a:r>
            <a:r>
              <a:rPr lang="en-GB" sz="3100" dirty="0" smtClean="0">
                <a:latin typeface="Arial" panose="020B0604020202020204" pitchFamily="34" charset="0"/>
                <a:cs typeface="Arial" panose="020B0604020202020204" pitchFamily="34" charset="0"/>
              </a:rPr>
              <a:t> – in kind or funding</a:t>
            </a:r>
          </a:p>
          <a:p>
            <a:pPr marL="457200" indent="-457200">
              <a:buFont typeface="Arial" panose="020B0604020202020204" pitchFamily="34" charset="0"/>
              <a:buAutoNum type="arabicPeriod" startAt="3"/>
            </a:pPr>
            <a:r>
              <a:rPr lang="en-GB" sz="3100" dirty="0" smtClean="0">
                <a:latin typeface="Arial" panose="020B0604020202020204" pitchFamily="34" charset="0"/>
                <a:cs typeface="Arial" panose="020B0604020202020204" pitchFamily="34" charset="0"/>
              </a:rPr>
              <a:t>Progression pathways</a:t>
            </a:r>
          </a:p>
          <a:p>
            <a:pPr marL="457200" indent="-457200">
              <a:buFont typeface="Arial" panose="020B0604020202020204" pitchFamily="34" charset="0"/>
              <a:buAutoNum type="arabicPeriod" startAt="3"/>
            </a:pPr>
            <a:r>
              <a:rPr lang="en-GB" sz="3100" dirty="0" smtClean="0">
                <a:latin typeface="Arial" panose="020B0604020202020204" pitchFamily="34" charset="0"/>
                <a:cs typeface="Arial" panose="020B0604020202020204" pitchFamily="34" charset="0"/>
              </a:rPr>
              <a:t>Evaluation </a:t>
            </a:r>
          </a:p>
          <a:p>
            <a:pPr marL="457200" indent="-457200">
              <a:buFont typeface="Arial" panose="020B0604020202020204" pitchFamily="34" charset="0"/>
              <a:buAutoNum type="arabicPeriod" startAt="3"/>
            </a:pPr>
            <a:endParaRPr lang="en-GB" sz="4400" b="1" dirty="0">
              <a:solidFill>
                <a:srgbClr val="0070C0"/>
              </a:solidFill>
              <a:latin typeface="Arial" panose="020B0604020202020204" pitchFamily="34" charset="0"/>
              <a:cs typeface="Arial" panose="020B0604020202020204" pitchFamily="34" charset="0"/>
            </a:endParaRPr>
          </a:p>
          <a:p>
            <a:pPr marL="0" indent="0" algn="ctr">
              <a:buNone/>
            </a:pPr>
            <a:r>
              <a:rPr lang="en-GB" sz="3400" b="1" dirty="0" smtClean="0">
                <a:solidFill>
                  <a:schemeClr val="accent5"/>
                </a:solidFill>
                <a:latin typeface="Arial" panose="020B0604020202020204" pitchFamily="34" charset="0"/>
                <a:cs typeface="Arial" panose="020B0604020202020204" pitchFamily="34" charset="0"/>
              </a:rPr>
              <a:t>Keep </a:t>
            </a:r>
            <a:r>
              <a:rPr lang="en-GB" sz="3400" b="1" dirty="0">
                <a:solidFill>
                  <a:schemeClr val="accent5"/>
                </a:solidFill>
                <a:latin typeface="Arial" panose="020B0604020202020204" pitchFamily="34" charset="0"/>
                <a:cs typeface="Arial" panose="020B0604020202020204" pitchFamily="34" charset="0"/>
              </a:rPr>
              <a:t>the families needs at the </a:t>
            </a:r>
            <a:r>
              <a:rPr lang="en-GB" sz="3400" b="1" dirty="0" smtClean="0">
                <a:solidFill>
                  <a:schemeClr val="accent5"/>
                </a:solidFill>
                <a:latin typeface="Arial" panose="020B0604020202020204" pitchFamily="34" charset="0"/>
                <a:cs typeface="Arial" panose="020B0604020202020204" pitchFamily="34" charset="0"/>
              </a:rPr>
              <a:t>centre</a:t>
            </a:r>
            <a:endParaRPr lang="en-GB" sz="3400" b="1" dirty="0">
              <a:solidFill>
                <a:schemeClr val="accent5"/>
              </a:solidFill>
              <a:latin typeface="Arial" panose="020B0604020202020204" pitchFamily="34" charset="0"/>
              <a:cs typeface="Arial" panose="020B0604020202020204" pitchFamily="34" charset="0"/>
            </a:endParaRPr>
          </a:p>
          <a:p>
            <a:pPr marL="457200" indent="-457200">
              <a:buAutoNum type="arabicPeriod" startAt="3"/>
            </a:pPr>
            <a:endParaRPr lang="en-GB" sz="4400" b="1" dirty="0" smtClean="0">
              <a:solidFill>
                <a:srgbClr val="0070C0"/>
              </a:solidFill>
              <a:latin typeface="Arial" panose="020B0604020202020204" pitchFamily="34" charset="0"/>
              <a:cs typeface="Arial" panose="020B0604020202020204" pitchFamily="34" charset="0"/>
            </a:endParaRPr>
          </a:p>
          <a:p>
            <a:pPr marL="457200" indent="-457200">
              <a:buAutoNum type="arabicPeriod" startAt="3"/>
            </a:pPr>
            <a:endParaRPr lang="en-GB" sz="4400" b="1" dirty="0">
              <a:solidFill>
                <a:srgbClr val="0070C0"/>
              </a:solidFill>
              <a:latin typeface="Arial" panose="020B0604020202020204" pitchFamily="34" charset="0"/>
              <a:cs typeface="Arial" panose="020B0604020202020204" pitchFamily="34" charset="0"/>
            </a:endParaRPr>
          </a:p>
          <a:p>
            <a:pPr marL="457200" indent="-457200">
              <a:buAutoNum type="arabicPeriod" startAt="3"/>
            </a:pPr>
            <a:endParaRPr lang="en-GB" sz="2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3778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9" name="Title 1"/>
          <p:cNvSpPr>
            <a:spLocks noGrp="1"/>
          </p:cNvSpPr>
          <p:nvPr>
            <p:ph type="title"/>
          </p:nvPr>
        </p:nvSpPr>
        <p:spPr>
          <a:xfrm>
            <a:off x="457200" y="332656"/>
            <a:ext cx="8229600" cy="71120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Engagement</a:t>
            </a:r>
            <a:endParaRPr lang="en-GB" sz="3200" b="1" dirty="0">
              <a:solidFill>
                <a:schemeClr val="accent5"/>
              </a:solidFill>
              <a:latin typeface="Arial" panose="020B0604020202020204" pitchFamily="34" charset="0"/>
              <a:cs typeface="Arial" panose="020B0604020202020204" pitchFamily="34" charset="0"/>
            </a:endParaRPr>
          </a:p>
        </p:txBody>
      </p:sp>
      <p:sp>
        <p:nvSpPr>
          <p:cNvPr id="10" name="Content Placeholder 2"/>
          <p:cNvSpPr>
            <a:spLocks noGrp="1"/>
          </p:cNvSpPr>
          <p:nvPr>
            <p:ph idx="1"/>
          </p:nvPr>
        </p:nvSpPr>
        <p:spPr>
          <a:xfrm>
            <a:off x="464153" y="1268760"/>
            <a:ext cx="8229600" cy="4560116"/>
          </a:xfrm>
        </p:spPr>
        <p:txBody>
          <a:bodyPr>
            <a:noAutofit/>
          </a:bodyPr>
          <a:lstStyle/>
          <a:p>
            <a:pPr marL="0" indent="0">
              <a:buNone/>
            </a:pPr>
            <a:r>
              <a:rPr lang="en-GB" sz="2000" dirty="0" smtClean="0">
                <a:latin typeface="Arial" panose="020B0604020202020204" pitchFamily="34" charset="0"/>
                <a:cs typeface="Arial" panose="020B0604020202020204" pitchFamily="34" charset="0"/>
              </a:rPr>
              <a:t>Engagement can be difficult but is a vital part of the process.</a:t>
            </a:r>
          </a:p>
          <a:p>
            <a:pPr marL="0" indent="0">
              <a:buNone/>
            </a:pPr>
            <a:endParaRPr lang="en-GB" sz="2000" dirty="0">
              <a:latin typeface="Arial" panose="020B0604020202020204" pitchFamily="34" charset="0"/>
              <a:cs typeface="Arial" panose="020B0604020202020204" pitchFamily="34" charset="0"/>
            </a:endParaRPr>
          </a:p>
          <a:p>
            <a:pPr marL="457200" indent="-457200">
              <a:buFont typeface="+mj-lt"/>
              <a:buAutoNum type="arabicPeriod"/>
            </a:pPr>
            <a:r>
              <a:rPr lang="en-GB" sz="2000" dirty="0" smtClean="0">
                <a:latin typeface="Arial" panose="020B0604020202020204" pitchFamily="34" charset="0"/>
                <a:cs typeface="Arial" panose="020B0604020202020204" pitchFamily="34" charset="0"/>
              </a:rPr>
              <a:t>Trust is key. This can be the trust that you have developed or that of your partners.</a:t>
            </a:r>
          </a:p>
          <a:p>
            <a:pPr marL="457200" indent="-457200">
              <a:buFont typeface="+mj-lt"/>
              <a:buAutoNum type="arabicPeriod"/>
            </a:pPr>
            <a:r>
              <a:rPr lang="en-GB" sz="2000" dirty="0" smtClean="0">
                <a:latin typeface="Arial" panose="020B0604020202020204" pitchFamily="34" charset="0"/>
                <a:cs typeface="Arial" panose="020B0604020202020204" pitchFamily="34" charset="0"/>
              </a:rPr>
              <a:t>Transparency. Families need to believe that there is no hidden agenda.</a:t>
            </a:r>
          </a:p>
          <a:p>
            <a:pPr marL="457200" indent="-457200">
              <a:buFont typeface="+mj-lt"/>
              <a:buAutoNum type="arabicPeriod"/>
            </a:pPr>
            <a:r>
              <a:rPr lang="en-GB" sz="2000" dirty="0" smtClean="0">
                <a:latin typeface="Arial" panose="020B0604020202020204" pitchFamily="34" charset="0"/>
                <a:cs typeface="Arial" panose="020B0604020202020204" pitchFamily="34" charset="0"/>
              </a:rPr>
              <a:t>Outreach needs to be soft.</a:t>
            </a:r>
          </a:p>
          <a:p>
            <a:pPr marL="457200" indent="-457200">
              <a:buFont typeface="+mj-lt"/>
              <a:buAutoNum type="arabicPeriod"/>
            </a:pPr>
            <a:r>
              <a:rPr lang="en-GB" sz="2000" dirty="0" smtClean="0">
                <a:latin typeface="Arial" panose="020B0604020202020204" pitchFamily="34" charset="0"/>
                <a:cs typeface="Arial" panose="020B0604020202020204" pitchFamily="34" charset="0"/>
              </a:rPr>
              <a:t>Fun - Families engage more when learning is fun for all the family. This is particularly true of pre-learning activities.</a:t>
            </a:r>
          </a:p>
          <a:p>
            <a:pPr marL="457200" indent="-457200">
              <a:buFont typeface="+mj-lt"/>
              <a:buAutoNum type="arabicPeriod"/>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97260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9" name="Title 1"/>
          <p:cNvSpPr>
            <a:spLocks noGrp="1"/>
          </p:cNvSpPr>
          <p:nvPr>
            <p:ph type="title"/>
          </p:nvPr>
        </p:nvSpPr>
        <p:spPr>
          <a:xfrm>
            <a:off x="464153" y="188640"/>
            <a:ext cx="8229600" cy="71120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Programme Delivery</a:t>
            </a:r>
            <a:endParaRPr lang="en-GB" sz="3200" b="1" dirty="0">
              <a:solidFill>
                <a:schemeClr val="accent5"/>
              </a:solidFill>
              <a:latin typeface="Arial" panose="020B0604020202020204" pitchFamily="34" charset="0"/>
              <a:cs typeface="Arial" panose="020B0604020202020204" pitchFamily="34" charset="0"/>
            </a:endParaRPr>
          </a:p>
        </p:txBody>
      </p:sp>
      <p:sp>
        <p:nvSpPr>
          <p:cNvPr id="10" name="Content Placeholder 2"/>
          <p:cNvSpPr>
            <a:spLocks noGrp="1"/>
          </p:cNvSpPr>
          <p:nvPr>
            <p:ph idx="1"/>
          </p:nvPr>
        </p:nvSpPr>
        <p:spPr>
          <a:xfrm>
            <a:off x="464153" y="980728"/>
            <a:ext cx="8229600" cy="4464496"/>
          </a:xfrm>
        </p:spPr>
        <p:txBody>
          <a:bodyPr>
            <a:normAutofit/>
          </a:bodyPr>
          <a:lstStyle/>
          <a:p>
            <a:pPr marL="0" indent="0">
              <a:buNone/>
            </a:pPr>
            <a:r>
              <a:rPr lang="en-GB" sz="2000" dirty="0" smtClean="0">
                <a:latin typeface="Arial" panose="020B0604020202020204" pitchFamily="34" charset="0"/>
                <a:cs typeface="Arial" panose="020B0604020202020204" pitchFamily="34" charset="0"/>
              </a:rPr>
              <a:t>Programmes should be evidenced based. If you are developing your own they should link to current research.</a:t>
            </a:r>
          </a:p>
          <a:p>
            <a:pPr marL="0" indent="0">
              <a:buNone/>
            </a:pPr>
            <a:endParaRPr lang="en-GB" sz="2000" dirty="0" smtClean="0">
              <a:latin typeface="Arial" panose="020B0604020202020204" pitchFamily="34" charset="0"/>
              <a:cs typeface="Arial" panose="020B0604020202020204" pitchFamily="34" charset="0"/>
            </a:endParaRPr>
          </a:p>
          <a:p>
            <a:pPr marL="0" indent="0">
              <a:buNone/>
            </a:pPr>
            <a:r>
              <a:rPr lang="en-GB" sz="2000" dirty="0" smtClean="0">
                <a:latin typeface="Arial" panose="020B0604020202020204" pitchFamily="34" charset="0"/>
                <a:cs typeface="Arial" panose="020B0604020202020204" pitchFamily="34" charset="0"/>
              </a:rPr>
              <a:t>Family learning is based on a wealth model. This is about finding out where families are and building on existing skills and knowledge. Make learning relevant.</a:t>
            </a:r>
          </a:p>
          <a:p>
            <a:pPr marL="0" indent="0">
              <a:buNone/>
            </a:pPr>
            <a:endParaRPr lang="en-GB" sz="2000" dirty="0" smtClean="0">
              <a:latin typeface="Arial" panose="020B0604020202020204" pitchFamily="34" charset="0"/>
              <a:cs typeface="Arial" panose="020B0604020202020204" pitchFamily="34" charset="0"/>
            </a:endParaRPr>
          </a:p>
          <a:p>
            <a:pPr marL="0" indent="0">
              <a:buNone/>
            </a:pPr>
            <a:r>
              <a:rPr lang="en-US" sz="2000" dirty="0" smtClean="0">
                <a:latin typeface="Arial" panose="020B0604020202020204" pitchFamily="34" charset="0"/>
                <a:cs typeface="Arial" panose="020B0604020202020204" pitchFamily="34" charset="0"/>
              </a:rPr>
              <a:t>At </a:t>
            </a:r>
            <a:r>
              <a:rPr lang="en-US" sz="2000" dirty="0">
                <a:latin typeface="Arial" panose="020B0604020202020204" pitchFamily="34" charset="0"/>
                <a:cs typeface="Arial" panose="020B0604020202020204" pitchFamily="34" charset="0"/>
              </a:rPr>
              <a:t>the start of the programme you need a baseline measurement so you can compare progress. </a:t>
            </a:r>
            <a:r>
              <a:rPr lang="en-GB" sz="2000" dirty="0">
                <a:latin typeface="Arial" panose="020B0604020202020204" pitchFamily="34" charset="0"/>
                <a:cs typeface="Arial" panose="020B0604020202020204" pitchFamily="34" charset="0"/>
              </a:rPr>
              <a:t>This can involve </a:t>
            </a:r>
            <a:r>
              <a:rPr lang="en-US" sz="2000" dirty="0">
                <a:latin typeface="Arial" panose="020B0604020202020204" pitchFamily="34" charset="0"/>
                <a:cs typeface="Arial" panose="020B0604020202020204" pitchFamily="34" charset="0"/>
              </a:rPr>
              <a:t>gathering information on learners’ skills, knowledge or abilities so that you can measure their progress at different stages and at the end of the programme.</a:t>
            </a:r>
            <a:endParaRPr lang="en-GB" sz="2000" dirty="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000" dirty="0" smtClean="0">
                <a:latin typeface="Arial" panose="020B0604020202020204" pitchFamily="34" charset="0"/>
                <a:cs typeface="Arial" panose="020B0604020202020204" pitchFamily="34" charset="0"/>
              </a:rPr>
              <a:t>Programmes can be formal or informal. </a:t>
            </a:r>
            <a:endParaRPr lang="en-GB" sz="2000" dirty="0">
              <a:latin typeface="Arial" panose="020B0604020202020204" pitchFamily="34" charset="0"/>
              <a:cs typeface="Arial" panose="020B0604020202020204" pitchFamily="34" charset="0"/>
            </a:endParaRPr>
          </a:p>
          <a:p>
            <a:pPr marL="0" indent="0">
              <a:buNone/>
            </a:pPr>
            <a:endParaRPr lang="en-GB" sz="1600" dirty="0" smtClean="0"/>
          </a:p>
          <a:p>
            <a:pPr marL="0" indent="0">
              <a:buNone/>
            </a:pPr>
            <a:endParaRPr lang="en-GB" sz="1600" dirty="0" smtClean="0"/>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60632" y="4350917"/>
            <a:ext cx="2084027" cy="1342846"/>
          </a:xfrm>
          <a:prstGeom prst="rect">
            <a:avLst/>
          </a:prstGeom>
          <a:noFill/>
          <a:ln w="9525">
            <a:solidFill>
              <a:srgbClr val="080808"/>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1818" y="4695401"/>
            <a:ext cx="2084027" cy="1342846"/>
          </a:xfrm>
          <a:prstGeom prst="rect">
            <a:avLst/>
          </a:prstGeom>
          <a:noFill/>
          <a:ln w="9525">
            <a:solidFill>
              <a:srgbClr val="080808"/>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906385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9" name="Title 1"/>
          <p:cNvSpPr>
            <a:spLocks noGrp="1"/>
          </p:cNvSpPr>
          <p:nvPr>
            <p:ph type="title"/>
          </p:nvPr>
        </p:nvSpPr>
        <p:spPr>
          <a:xfrm>
            <a:off x="539552" y="260648"/>
            <a:ext cx="7848872" cy="802751"/>
          </a:xfrm>
        </p:spPr>
        <p:txBody>
          <a:bodyPr>
            <a:normAutofit/>
          </a:bodyPr>
          <a:lstStyle/>
          <a:p>
            <a:pPr algn="l"/>
            <a:r>
              <a:rPr lang="en-GB" sz="3600" b="1" dirty="0" smtClean="0">
                <a:solidFill>
                  <a:schemeClr val="accent5"/>
                </a:solidFill>
                <a:latin typeface="Arial" panose="020B0604020202020204" pitchFamily="34" charset="0"/>
                <a:cs typeface="Arial" panose="020B0604020202020204" pitchFamily="34" charset="0"/>
              </a:rPr>
              <a:t>Evaluation</a:t>
            </a:r>
            <a:endParaRPr lang="en-GB" sz="3200" dirty="0" smtClean="0">
              <a:solidFill>
                <a:schemeClr val="accent5"/>
              </a:solidFill>
            </a:endParaRPr>
          </a:p>
        </p:txBody>
      </p:sp>
      <p:sp>
        <p:nvSpPr>
          <p:cNvPr id="10" name="TextBox 9"/>
          <p:cNvSpPr txBox="1"/>
          <p:nvPr/>
        </p:nvSpPr>
        <p:spPr>
          <a:xfrm>
            <a:off x="539552" y="1412914"/>
            <a:ext cx="8191094" cy="4154984"/>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Evaluation in family learning is the process of formally identifying the value or success of a programme </a:t>
            </a:r>
            <a:r>
              <a:rPr lang="en-US" sz="2400" dirty="0" smtClean="0">
                <a:latin typeface="Arial" panose="020B0604020202020204" pitchFamily="34" charset="0"/>
                <a:cs typeface="Arial" panose="020B0604020202020204" pitchFamily="34" charset="0"/>
              </a:rPr>
              <a:t>or </a:t>
            </a:r>
            <a:r>
              <a:rPr lang="en-US" sz="2400" dirty="0">
                <a:latin typeface="Arial" panose="020B0604020202020204" pitchFamily="34" charset="0"/>
                <a:cs typeface="Arial" panose="020B0604020202020204" pitchFamily="34" charset="0"/>
              </a:rPr>
              <a:t>learning </a:t>
            </a:r>
            <a:r>
              <a:rPr lang="en-US" sz="2400" dirty="0" smtClean="0">
                <a:latin typeface="Arial" panose="020B0604020202020204" pitchFamily="34" charset="0"/>
                <a:cs typeface="Arial" panose="020B0604020202020204" pitchFamily="34" charset="0"/>
              </a:rPr>
              <a:t>session.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Evaluation should take account of the whole continuum of </a:t>
            </a:r>
            <a:r>
              <a:rPr lang="en-US" sz="2400" dirty="0" smtClean="0">
                <a:latin typeface="Arial" panose="020B0604020202020204" pitchFamily="34" charset="0"/>
                <a:cs typeface="Arial" panose="020B0604020202020204" pitchFamily="34" charset="0"/>
              </a:rPr>
              <a:t>provision </a:t>
            </a:r>
            <a:r>
              <a:rPr lang="en-US" sz="2400" dirty="0">
                <a:latin typeface="Arial" panose="020B0604020202020204" pitchFamily="34" charset="0"/>
                <a:cs typeface="Arial" panose="020B0604020202020204" pitchFamily="34" charset="0"/>
              </a:rPr>
              <a:t>from </a:t>
            </a:r>
            <a:r>
              <a:rPr lang="en-US" sz="2400" dirty="0" smtClean="0">
                <a:latin typeface="Arial" panose="020B0604020202020204" pitchFamily="34" charset="0"/>
                <a:cs typeface="Arial" panose="020B0604020202020204" pitchFamily="34" charset="0"/>
              </a:rPr>
              <a:t>engagement </a:t>
            </a:r>
            <a:r>
              <a:rPr lang="en-US" sz="2400" dirty="0">
                <a:latin typeface="Arial" panose="020B0604020202020204" pitchFamily="34" charset="0"/>
                <a:cs typeface="Arial" panose="020B0604020202020204" pitchFamily="34" charset="0"/>
              </a:rPr>
              <a:t>activity, through to induction, the delivery of learning and teaching, any assessment that takes place, and the short, medium and longer-term outcomes for </a:t>
            </a:r>
            <a:r>
              <a:rPr lang="en-US" sz="2400" dirty="0" smtClean="0">
                <a:latin typeface="Arial" panose="020B0604020202020204" pitchFamily="34" charset="0"/>
                <a:cs typeface="Arial" panose="020B0604020202020204" pitchFamily="34" charset="0"/>
              </a:rPr>
              <a:t>families </a:t>
            </a:r>
            <a:r>
              <a:rPr lang="en-US" sz="2400" dirty="0">
                <a:latin typeface="Arial" panose="020B0604020202020204" pitchFamily="34" charset="0"/>
                <a:cs typeface="Arial" panose="020B0604020202020204" pitchFamily="34" charset="0"/>
              </a:rPr>
              <a:t>and their communities</a:t>
            </a:r>
            <a:r>
              <a:rPr lang="en-US" sz="2400" dirty="0" smtClean="0">
                <a:latin typeface="Arial" panose="020B0604020202020204" pitchFamily="34" charset="0"/>
                <a:cs typeface="Arial" panose="020B0604020202020204" pitchFamily="34" charset="0"/>
              </a:rPr>
              <a:t>.</a:t>
            </a:r>
          </a:p>
          <a:p>
            <a:endParaRPr lang="en-US"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18196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1470" y="404664"/>
            <a:ext cx="8287130" cy="782320"/>
          </a:xfrm>
        </p:spPr>
        <p:txBody>
          <a:bodyPr>
            <a:normAutofit/>
          </a:bodyPr>
          <a:lstStyle/>
          <a:p>
            <a:r>
              <a:rPr lang="en-GB" sz="3200" b="1" dirty="0" smtClean="0">
                <a:solidFill>
                  <a:srgbClr val="00ABB5"/>
                </a:solidFill>
                <a:latin typeface="Arial" panose="020B0604020202020204" pitchFamily="34" charset="0"/>
                <a:cs typeface="Arial" panose="020B0604020202020204" pitchFamily="34" charset="0"/>
              </a:rPr>
              <a:t>Session outline</a:t>
            </a:r>
            <a:endParaRPr lang="en-GB" sz="3200" b="1" dirty="0">
              <a:solidFill>
                <a:srgbClr val="00ABB5"/>
              </a:solidFill>
              <a:latin typeface="Arial" panose="020B0604020202020204" pitchFamily="34" charset="0"/>
              <a:cs typeface="Arial" panose="020B0604020202020204" pitchFamily="34" charset="0"/>
            </a:endParaRPr>
          </a:p>
        </p:txBody>
      </p:sp>
      <p:sp>
        <p:nvSpPr>
          <p:cNvPr id="3" name="TextBox 2"/>
          <p:cNvSpPr txBox="1"/>
          <p:nvPr/>
        </p:nvSpPr>
        <p:spPr>
          <a:xfrm>
            <a:off x="683568" y="1628800"/>
            <a:ext cx="7776864" cy="4062651"/>
          </a:xfrm>
          <a:prstGeom prst="rect">
            <a:avLst/>
          </a:prstGeom>
          <a:noFill/>
        </p:spPr>
        <p:txBody>
          <a:bodyPr wrap="square" rtlCol="0">
            <a:spAutoFit/>
          </a:bodyPr>
          <a:lstStyle/>
          <a:p>
            <a:pPr marL="342900" indent="-342900">
              <a:buAutoNum type="arabicPeriod"/>
            </a:pPr>
            <a:r>
              <a:rPr lang="en-GB" sz="2400" dirty="0" smtClean="0">
                <a:latin typeface="Arial" panose="020B0604020202020204" pitchFamily="34" charset="0"/>
                <a:cs typeface="Arial" panose="020B0604020202020204" pitchFamily="34" charset="0"/>
              </a:rPr>
              <a:t>The National Picture – Scottish Attainment Challenge</a:t>
            </a:r>
          </a:p>
          <a:p>
            <a:pPr marL="342900" indent="-342900">
              <a:buAutoNum type="arabicPeriod"/>
            </a:pPr>
            <a:r>
              <a:rPr lang="en-GB" sz="2400" dirty="0" smtClean="0">
                <a:latin typeface="Arial" panose="020B0604020202020204" pitchFamily="34" charset="0"/>
                <a:cs typeface="Arial" panose="020B0604020202020204" pitchFamily="34" charset="0"/>
              </a:rPr>
              <a:t>The National Picture – Inspection</a:t>
            </a:r>
          </a:p>
          <a:p>
            <a:pPr marL="342900" indent="-342900">
              <a:buAutoNum type="arabicPeriod"/>
            </a:pPr>
            <a:r>
              <a:rPr lang="en-GB" sz="2400" dirty="0" smtClean="0">
                <a:latin typeface="Arial" panose="020B0604020202020204" pitchFamily="34" charset="0"/>
                <a:cs typeface="Arial" panose="020B0604020202020204" pitchFamily="34" charset="0"/>
              </a:rPr>
              <a:t>Comments and questions</a:t>
            </a:r>
          </a:p>
          <a:p>
            <a:pPr marL="342900" indent="-342900">
              <a:buAutoNum type="arabicPeriod"/>
            </a:pPr>
            <a:r>
              <a:rPr lang="en-GB" sz="2400" dirty="0" smtClean="0">
                <a:latin typeface="Arial" panose="020B0604020202020204" pitchFamily="34" charset="0"/>
                <a:cs typeface="Arial" panose="020B0604020202020204" pitchFamily="34" charset="0"/>
              </a:rPr>
              <a:t>Planning and evaluation – using How good is our..? including a case study </a:t>
            </a:r>
          </a:p>
          <a:p>
            <a:pPr marL="342900" indent="-342900">
              <a:buAutoNum type="arabicPeriod"/>
            </a:pPr>
            <a:r>
              <a:rPr lang="en-GB" sz="2400" dirty="0" smtClean="0">
                <a:latin typeface="Arial" panose="020B0604020202020204" pitchFamily="34" charset="0"/>
                <a:cs typeface="Arial" panose="020B0604020202020204" pitchFamily="34" charset="0"/>
              </a:rPr>
              <a:t>Group discussion</a:t>
            </a:r>
          </a:p>
          <a:p>
            <a:pPr marL="342900" indent="-342900">
              <a:buFontTx/>
              <a:buAutoNum type="arabicPeriod"/>
            </a:pPr>
            <a:r>
              <a:rPr lang="en-GB" sz="2400" dirty="0">
                <a:latin typeface="Arial" panose="020B0604020202020204" pitchFamily="34" charset="0"/>
                <a:cs typeface="Arial" panose="020B0604020202020204" pitchFamily="34" charset="0"/>
              </a:rPr>
              <a:t>Local examples</a:t>
            </a:r>
          </a:p>
          <a:p>
            <a:pPr marL="342900" indent="-342900">
              <a:buAutoNum type="arabicPeriod"/>
            </a:pPr>
            <a:r>
              <a:rPr lang="en-GB" sz="2400" dirty="0" smtClean="0">
                <a:latin typeface="Arial" panose="020B0604020202020204" pitchFamily="34" charset="0"/>
                <a:cs typeface="Arial" panose="020B0604020202020204" pitchFamily="34" charset="0"/>
              </a:rPr>
              <a:t>Feedback and comments  </a:t>
            </a:r>
          </a:p>
          <a:p>
            <a:pPr marL="342900" indent="-342900">
              <a:buAutoNum type="arabicPeriod"/>
            </a:pPr>
            <a:endParaRPr lang="en-GB" sz="2400" b="1" dirty="0">
              <a:latin typeface="Arial" panose="020B0604020202020204" pitchFamily="34" charset="0"/>
              <a:cs typeface="Arial" panose="020B0604020202020204" pitchFamily="34" charset="0"/>
            </a:endParaRPr>
          </a:p>
          <a:p>
            <a:pPr marL="342900" indent="-342900">
              <a:buAutoNum type="arabicPeriod"/>
            </a:pPr>
            <a:endParaRPr lang="en-GB" sz="2400" b="1" dirty="0" smtClean="0">
              <a:latin typeface="Arial" panose="020B0604020202020204" pitchFamily="34" charset="0"/>
              <a:cs typeface="Arial" panose="020B0604020202020204" pitchFamily="34" charset="0"/>
            </a:endParaRPr>
          </a:p>
          <a:p>
            <a:pPr marL="342900" indent="-342900">
              <a:buAutoNum type="arabicPeriod"/>
            </a:pPr>
            <a:endParaRPr lang="en-GB" dirty="0"/>
          </a:p>
        </p:txBody>
      </p:sp>
      <p:pic>
        <p:nvPicPr>
          <p:cNvPr id="10" name="Picture 9"/>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1" name="Picture 10"/>
          <p:cNvPicPr>
            <a:picLocks noChangeAspect="1"/>
          </p:cNvPicPr>
          <p:nvPr/>
        </p:nvPicPr>
        <p:blipFill>
          <a:blip r:embed="rId4"/>
          <a:stretch>
            <a:fillRect/>
          </a:stretch>
        </p:blipFill>
        <p:spPr>
          <a:xfrm>
            <a:off x="6472585" y="6374080"/>
            <a:ext cx="2103260" cy="186956"/>
          </a:xfrm>
          <a:prstGeom prst="rect">
            <a:avLst/>
          </a:prstGeom>
        </p:spPr>
      </p:pic>
      <p:pic>
        <p:nvPicPr>
          <p:cNvPr id="12" name="Picture 2" descr="H:\HUB\PWP_47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3666" y="3429000"/>
            <a:ext cx="1708996" cy="2031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17316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9" name="Title 1"/>
          <p:cNvSpPr>
            <a:spLocks noGrp="1"/>
          </p:cNvSpPr>
          <p:nvPr>
            <p:ph type="title"/>
          </p:nvPr>
        </p:nvSpPr>
        <p:spPr>
          <a:xfrm>
            <a:off x="611560" y="250261"/>
            <a:ext cx="7848872" cy="802751"/>
          </a:xfrm>
        </p:spPr>
        <p:txBody>
          <a:bodyPr>
            <a:normAutofit fontScale="90000"/>
          </a:bodyPr>
          <a:lstStyle/>
          <a:p>
            <a:pPr algn="l"/>
            <a:r>
              <a:rPr lang="en-GB" sz="3600" b="1" dirty="0" smtClean="0">
                <a:solidFill>
                  <a:schemeClr val="accent5"/>
                </a:solidFill>
                <a:latin typeface="Arial" panose="020B0604020202020204" pitchFamily="34" charset="0"/>
                <a:cs typeface="Arial" panose="020B0604020202020204" pitchFamily="34" charset="0"/>
              </a:rPr>
              <a:t>Evaluation</a:t>
            </a:r>
            <a:r>
              <a:rPr lang="en-GB" sz="3600" b="1" dirty="0" smtClean="0">
                <a:solidFill>
                  <a:srgbClr val="00B050"/>
                </a:solidFill>
                <a:latin typeface="Arial" panose="020B0604020202020204" pitchFamily="34" charset="0"/>
                <a:cs typeface="Arial" panose="020B0604020202020204" pitchFamily="34" charset="0"/>
              </a:rPr>
              <a:t/>
            </a:r>
            <a:br>
              <a:rPr lang="en-GB" sz="3600" b="1" dirty="0" smtClean="0">
                <a:solidFill>
                  <a:srgbClr val="00B050"/>
                </a:solidFill>
                <a:latin typeface="Arial" panose="020B0604020202020204" pitchFamily="34" charset="0"/>
                <a:cs typeface="Arial" panose="020B0604020202020204" pitchFamily="34" charset="0"/>
              </a:rPr>
            </a:br>
            <a:r>
              <a:rPr lang="en-US" sz="3200" dirty="0" smtClean="0">
                <a:latin typeface="+mn-lt"/>
              </a:rPr>
              <a:t> </a:t>
            </a:r>
            <a:r>
              <a:rPr lang="en-US" sz="3200" dirty="0" smtClean="0"/>
              <a:t> </a:t>
            </a:r>
            <a:endParaRPr lang="en-GB" sz="3200" dirty="0" smtClean="0">
              <a:solidFill>
                <a:srgbClr val="00B050"/>
              </a:solidFill>
            </a:endParaRPr>
          </a:p>
        </p:txBody>
      </p:sp>
      <p:sp>
        <p:nvSpPr>
          <p:cNvPr id="10" name="TextBox 9"/>
          <p:cNvSpPr txBox="1"/>
          <p:nvPr/>
        </p:nvSpPr>
        <p:spPr>
          <a:xfrm>
            <a:off x="683568" y="782116"/>
            <a:ext cx="8136904" cy="5755422"/>
          </a:xfrm>
          <a:prstGeom prst="rect">
            <a:avLst/>
          </a:prstGeom>
          <a:noFill/>
        </p:spPr>
        <p:txBody>
          <a:bodyPr wrap="square" rtlCol="0">
            <a:spAutoFit/>
          </a:bodyPr>
          <a:lstStyle/>
          <a:p>
            <a:r>
              <a:rPr lang="en-GB" sz="2000" dirty="0" smtClean="0">
                <a:solidFill>
                  <a:schemeClr val="accent5"/>
                </a:solidFill>
                <a:latin typeface="Arial" panose="020B0604020202020204" pitchFamily="34" charset="0"/>
                <a:cs typeface="Arial" panose="020B0604020202020204" pitchFamily="34" charset="0"/>
              </a:rPr>
              <a:t>Why</a:t>
            </a:r>
            <a:r>
              <a:rPr lang="en-GB" sz="2000" dirty="0">
                <a:solidFill>
                  <a:schemeClr val="accent5"/>
                </a:solidFill>
                <a:latin typeface="Arial" panose="020B0604020202020204" pitchFamily="34" charset="0"/>
                <a:cs typeface="Arial" panose="020B0604020202020204" pitchFamily="34" charset="0"/>
              </a:rPr>
              <a:t>?</a:t>
            </a:r>
            <a:r>
              <a:rPr lang="en-GB" sz="20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Explore impact </a:t>
            </a:r>
            <a:r>
              <a:rPr lang="en-US" sz="2000" dirty="0">
                <a:latin typeface="Arial" panose="020B0604020202020204" pitchFamily="34" charset="0"/>
                <a:cs typeface="Arial" panose="020B0604020202020204" pitchFamily="34" charset="0"/>
              </a:rPr>
              <a:t>on families, individuals and/or on the organisation itself</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Make </a:t>
            </a:r>
            <a:r>
              <a:rPr lang="en-US" sz="2000" dirty="0">
                <a:latin typeface="Arial" panose="020B0604020202020204" pitchFamily="34" charset="0"/>
                <a:cs typeface="Arial" panose="020B0604020202020204" pitchFamily="34" charset="0"/>
              </a:rPr>
              <a:t>changes that are necessary, or to build on what is working well</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Identify </a:t>
            </a:r>
            <a:r>
              <a:rPr lang="en-US" sz="2000" dirty="0">
                <a:latin typeface="Arial" panose="020B0604020202020204" pitchFamily="34" charset="0"/>
                <a:cs typeface="Arial" panose="020B0604020202020204" pitchFamily="34" charset="0"/>
              </a:rPr>
              <a:t>unexpected results, impacts or outcomes.</a:t>
            </a:r>
          </a:p>
          <a:p>
            <a:pPr marL="342900" indent="-342900">
              <a:buFont typeface="+mj-lt"/>
              <a:buAutoNum type="arabicPeriod"/>
            </a:pPr>
            <a:endParaRPr lang="en-US" sz="2000" dirty="0">
              <a:latin typeface="Arial" panose="020B0604020202020204" pitchFamily="34" charset="0"/>
              <a:cs typeface="Arial" panose="020B0604020202020204" pitchFamily="34" charset="0"/>
            </a:endParaRPr>
          </a:p>
          <a:p>
            <a:r>
              <a:rPr lang="en-US" sz="2000" dirty="0">
                <a:solidFill>
                  <a:schemeClr val="accent5"/>
                </a:solidFill>
                <a:latin typeface="Arial" panose="020B0604020202020204" pitchFamily="34" charset="0"/>
                <a:cs typeface="Arial" panose="020B0604020202020204" pitchFamily="34" charset="0"/>
              </a:rPr>
              <a:t>How?</a:t>
            </a:r>
            <a:endParaRPr lang="en-GB" sz="2000" dirty="0">
              <a:solidFill>
                <a:schemeClr val="accent5"/>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Ask </a:t>
            </a:r>
            <a:r>
              <a:rPr lang="en-US" sz="2000" dirty="0">
                <a:latin typeface="Arial" panose="020B0604020202020204" pitchFamily="34" charset="0"/>
                <a:cs typeface="Arial" panose="020B0604020202020204" pitchFamily="34" charset="0"/>
              </a:rPr>
              <a:t>the right questions of the right people at the right time. </a:t>
            </a:r>
            <a:r>
              <a:rPr lang="en-US" sz="2000" dirty="0" smtClean="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Q</a:t>
            </a:r>
            <a:r>
              <a:rPr lang="en-US" sz="2000" dirty="0" smtClean="0">
                <a:latin typeface="Arial" panose="020B0604020202020204" pitchFamily="34" charset="0"/>
                <a:cs typeface="Arial" panose="020B0604020202020204" pitchFamily="34" charset="0"/>
              </a:rPr>
              <a:t>uestions </a:t>
            </a:r>
            <a:r>
              <a:rPr lang="en-US" sz="2000" dirty="0">
                <a:latin typeface="Arial" panose="020B0604020202020204" pitchFamily="34" charset="0"/>
                <a:cs typeface="Arial" panose="020B0604020202020204" pitchFamily="34" charset="0"/>
              </a:rPr>
              <a:t>should be objective and should seek answers relating to what it is you want to know.  </a:t>
            </a:r>
          </a:p>
          <a:p>
            <a:endParaRPr lang="en-US" sz="2000" dirty="0">
              <a:latin typeface="Arial" panose="020B0604020202020204" pitchFamily="34" charset="0"/>
              <a:cs typeface="Arial" panose="020B0604020202020204" pitchFamily="34" charset="0"/>
            </a:endParaRPr>
          </a:p>
          <a:p>
            <a:r>
              <a:rPr lang="en-US" sz="2000" dirty="0">
                <a:solidFill>
                  <a:schemeClr val="accent5"/>
                </a:solidFill>
                <a:latin typeface="Arial" panose="020B0604020202020204" pitchFamily="34" charset="0"/>
                <a:cs typeface="Arial" panose="020B0604020202020204" pitchFamily="34" charset="0"/>
              </a:rPr>
              <a:t>Who is involved?</a:t>
            </a:r>
            <a:endParaRPr lang="en-GB" sz="2000" dirty="0">
              <a:solidFill>
                <a:schemeClr val="accent5"/>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Everyone </a:t>
            </a:r>
            <a:r>
              <a:rPr lang="en-US" sz="2000" dirty="0">
                <a:latin typeface="Arial" panose="020B0604020202020204" pitchFamily="34" charset="0"/>
                <a:cs typeface="Arial" panose="020B0604020202020204" pitchFamily="34" charset="0"/>
              </a:rPr>
              <a:t>involved in the delivery and who benefits from the programme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You can also ask questions of partner organisations involved in the delivery and referral process.</a:t>
            </a:r>
            <a:r>
              <a:rPr lang="en-US"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7971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640853" y="1356860"/>
            <a:ext cx="7762461" cy="2000548"/>
          </a:xfrm>
          <a:prstGeom prst="rect">
            <a:avLst/>
          </a:prstGeom>
        </p:spPr>
        <p:txBody>
          <a:bodyPr wrap="square">
            <a:spAutoFit/>
          </a:bodyPr>
          <a:lstStyle/>
          <a:p>
            <a:pPr marL="342900" indent="-342900">
              <a:buClr>
                <a:srgbClr val="00ABB5"/>
              </a:buClr>
              <a:buFont typeface="Arial" pitchFamily="34" charset="0"/>
              <a:buChar char="•"/>
            </a:pPr>
            <a:r>
              <a:rPr lang="en-GB" sz="2400" b="1" dirty="0" smtClean="0">
                <a:solidFill>
                  <a:schemeClr val="tx1">
                    <a:lumMod val="85000"/>
                    <a:lumOff val="15000"/>
                  </a:schemeClr>
                </a:solidFill>
                <a:latin typeface="Arial" panose="020B0604020202020204" pitchFamily="34" charset="0"/>
                <a:cs typeface="Arial" panose="020B0604020202020204" pitchFamily="34" charset="0"/>
              </a:rPr>
              <a:t>Self-evaluation resources </a:t>
            </a:r>
            <a:r>
              <a:rPr lang="en-GB" sz="2400" b="1" dirty="0">
                <a:solidFill>
                  <a:schemeClr val="tx1">
                    <a:lumMod val="85000"/>
                    <a:lumOff val="15000"/>
                  </a:schemeClr>
                </a:solidFill>
                <a:latin typeface="Arial" panose="020B0604020202020204" pitchFamily="34" charset="0"/>
                <a:cs typeface="Arial" panose="020B0604020202020204" pitchFamily="34" charset="0"/>
              </a:rPr>
              <a:t>which </a:t>
            </a:r>
            <a:r>
              <a:rPr lang="en-GB" sz="2400" b="1" dirty="0" smtClean="0">
                <a:solidFill>
                  <a:schemeClr val="tx1">
                    <a:lumMod val="85000"/>
                    <a:lumOff val="15000"/>
                  </a:schemeClr>
                </a:solidFill>
                <a:latin typeface="Arial" panose="020B0604020202020204" pitchFamily="34" charset="0"/>
                <a:cs typeface="Arial" panose="020B0604020202020204" pitchFamily="34" charset="0"/>
              </a:rPr>
              <a:t>support establishments, </a:t>
            </a:r>
            <a:r>
              <a:rPr lang="en-GB" sz="2400" b="1" dirty="0">
                <a:solidFill>
                  <a:schemeClr val="tx1">
                    <a:lumMod val="85000"/>
                    <a:lumOff val="15000"/>
                  </a:schemeClr>
                </a:solidFill>
                <a:latin typeface="Arial" panose="020B0604020202020204" pitchFamily="34" charset="0"/>
                <a:cs typeface="Arial" panose="020B0604020202020204" pitchFamily="34" charset="0"/>
              </a:rPr>
              <a:t>organisations and partnerships </a:t>
            </a:r>
            <a:r>
              <a:rPr lang="en-GB" sz="2400" b="1" dirty="0" smtClean="0">
                <a:solidFill>
                  <a:schemeClr val="tx1">
                    <a:lumMod val="85000"/>
                    <a:lumOff val="15000"/>
                  </a:schemeClr>
                </a:solidFill>
                <a:latin typeface="Arial" panose="020B0604020202020204" pitchFamily="34" charset="0"/>
                <a:cs typeface="Arial" panose="020B0604020202020204" pitchFamily="34" charset="0"/>
              </a:rPr>
              <a:t>to </a:t>
            </a:r>
            <a:r>
              <a:rPr lang="en-GB" sz="2400" b="1" dirty="0">
                <a:solidFill>
                  <a:schemeClr val="tx1">
                    <a:lumMod val="85000"/>
                    <a:lumOff val="15000"/>
                  </a:schemeClr>
                </a:solidFill>
                <a:latin typeface="Arial" panose="020B0604020202020204" pitchFamily="34" charset="0"/>
                <a:cs typeface="Arial" panose="020B0604020202020204" pitchFamily="34" charset="0"/>
              </a:rPr>
              <a:t>evaluate progress, </a:t>
            </a:r>
            <a:r>
              <a:rPr lang="en-GB" sz="2400" b="1" dirty="0" smtClean="0">
                <a:solidFill>
                  <a:schemeClr val="tx1">
                    <a:lumMod val="85000"/>
                    <a:lumOff val="15000"/>
                  </a:schemeClr>
                </a:solidFill>
                <a:latin typeface="Arial" panose="020B0604020202020204" pitchFamily="34" charset="0"/>
                <a:cs typeface="Arial" panose="020B0604020202020204" pitchFamily="34" charset="0"/>
              </a:rPr>
              <a:t>strengths </a:t>
            </a:r>
            <a:r>
              <a:rPr lang="en-GB" sz="2400" b="1" dirty="0">
                <a:solidFill>
                  <a:schemeClr val="tx1">
                    <a:lumMod val="85000"/>
                    <a:lumOff val="15000"/>
                  </a:schemeClr>
                </a:solidFill>
                <a:latin typeface="Arial" panose="020B0604020202020204" pitchFamily="34" charset="0"/>
                <a:cs typeface="Arial" panose="020B0604020202020204" pitchFamily="34" charset="0"/>
              </a:rPr>
              <a:t>and areas for </a:t>
            </a:r>
            <a:r>
              <a:rPr lang="en-GB" sz="2400" b="1" dirty="0" smtClean="0">
                <a:solidFill>
                  <a:schemeClr val="tx1">
                    <a:lumMod val="85000"/>
                    <a:lumOff val="15000"/>
                  </a:schemeClr>
                </a:solidFill>
                <a:latin typeface="Arial" panose="020B0604020202020204" pitchFamily="34" charset="0"/>
                <a:cs typeface="Arial" panose="020B0604020202020204" pitchFamily="34" charset="0"/>
              </a:rPr>
              <a:t>development</a:t>
            </a:r>
          </a:p>
          <a:p>
            <a:pPr marL="342900" indent="-342900">
              <a:buClr>
                <a:srgbClr val="00ABB5"/>
              </a:buClr>
              <a:buFont typeface="Arial" pitchFamily="34" charset="0"/>
              <a:buChar char="•"/>
            </a:pPr>
            <a:endParaRPr lang="en-GB" sz="2800" b="1" dirty="0" smtClean="0">
              <a:solidFill>
                <a:schemeClr val="tx1">
                  <a:lumMod val="85000"/>
                  <a:lumOff val="15000"/>
                </a:schemeClr>
              </a:solidFill>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87894">
            <a:off x="6490132" y="2622828"/>
            <a:ext cx="1321566" cy="1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13115">
            <a:off x="4864040" y="4005064"/>
            <a:ext cx="1504564" cy="200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4670196"/>
            <a:ext cx="1975209" cy="1187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155" y="3357224"/>
            <a:ext cx="4211861" cy="2543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55576" y="3049631"/>
            <a:ext cx="3796705" cy="307777"/>
          </a:xfrm>
          <a:prstGeom prst="rect">
            <a:avLst/>
          </a:prstGeom>
          <a:noFill/>
        </p:spPr>
        <p:txBody>
          <a:bodyPr wrap="square" rtlCol="0">
            <a:spAutoFit/>
          </a:bodyPr>
          <a:lstStyle/>
          <a:p>
            <a:r>
              <a:rPr lang="en-GB" sz="1400" b="1" dirty="0" smtClean="0">
                <a:solidFill>
                  <a:srgbClr val="33CCCC"/>
                </a:solidFill>
              </a:rPr>
              <a:t>How Good Is Our Third Sector Organisation?</a:t>
            </a:r>
            <a:endParaRPr lang="en-GB" sz="1400" b="1" dirty="0">
              <a:solidFill>
                <a:srgbClr val="33CCCC"/>
              </a:solidFill>
            </a:endParaRPr>
          </a:p>
        </p:txBody>
      </p:sp>
      <p:pic>
        <p:nvPicPr>
          <p:cNvPr id="14" name="Picture 13"/>
          <p:cNvPicPr>
            <a:picLocks noChangeAspect="1"/>
          </p:cNvPicPr>
          <p:nvPr/>
        </p:nvPicPr>
        <p:blipFill rotWithShape="1">
          <a:blip r:embed="rId7"/>
          <a:srcRect l="23560" t="23657" r="26010" b="31599"/>
          <a:stretch/>
        </p:blipFill>
        <p:spPr>
          <a:xfrm>
            <a:off x="-34761" y="5828876"/>
            <a:ext cx="9227428" cy="1045598"/>
          </a:xfrm>
          <a:prstGeom prst="rect">
            <a:avLst/>
          </a:prstGeom>
        </p:spPr>
      </p:pic>
      <p:pic>
        <p:nvPicPr>
          <p:cNvPr id="15" name="Picture 14"/>
          <p:cNvPicPr>
            <a:picLocks noChangeAspect="1"/>
          </p:cNvPicPr>
          <p:nvPr/>
        </p:nvPicPr>
        <p:blipFill>
          <a:blip r:embed="rId8"/>
          <a:stretch>
            <a:fillRect/>
          </a:stretch>
        </p:blipFill>
        <p:spPr>
          <a:xfrm>
            <a:off x="6472585" y="6374080"/>
            <a:ext cx="2103260" cy="186956"/>
          </a:xfrm>
          <a:prstGeom prst="rect">
            <a:avLst/>
          </a:prstGeom>
        </p:spPr>
      </p:pic>
      <p:sp>
        <p:nvSpPr>
          <p:cNvPr id="16" name="Title 1"/>
          <p:cNvSpPr>
            <a:spLocks noGrp="1"/>
          </p:cNvSpPr>
          <p:nvPr>
            <p:ph type="title"/>
          </p:nvPr>
        </p:nvSpPr>
        <p:spPr>
          <a:xfrm>
            <a:off x="395537" y="250261"/>
            <a:ext cx="8311912" cy="802751"/>
          </a:xfrm>
        </p:spPr>
        <p:txBody>
          <a:bodyPr>
            <a:normAutofit fontScale="90000"/>
          </a:bodyPr>
          <a:lstStyle/>
          <a:p>
            <a:pPr algn="l"/>
            <a:r>
              <a:rPr lang="en-GB" sz="3600" b="1" dirty="0" smtClean="0">
                <a:solidFill>
                  <a:schemeClr val="accent5"/>
                </a:solidFill>
                <a:latin typeface="Arial" panose="020B0604020202020204" pitchFamily="34" charset="0"/>
                <a:cs typeface="Arial" panose="020B0604020202020204" pitchFamily="34" charset="0"/>
              </a:rPr>
              <a:t>Using the How good is our…..frameworks</a:t>
            </a:r>
            <a:endParaRPr lang="en-GB" sz="3200" dirty="0" smtClean="0">
              <a:solidFill>
                <a:schemeClr val="accent5"/>
              </a:solidFill>
            </a:endParaRPr>
          </a:p>
        </p:txBody>
      </p:sp>
    </p:spTree>
    <p:extLst>
      <p:ext uri="{BB962C8B-B14F-4D97-AF65-F5344CB8AC3E}">
        <p14:creationId xmlns:p14="http://schemas.microsoft.com/office/powerpoint/2010/main" val="27145051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1470" y="404664"/>
            <a:ext cx="8287130" cy="936104"/>
          </a:xfrm>
        </p:spPr>
        <p:txBody>
          <a:bodyPr>
            <a:noAutofit/>
          </a:bodyPr>
          <a:lstStyle/>
          <a:p>
            <a:pPr algn="l"/>
            <a:r>
              <a:rPr lang="en-GB" sz="2400" b="1" dirty="0" smtClean="0">
                <a:solidFill>
                  <a:schemeClr val="accent5"/>
                </a:solidFill>
                <a:latin typeface="Arial" panose="020B0604020202020204" pitchFamily="34" charset="0"/>
                <a:cs typeface="Arial" panose="020B0604020202020204" pitchFamily="34" charset="0"/>
              </a:rPr>
              <a:t>They support </a:t>
            </a:r>
            <a:r>
              <a:rPr lang="en-GB" sz="2400" b="1" dirty="0">
                <a:solidFill>
                  <a:schemeClr val="accent5"/>
                </a:solidFill>
                <a:latin typeface="Arial" panose="020B0604020202020204" pitchFamily="34" charset="0"/>
                <a:cs typeface="Arial" panose="020B0604020202020204" pitchFamily="34" charset="0"/>
              </a:rPr>
              <a:t>practitioners to undertake the core process of self-evaluation and engage in the virtuous cycle of improvement </a:t>
            </a:r>
          </a:p>
        </p:txBody>
      </p:sp>
      <p:sp>
        <p:nvSpPr>
          <p:cNvPr id="3" name="Rectangle 2"/>
          <p:cNvSpPr/>
          <p:nvPr/>
        </p:nvSpPr>
        <p:spPr>
          <a:xfrm>
            <a:off x="464502" y="2060848"/>
            <a:ext cx="7851914" cy="3785652"/>
          </a:xfrm>
          <a:prstGeom prst="rect">
            <a:avLst/>
          </a:prstGeom>
        </p:spPr>
        <p:txBody>
          <a:bodyPr wrap="square">
            <a:spAutoFit/>
          </a:bodyPr>
          <a:lstStyle/>
          <a:p>
            <a:pPr>
              <a:spcAft>
                <a:spcPct val="50000"/>
              </a:spcAft>
              <a:buClr>
                <a:srgbClr val="00ABB5"/>
              </a:buClr>
            </a:pPr>
            <a:r>
              <a:rPr lang="en-GB" sz="2400" b="1" dirty="0" smtClean="0">
                <a:solidFill>
                  <a:schemeClr val="accent5"/>
                </a:solidFill>
                <a:latin typeface="Arial" charset="0"/>
                <a:cs typeface="Arial" charset="0"/>
              </a:rPr>
              <a:t>Asking: </a:t>
            </a:r>
          </a:p>
          <a:p>
            <a:pPr>
              <a:spcAft>
                <a:spcPct val="50000"/>
              </a:spcAft>
              <a:buClr>
                <a:srgbClr val="00ABB5"/>
              </a:buClr>
            </a:pPr>
            <a:r>
              <a:rPr lang="en-GB" sz="2400" dirty="0" smtClean="0">
                <a:latin typeface="Arial" charset="0"/>
                <a:cs typeface="Arial" charset="0"/>
              </a:rPr>
              <a:t>How </a:t>
            </a:r>
            <a:r>
              <a:rPr lang="en-GB" sz="2400" dirty="0">
                <a:latin typeface="Arial" charset="0"/>
                <a:cs typeface="Arial" charset="0"/>
              </a:rPr>
              <a:t>are we doing?  </a:t>
            </a:r>
          </a:p>
          <a:p>
            <a:pPr>
              <a:spcAft>
                <a:spcPct val="50000"/>
              </a:spcAft>
              <a:buClr>
                <a:srgbClr val="00ABB5"/>
              </a:buClr>
            </a:pPr>
            <a:r>
              <a:rPr lang="en-GB" sz="2400" dirty="0">
                <a:latin typeface="Arial" charset="0"/>
                <a:cs typeface="Arial" charset="0"/>
              </a:rPr>
              <a:t>How do we know? </a:t>
            </a:r>
          </a:p>
          <a:p>
            <a:pPr>
              <a:spcAft>
                <a:spcPct val="50000"/>
              </a:spcAft>
              <a:buClr>
                <a:srgbClr val="00ABB5"/>
              </a:buClr>
            </a:pPr>
            <a:r>
              <a:rPr lang="en-GB" sz="2400" dirty="0">
                <a:latin typeface="Arial" charset="0"/>
                <a:cs typeface="Arial" charset="0"/>
              </a:rPr>
              <a:t>What are we going to do now</a:t>
            </a:r>
            <a:r>
              <a:rPr lang="en-GB" sz="2400" dirty="0" smtClean="0">
                <a:latin typeface="Arial" charset="0"/>
                <a:cs typeface="Arial" charset="0"/>
              </a:rPr>
              <a:t>?</a:t>
            </a:r>
          </a:p>
          <a:p>
            <a:pPr>
              <a:spcAft>
                <a:spcPct val="50000"/>
              </a:spcAft>
              <a:buClr>
                <a:srgbClr val="00ABB5"/>
              </a:buClr>
            </a:pPr>
            <a:endParaRPr lang="en-GB" sz="2400" dirty="0">
              <a:latin typeface="Arial" charset="0"/>
              <a:cs typeface="Arial" charset="0"/>
            </a:endParaRPr>
          </a:p>
          <a:p>
            <a:pPr>
              <a:spcAft>
                <a:spcPct val="50000"/>
              </a:spcAft>
              <a:buClr>
                <a:srgbClr val="00ABB5"/>
              </a:buClr>
            </a:pPr>
            <a:r>
              <a:rPr lang="en-GB" sz="2400" b="1" dirty="0" smtClean="0">
                <a:solidFill>
                  <a:schemeClr val="accent5"/>
                </a:solidFill>
                <a:latin typeface="Arial" charset="0"/>
                <a:cs typeface="Arial" charset="0"/>
              </a:rPr>
              <a:t>Looking:</a:t>
            </a:r>
            <a:endParaRPr lang="en-GB" sz="2400" b="1" dirty="0">
              <a:solidFill>
                <a:schemeClr val="accent5"/>
              </a:solidFill>
              <a:latin typeface="Arial" charset="0"/>
              <a:cs typeface="Arial" charset="0"/>
            </a:endParaRPr>
          </a:p>
          <a:p>
            <a:pPr>
              <a:spcAft>
                <a:spcPct val="50000"/>
              </a:spcAft>
              <a:buClr>
                <a:srgbClr val="00ABB5"/>
              </a:buClr>
            </a:pPr>
            <a:r>
              <a:rPr lang="en-GB" sz="2400" dirty="0">
                <a:latin typeface="Arial" charset="0"/>
                <a:cs typeface="Arial" charset="0"/>
              </a:rPr>
              <a:t>Inward, outward, forward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690" y="2063332"/>
            <a:ext cx="2360505" cy="352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8227" y="1725741"/>
            <a:ext cx="1006078" cy="700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690" y="1725741"/>
            <a:ext cx="577276" cy="700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4966" y="1726446"/>
            <a:ext cx="779249" cy="69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7"/>
          <a:srcRect l="23560" t="23657" r="26010" b="31599"/>
          <a:stretch/>
        </p:blipFill>
        <p:spPr>
          <a:xfrm>
            <a:off x="-34761" y="5828876"/>
            <a:ext cx="9227428" cy="1045598"/>
          </a:xfrm>
          <a:prstGeom prst="rect">
            <a:avLst/>
          </a:prstGeom>
        </p:spPr>
      </p:pic>
      <p:pic>
        <p:nvPicPr>
          <p:cNvPr id="12" name="Picture 11"/>
          <p:cNvPicPr>
            <a:picLocks noChangeAspect="1"/>
          </p:cNvPicPr>
          <p:nvPr/>
        </p:nvPicPr>
        <p:blipFill>
          <a:blip r:embed="rId8"/>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159167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8851" y="260648"/>
            <a:ext cx="8287130" cy="78232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How good is ….. ?</a:t>
            </a:r>
            <a:endParaRPr lang="en-GB" sz="3200" b="1" dirty="0">
              <a:solidFill>
                <a:schemeClr val="accent5"/>
              </a:solidFill>
              <a:latin typeface="Arial" panose="020B0604020202020204" pitchFamily="34" charset="0"/>
              <a:cs typeface="Arial" panose="020B0604020202020204" pitchFamily="34" charset="0"/>
            </a:endParaRPr>
          </a:p>
        </p:txBody>
      </p:sp>
      <p:sp>
        <p:nvSpPr>
          <p:cNvPr id="3" name="Rectangle 2"/>
          <p:cNvSpPr/>
          <p:nvPr/>
        </p:nvSpPr>
        <p:spPr>
          <a:xfrm>
            <a:off x="539553" y="1484784"/>
            <a:ext cx="8036292" cy="3416320"/>
          </a:xfrm>
          <a:prstGeom prst="rect">
            <a:avLst/>
          </a:prstGeom>
        </p:spPr>
        <p:txBody>
          <a:bodyPr wrap="square">
            <a:spAutoFit/>
          </a:bodyPr>
          <a:lstStyle/>
          <a:p>
            <a:pPr>
              <a:buClr>
                <a:srgbClr val="00ABB5"/>
              </a:buClr>
            </a:pPr>
            <a:endParaRPr lang="en-GB" sz="2400" dirty="0">
              <a:latin typeface="Arial" panose="020B0604020202020204" pitchFamily="34" charset="0"/>
              <a:cs typeface="Arial" panose="020B0604020202020204" pitchFamily="34" charset="0"/>
            </a:endParaRPr>
          </a:p>
          <a:p>
            <a:pPr marL="342900" indent="-342900">
              <a:buClr>
                <a:srgbClr val="00ABB5"/>
              </a:buClr>
              <a:buFont typeface="Arial" pitchFamily="34" charset="0"/>
              <a:buChar char="•"/>
            </a:pPr>
            <a:r>
              <a:rPr lang="en-GB" sz="2400" dirty="0">
                <a:latin typeface="Arial" panose="020B0604020202020204" pitchFamily="34" charset="0"/>
                <a:cs typeface="Arial" panose="020B0604020202020204" pitchFamily="34" charset="0"/>
              </a:rPr>
              <a:t>Aim to provide a common self-evaluation language between </a:t>
            </a:r>
            <a:r>
              <a:rPr lang="en-GB" sz="2400" dirty="0" smtClean="0">
                <a:latin typeface="Arial" panose="020B0604020202020204" pitchFamily="34" charset="0"/>
                <a:cs typeface="Arial" panose="020B0604020202020204" pitchFamily="34" charset="0"/>
              </a:rPr>
              <a:t>sectors</a:t>
            </a:r>
          </a:p>
          <a:p>
            <a:pPr marL="342900" indent="-342900">
              <a:buClr>
                <a:srgbClr val="00ABB5"/>
              </a:buClr>
              <a:buFont typeface="Arial" pitchFamily="34" charset="0"/>
              <a:buChar char="•"/>
            </a:pPr>
            <a:endParaRPr lang="en-GB" sz="2400" dirty="0">
              <a:latin typeface="Arial" panose="020B0604020202020204" pitchFamily="34" charset="0"/>
              <a:cs typeface="Arial" panose="020B0604020202020204" pitchFamily="34" charset="0"/>
            </a:endParaRPr>
          </a:p>
          <a:p>
            <a:pPr marL="342900" indent="-342900">
              <a:buClr>
                <a:srgbClr val="00ABB5"/>
              </a:buClr>
              <a:buFont typeface="Arial" pitchFamily="34" charset="0"/>
              <a:buChar char="•"/>
            </a:pPr>
            <a:r>
              <a:rPr lang="en-GB" sz="2400" dirty="0">
                <a:latin typeface="Arial" panose="020B0604020202020204" pitchFamily="34" charset="0"/>
                <a:cs typeface="Arial" panose="020B0604020202020204" pitchFamily="34" charset="0"/>
              </a:rPr>
              <a:t>Are developed with practitioners and </a:t>
            </a:r>
            <a:r>
              <a:rPr lang="en-GB" sz="2400" dirty="0" smtClean="0">
                <a:latin typeface="Arial" panose="020B0604020202020204" pitchFamily="34" charset="0"/>
                <a:cs typeface="Arial" panose="020B0604020202020204" pitchFamily="34" charset="0"/>
              </a:rPr>
              <a:t>stakeholders</a:t>
            </a:r>
          </a:p>
          <a:p>
            <a:pPr marL="342900" indent="-342900">
              <a:buClr>
                <a:srgbClr val="00ABB5"/>
              </a:buClr>
              <a:buFont typeface="Arial" pitchFamily="34" charset="0"/>
              <a:buChar char="•"/>
            </a:pPr>
            <a:endParaRPr lang="en-GB" sz="2400" dirty="0">
              <a:latin typeface="Arial" panose="020B0604020202020204" pitchFamily="34" charset="0"/>
              <a:cs typeface="Arial" panose="020B0604020202020204" pitchFamily="34" charset="0"/>
            </a:endParaRPr>
          </a:p>
          <a:p>
            <a:pPr marL="342900" indent="-342900">
              <a:buClr>
                <a:srgbClr val="00ABB5"/>
              </a:buClr>
              <a:buFont typeface="Arial" pitchFamily="34" charset="0"/>
              <a:buChar char="•"/>
            </a:pPr>
            <a:r>
              <a:rPr lang="en-GB" sz="2400" dirty="0">
                <a:latin typeface="Arial" panose="020B0604020202020204" pitchFamily="34" charset="0"/>
                <a:cs typeface="Arial" panose="020B0604020202020204" pitchFamily="34" charset="0"/>
              </a:rPr>
              <a:t>And each have at their core </a:t>
            </a:r>
            <a:r>
              <a:rPr lang="en-GB" sz="2400" u="sng" dirty="0">
                <a:latin typeface="Arial" panose="020B0604020202020204" pitchFamily="34" charset="0"/>
                <a:cs typeface="Arial" panose="020B0604020202020204" pitchFamily="34" charset="0"/>
              </a:rPr>
              <a:t>Quality </a:t>
            </a:r>
            <a:r>
              <a:rPr lang="en-GB" sz="2400" u="sng" dirty="0" smtClean="0">
                <a:latin typeface="Arial" panose="020B0604020202020204" pitchFamily="34" charset="0"/>
                <a:cs typeface="Arial" panose="020B0604020202020204" pitchFamily="34" charset="0"/>
              </a:rPr>
              <a:t>Indicators </a:t>
            </a:r>
            <a:r>
              <a:rPr lang="en-GB" sz="2400" dirty="0" smtClean="0">
                <a:latin typeface="Arial" panose="020B0604020202020204" pitchFamily="34" charset="0"/>
                <a:cs typeface="Arial" panose="020B0604020202020204" pitchFamily="34" charset="0"/>
              </a:rPr>
              <a:t>with illustrations of very good practice and challenge questions </a:t>
            </a:r>
            <a:endParaRPr lang="en-GB"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0" name="Picture 9"/>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10820208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287130" cy="782320"/>
          </a:xfrm>
        </p:spPr>
        <p:txBody>
          <a:bodyPr>
            <a:normAutofit/>
          </a:bodyPr>
          <a:lstStyle/>
          <a:p>
            <a:r>
              <a:rPr lang="en-GB" sz="3200" b="1" dirty="0" smtClean="0">
                <a:solidFill>
                  <a:schemeClr val="accent5"/>
                </a:solidFill>
                <a:latin typeface="Arial" panose="020B0604020202020204" pitchFamily="34" charset="0"/>
                <a:cs typeface="Arial" panose="020B0604020202020204" pitchFamily="34" charset="0"/>
              </a:rPr>
              <a:t>Challenge questions from </a:t>
            </a:r>
            <a:r>
              <a:rPr lang="en-GB" sz="3200" b="1" dirty="0" err="1" smtClean="0">
                <a:solidFill>
                  <a:schemeClr val="accent5"/>
                </a:solidFill>
                <a:latin typeface="Arial" panose="020B0604020202020204" pitchFamily="34" charset="0"/>
                <a:cs typeface="Arial" panose="020B0604020202020204" pitchFamily="34" charset="0"/>
              </a:rPr>
              <a:t>HGIOS4</a:t>
            </a:r>
            <a:r>
              <a:rPr lang="en-GB" sz="3200" b="1" dirty="0" smtClean="0">
                <a:solidFill>
                  <a:schemeClr val="accent5"/>
                </a:solidFill>
                <a:latin typeface="Arial" panose="020B0604020202020204" pitchFamily="34" charset="0"/>
                <a:cs typeface="Arial" panose="020B0604020202020204" pitchFamily="34" charset="0"/>
              </a:rPr>
              <a:t>? 2.5</a:t>
            </a:r>
            <a:endParaRPr lang="en-GB" sz="3200" b="1" dirty="0">
              <a:solidFill>
                <a:schemeClr val="accent5"/>
              </a:solidFill>
              <a:latin typeface="Arial" panose="020B0604020202020204" pitchFamily="34" charset="0"/>
              <a:cs typeface="Arial" panose="020B0604020202020204" pitchFamily="34" charset="0"/>
            </a:endParaRPr>
          </a:p>
        </p:txBody>
      </p:sp>
      <p:sp>
        <p:nvSpPr>
          <p:cNvPr id="4" name="Rectangle 3"/>
          <p:cNvSpPr/>
          <p:nvPr/>
        </p:nvSpPr>
        <p:spPr>
          <a:xfrm>
            <a:off x="675861" y="1510749"/>
            <a:ext cx="7762461" cy="523220"/>
          </a:xfrm>
          <a:prstGeom prst="rect">
            <a:avLst/>
          </a:prstGeom>
        </p:spPr>
        <p:txBody>
          <a:bodyPr wrap="square">
            <a:spAutoFit/>
          </a:bodyPr>
          <a:lstStyle/>
          <a:p>
            <a:pPr marL="342900" indent="-342900">
              <a:buClr>
                <a:srgbClr val="00ABB5"/>
              </a:buClr>
              <a:buFont typeface="Arial" pitchFamily="34" charset="0"/>
              <a:buChar char="•"/>
            </a:pPr>
            <a:endParaRPr lang="en-GB" sz="2800" b="1" dirty="0" smtClean="0">
              <a:solidFill>
                <a:schemeClr val="tx1">
                  <a:lumMod val="85000"/>
                  <a:lumOff val="15000"/>
                </a:schemeClr>
              </a:solidFill>
            </a:endParaRPr>
          </a:p>
        </p:txBody>
      </p:sp>
      <p:sp>
        <p:nvSpPr>
          <p:cNvPr id="3" name="TextBox 2"/>
          <p:cNvSpPr txBox="1"/>
          <p:nvPr/>
        </p:nvSpPr>
        <p:spPr>
          <a:xfrm>
            <a:off x="675861" y="1111101"/>
            <a:ext cx="8144611" cy="5262979"/>
          </a:xfrm>
          <a:prstGeom prst="rect">
            <a:avLst/>
          </a:prstGeom>
          <a:noFill/>
        </p:spPr>
        <p:txBody>
          <a:bodyPr wrap="square" rtlCol="0">
            <a:spAutoFit/>
          </a:bodyPr>
          <a:lstStyle/>
          <a:p>
            <a:pPr marL="342900" indent="-342900">
              <a:buClr>
                <a:schemeClr val="accent5">
                  <a:lumMod val="75000"/>
                </a:schemeClr>
              </a:buClr>
              <a:buFont typeface="Arial" panose="020B0604020202020204" pitchFamily="34" charset="0"/>
              <a:buChar char="•"/>
            </a:pPr>
            <a:r>
              <a:rPr lang="en-GB" sz="2400" dirty="0" smtClean="0">
                <a:latin typeface="Arial" panose="020B0604020202020204" pitchFamily="34" charset="0"/>
                <a:cs typeface="Arial" panose="020B0604020202020204" pitchFamily="34" charset="0"/>
              </a:rPr>
              <a:t>What evidence do we have that family learning is improving the life chances of the families involved?</a:t>
            </a:r>
          </a:p>
          <a:p>
            <a:pPr marL="342900" indent="-342900">
              <a:buClr>
                <a:schemeClr val="accent5">
                  <a:lumMod val="75000"/>
                </a:schemeClr>
              </a:buClr>
              <a:buFont typeface="Arial" panose="020B0604020202020204" pitchFamily="34" charset="0"/>
              <a:buChar char="•"/>
            </a:pPr>
            <a:endParaRPr lang="en-GB" sz="2400" dirty="0" smtClean="0">
              <a:latin typeface="Arial" panose="020B0604020202020204" pitchFamily="34" charset="0"/>
              <a:cs typeface="Arial" panose="020B0604020202020204" pitchFamily="34" charset="0"/>
            </a:endParaRPr>
          </a:p>
          <a:p>
            <a:pPr marL="342900" indent="-342900">
              <a:buClr>
                <a:schemeClr val="accent5">
                  <a:lumMod val="75000"/>
                </a:schemeClr>
              </a:buClr>
              <a:buFont typeface="Arial" panose="020B0604020202020204" pitchFamily="34" charset="0"/>
              <a:buChar char="•"/>
            </a:pPr>
            <a:r>
              <a:rPr lang="en-GB" sz="2400" dirty="0" smtClean="0">
                <a:latin typeface="Arial" panose="020B0604020202020204" pitchFamily="34" charset="0"/>
                <a:cs typeface="Arial" panose="020B0604020202020204" pitchFamily="34" charset="0"/>
              </a:rPr>
              <a:t>How can we demonstrate that families are feeling included and that they are participating, achieving and progressing?</a:t>
            </a:r>
          </a:p>
          <a:p>
            <a:pPr marL="342900" indent="-342900">
              <a:buClr>
                <a:schemeClr val="accent5">
                  <a:lumMod val="75000"/>
                </a:schemeClr>
              </a:buClr>
              <a:buFont typeface="Arial" panose="020B0604020202020204" pitchFamily="34" charset="0"/>
              <a:buChar char="•"/>
            </a:pPr>
            <a:endParaRPr lang="en-GB" sz="2400" dirty="0" smtClean="0">
              <a:latin typeface="Arial" panose="020B0604020202020204" pitchFamily="34" charset="0"/>
              <a:cs typeface="Arial" panose="020B0604020202020204" pitchFamily="34" charset="0"/>
            </a:endParaRPr>
          </a:p>
          <a:p>
            <a:pPr marL="342900" indent="-342900">
              <a:buClr>
                <a:schemeClr val="accent5">
                  <a:lumMod val="75000"/>
                </a:schemeClr>
              </a:buClr>
              <a:buFont typeface="Arial" panose="020B0604020202020204" pitchFamily="34" charset="0"/>
              <a:buChar char="•"/>
            </a:pPr>
            <a:r>
              <a:rPr lang="en-GB" sz="2400" dirty="0" smtClean="0">
                <a:latin typeface="Arial" panose="020B0604020202020204" pitchFamily="34" charset="0"/>
                <a:cs typeface="Arial" panose="020B0604020202020204" pitchFamily="34" charset="0"/>
              </a:rPr>
              <a:t>How effectively do we use current available date about levels of poverty in our community to help us target interventions?</a:t>
            </a:r>
          </a:p>
          <a:p>
            <a:pPr marL="342900" indent="-342900">
              <a:buClr>
                <a:schemeClr val="accent5">
                  <a:lumMod val="75000"/>
                </a:schemeClr>
              </a:buClr>
              <a:buFont typeface="Arial" panose="020B0604020202020204" pitchFamily="34" charset="0"/>
              <a:buChar char="•"/>
            </a:pPr>
            <a:endParaRPr lang="en-GB" sz="2400" dirty="0" smtClean="0">
              <a:latin typeface="Arial" panose="020B0604020202020204" pitchFamily="34" charset="0"/>
              <a:cs typeface="Arial" panose="020B0604020202020204" pitchFamily="34" charset="0"/>
            </a:endParaRPr>
          </a:p>
          <a:p>
            <a:pPr marL="342900" indent="-342900">
              <a:buClr>
                <a:schemeClr val="accent5">
                  <a:lumMod val="75000"/>
                </a:schemeClr>
              </a:buClr>
              <a:buFont typeface="Arial" panose="020B0604020202020204" pitchFamily="34" charset="0"/>
              <a:buChar char="•"/>
            </a:pPr>
            <a:r>
              <a:rPr lang="en-GB" sz="2400" dirty="0" smtClean="0">
                <a:latin typeface="Arial" panose="020B0604020202020204" pitchFamily="34" charset="0"/>
                <a:cs typeface="Arial" panose="020B0604020202020204" pitchFamily="34" charset="0"/>
              </a:rPr>
              <a:t>How well do we match the right programme to the right families?</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0" name="Picture 9"/>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2767313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3526" y="116632"/>
            <a:ext cx="8287130" cy="78232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Challenge questions - partnership</a:t>
            </a:r>
            <a:endParaRPr lang="en-GB" sz="3200" b="1" dirty="0">
              <a:solidFill>
                <a:schemeClr val="accent5"/>
              </a:solidFill>
              <a:latin typeface="Arial" panose="020B0604020202020204" pitchFamily="34" charset="0"/>
              <a:cs typeface="Arial" panose="020B0604020202020204" pitchFamily="34" charset="0"/>
            </a:endParaRPr>
          </a:p>
        </p:txBody>
      </p:sp>
      <p:sp>
        <p:nvSpPr>
          <p:cNvPr id="4" name="Rectangle 3"/>
          <p:cNvSpPr/>
          <p:nvPr/>
        </p:nvSpPr>
        <p:spPr>
          <a:xfrm>
            <a:off x="675861" y="1510749"/>
            <a:ext cx="7762461" cy="523220"/>
          </a:xfrm>
          <a:prstGeom prst="rect">
            <a:avLst/>
          </a:prstGeom>
        </p:spPr>
        <p:txBody>
          <a:bodyPr wrap="square">
            <a:spAutoFit/>
          </a:bodyPr>
          <a:lstStyle/>
          <a:p>
            <a:pPr marL="342900" indent="-342900">
              <a:buClr>
                <a:srgbClr val="00ABB5"/>
              </a:buClr>
              <a:buFont typeface="Arial" pitchFamily="34" charset="0"/>
              <a:buChar char="•"/>
            </a:pPr>
            <a:endParaRPr lang="en-GB" sz="2800" b="1" dirty="0" smtClean="0">
              <a:solidFill>
                <a:schemeClr val="tx1">
                  <a:lumMod val="85000"/>
                  <a:lumOff val="15000"/>
                </a:schemeClr>
              </a:solidFill>
            </a:endParaRPr>
          </a:p>
        </p:txBody>
      </p:sp>
      <p:sp>
        <p:nvSpPr>
          <p:cNvPr id="3" name="TextBox 2"/>
          <p:cNvSpPr txBox="1"/>
          <p:nvPr/>
        </p:nvSpPr>
        <p:spPr>
          <a:xfrm>
            <a:off x="675861" y="1208941"/>
            <a:ext cx="7899984" cy="4524315"/>
          </a:xfrm>
          <a:prstGeom prst="rect">
            <a:avLst/>
          </a:prstGeom>
          <a:noFill/>
        </p:spPr>
        <p:txBody>
          <a:bodyPr wrap="square" rtlCol="0">
            <a:spAutoFit/>
          </a:bodyPr>
          <a:lstStyle/>
          <a:p>
            <a:r>
              <a:rPr lang="en-GB" b="1" dirty="0" err="1" smtClean="0">
                <a:latin typeface="Arial" panose="020B0604020202020204" pitchFamily="34" charset="0"/>
                <a:cs typeface="Arial" panose="020B0604020202020204" pitchFamily="34" charset="0"/>
              </a:rPr>
              <a:t>QI1.1</a:t>
            </a:r>
            <a:r>
              <a:rPr lang="en-GB" b="1" dirty="0" smtClean="0">
                <a:latin typeface="Arial" panose="020B0604020202020204" pitchFamily="34" charset="0"/>
                <a:cs typeface="Arial" panose="020B0604020202020204" pitchFamily="34" charset="0"/>
              </a:rPr>
              <a:t> Improvement in performance (</a:t>
            </a:r>
            <a:r>
              <a:rPr lang="en-GB" b="1" dirty="0" err="1" smtClean="0">
                <a:latin typeface="Arial" panose="020B0604020202020204" pitchFamily="34" charset="0"/>
                <a:cs typeface="Arial" panose="020B0604020202020204" pitchFamily="34" charset="0"/>
              </a:rPr>
              <a:t>HGILDOC</a:t>
            </a:r>
            <a:r>
              <a:rPr lang="en-GB" b="1" dirty="0" smtClean="0">
                <a:latin typeface="Arial" panose="020B0604020202020204" pitchFamily="34" charset="0"/>
                <a:cs typeface="Arial" panose="020B0604020202020204" pitchFamily="34" charset="0"/>
              </a:rPr>
              <a:t>?) </a:t>
            </a:r>
          </a:p>
          <a:p>
            <a:pPr marL="285750" indent="-285750">
              <a:buClr>
                <a:srgbClr val="33CCCC"/>
              </a:buClr>
              <a:buFont typeface="Arial" panose="020B0604020202020204" pitchFamily="34" charset="0"/>
              <a:buChar char="•"/>
            </a:pPr>
            <a:r>
              <a:rPr lang="en-GB" dirty="0" smtClean="0">
                <a:latin typeface="Arial" panose="020B0604020202020204" pitchFamily="34" charset="0"/>
                <a:cs typeface="Arial" panose="020B0604020202020204" pitchFamily="34" charset="0"/>
              </a:rPr>
              <a:t>Are we good at sharing our information with partners? How do we do this</a:t>
            </a:r>
            <a:r>
              <a:rPr lang="en-GB" dirty="0">
                <a:latin typeface="Arial" panose="020B0604020202020204" pitchFamily="34" charset="0"/>
                <a:cs typeface="Arial" panose="020B0604020202020204" pitchFamily="34" charset="0"/>
              </a:rPr>
              <a:t>? </a:t>
            </a:r>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b="1" dirty="0" err="1" smtClean="0">
                <a:latin typeface="Arial" panose="020B0604020202020204" pitchFamily="34" charset="0"/>
                <a:cs typeface="Arial" panose="020B0604020202020204" pitchFamily="34" charset="0"/>
              </a:rPr>
              <a:t>QI8.1</a:t>
            </a:r>
            <a:r>
              <a:rPr lang="en-GB" b="1" dirty="0" smtClean="0">
                <a:latin typeface="Arial" panose="020B0604020202020204" pitchFamily="34" charset="0"/>
                <a:cs typeface="Arial" panose="020B0604020202020204" pitchFamily="34" charset="0"/>
              </a:rPr>
              <a:t> Partnerships (</a:t>
            </a:r>
            <a:r>
              <a:rPr lang="en-GB" b="1" dirty="0" err="1" smtClean="0">
                <a:latin typeface="Arial" panose="020B0604020202020204" pitchFamily="34" charset="0"/>
                <a:cs typeface="Arial" panose="020B0604020202020204" pitchFamily="34" charset="0"/>
              </a:rPr>
              <a:t>HGILDOC</a:t>
            </a:r>
            <a:r>
              <a:rPr lang="en-GB" b="1" dirty="0">
                <a:latin typeface="Arial" panose="020B0604020202020204" pitchFamily="34" charset="0"/>
                <a:cs typeface="Arial" panose="020B0604020202020204" pitchFamily="34" charset="0"/>
              </a:rPr>
              <a:t>?) </a:t>
            </a:r>
          </a:p>
          <a:p>
            <a:pPr marL="285750" indent="-285750">
              <a:buClr>
                <a:srgbClr val="33CCCC"/>
              </a:buClr>
              <a:buFont typeface="Arial" panose="020B0604020202020204" pitchFamily="34" charset="0"/>
              <a:buChar char="•"/>
            </a:pPr>
            <a:r>
              <a:rPr lang="en-GB" dirty="0" smtClean="0">
                <a:latin typeface="Arial" panose="020B0604020202020204" pitchFamily="34" charset="0"/>
                <a:cs typeface="Arial" panose="020B0604020202020204" pitchFamily="34" charset="0"/>
              </a:rPr>
              <a:t>How </a:t>
            </a:r>
            <a:r>
              <a:rPr lang="en-GB" dirty="0">
                <a:latin typeface="Arial" panose="020B0604020202020204" pitchFamily="34" charset="0"/>
                <a:cs typeface="Arial" panose="020B0604020202020204" pitchFamily="34" charset="0"/>
              </a:rPr>
              <a:t>well do we plan, monitor and evaluate within partnerships? </a:t>
            </a:r>
          </a:p>
          <a:p>
            <a:endParaRPr lang="en-GB" dirty="0" smtClean="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QI 2.7 Partnerships </a:t>
            </a:r>
            <a:r>
              <a:rPr lang="en-GB" b="1" dirty="0" err="1" smtClean="0">
                <a:latin typeface="Arial" panose="020B0604020202020204" pitchFamily="34" charset="0"/>
                <a:cs typeface="Arial" panose="020B0604020202020204" pitchFamily="34" charset="0"/>
              </a:rPr>
              <a:t>HGIOS4</a:t>
            </a:r>
            <a:endParaRPr lang="en-GB" b="1" dirty="0" smtClean="0">
              <a:latin typeface="Arial" panose="020B0604020202020204" pitchFamily="34" charset="0"/>
              <a:cs typeface="Arial" panose="020B0604020202020204" pitchFamily="34" charset="0"/>
            </a:endParaRPr>
          </a:p>
          <a:p>
            <a:pPr marL="285750" indent="-285750">
              <a:buClr>
                <a:srgbClr val="33CCCC"/>
              </a:buClr>
              <a:buFont typeface="Arial" panose="020B0604020202020204" pitchFamily="34" charset="0"/>
              <a:buChar char="•"/>
            </a:pPr>
            <a:r>
              <a:rPr lang="en-GB" dirty="0" smtClean="0">
                <a:latin typeface="Arial" panose="020B0604020202020204" pitchFamily="34" charset="0"/>
                <a:cs typeface="Arial" panose="020B0604020202020204" pitchFamily="34" charset="0"/>
              </a:rPr>
              <a:t>How well do we seek out and respond positively to potential partnerships which will lead to better outcomes for the children and young people we work with?</a:t>
            </a:r>
          </a:p>
          <a:p>
            <a:endParaRPr lang="en-GB" dirty="0" smtClean="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QI 9.3 Leading people and developing partnerships (</a:t>
            </a:r>
            <a:r>
              <a:rPr lang="en-GB" b="1" dirty="0" err="1" smtClean="0">
                <a:latin typeface="Arial" panose="020B0604020202020204" pitchFamily="34" charset="0"/>
                <a:cs typeface="Arial" panose="020B0604020202020204" pitchFamily="34" charset="0"/>
              </a:rPr>
              <a:t>HGIOTSO</a:t>
            </a:r>
            <a:r>
              <a:rPr lang="en-GB" b="1" dirty="0" smtClean="0">
                <a:latin typeface="Arial" panose="020B0604020202020204" pitchFamily="34" charset="0"/>
                <a:cs typeface="Arial" panose="020B0604020202020204" pitchFamily="34" charset="0"/>
              </a:rPr>
              <a:t>)</a:t>
            </a:r>
          </a:p>
          <a:p>
            <a:pPr marL="285750" indent="-285750">
              <a:buClr>
                <a:srgbClr val="33CCCC"/>
              </a:buClr>
              <a:buFont typeface="Arial" panose="020B0604020202020204" pitchFamily="34" charset="0"/>
              <a:buChar char="•"/>
            </a:pPr>
            <a:r>
              <a:rPr lang="en-GB" dirty="0" smtClean="0">
                <a:latin typeface="Arial" panose="020B0604020202020204" pitchFamily="34" charset="0"/>
                <a:cs typeface="Arial" panose="020B0604020202020204" pitchFamily="34" charset="0"/>
              </a:rPr>
              <a:t>To what extent does our ethos promote teamwork with partners and stakeholders? </a:t>
            </a:r>
          </a:p>
          <a:p>
            <a:endParaRPr lang="en-GB"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0" name="Picture 9"/>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2067912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9" name="Title 1"/>
          <p:cNvSpPr>
            <a:spLocks noGrp="1"/>
          </p:cNvSpPr>
          <p:nvPr>
            <p:ph type="title"/>
          </p:nvPr>
        </p:nvSpPr>
        <p:spPr>
          <a:xfrm>
            <a:off x="395536" y="44624"/>
            <a:ext cx="7848872" cy="802751"/>
          </a:xfrm>
        </p:spPr>
        <p:txBody>
          <a:bodyPr>
            <a:normAutofit/>
          </a:bodyPr>
          <a:lstStyle/>
          <a:p>
            <a:pPr algn="l"/>
            <a:r>
              <a:rPr lang="en-GB" sz="3600" b="1" dirty="0" smtClean="0">
                <a:solidFill>
                  <a:schemeClr val="accent5"/>
                </a:solidFill>
                <a:latin typeface="Arial" panose="020B0604020202020204" pitchFamily="34" charset="0"/>
                <a:cs typeface="Arial" panose="020B0604020202020204" pitchFamily="34" charset="0"/>
              </a:rPr>
              <a:t>Case Study</a:t>
            </a:r>
            <a:r>
              <a:rPr lang="en-US" sz="3200" dirty="0" smtClean="0">
                <a:solidFill>
                  <a:schemeClr val="accent5"/>
                </a:solidFill>
                <a:latin typeface="+mn-lt"/>
              </a:rPr>
              <a:t> </a:t>
            </a:r>
            <a:r>
              <a:rPr lang="en-US" sz="3200" dirty="0" smtClean="0">
                <a:solidFill>
                  <a:schemeClr val="accent5"/>
                </a:solidFill>
              </a:rPr>
              <a:t> </a:t>
            </a:r>
            <a:endParaRPr lang="en-GB" sz="3200" dirty="0" smtClean="0">
              <a:solidFill>
                <a:schemeClr val="accent5"/>
              </a:solidFill>
            </a:endParaRPr>
          </a:p>
        </p:txBody>
      </p:sp>
      <p:sp>
        <p:nvSpPr>
          <p:cNvPr id="10" name="TextBox 9"/>
          <p:cNvSpPr txBox="1"/>
          <p:nvPr/>
        </p:nvSpPr>
        <p:spPr>
          <a:xfrm>
            <a:off x="395536" y="1138674"/>
            <a:ext cx="7560840" cy="5170646"/>
          </a:xfrm>
          <a:prstGeom prst="rect">
            <a:avLst/>
          </a:prstGeom>
          <a:noFill/>
        </p:spPr>
        <p:txBody>
          <a:bodyPr wrap="square" rtlCol="0">
            <a:spAutoFit/>
          </a:bodyPr>
          <a:lstStyle/>
          <a:p>
            <a:pPr lvl="0"/>
            <a:r>
              <a:rPr lang="en-GB" sz="1900" b="1" dirty="0">
                <a:latin typeface="Arial" panose="020B0604020202020204" pitchFamily="34" charset="0"/>
                <a:cs typeface="Arial" panose="020B0604020202020204" pitchFamily="34" charset="0"/>
              </a:rPr>
              <a:t>Peep Learning Together Programme</a:t>
            </a:r>
          </a:p>
          <a:p>
            <a:r>
              <a:rPr lang="en-GB" sz="1900" dirty="0" smtClean="0">
                <a:latin typeface="Arial" panose="020B0604020202020204" pitchFamily="34" charset="0"/>
                <a:cs typeface="Arial" panose="020B0604020202020204" pitchFamily="34" charset="0"/>
              </a:rPr>
              <a:t>Created three </a:t>
            </a:r>
            <a:r>
              <a:rPr lang="en-GB" sz="1900" dirty="0">
                <a:latin typeface="Arial" panose="020B0604020202020204" pitchFamily="34" charset="0"/>
                <a:cs typeface="Arial" panose="020B0604020202020204" pitchFamily="34" charset="0"/>
              </a:rPr>
              <a:t>overarching </a:t>
            </a:r>
            <a:r>
              <a:rPr lang="en-GB" sz="1900" dirty="0" smtClean="0">
                <a:latin typeface="Arial" panose="020B0604020202020204" pitchFamily="34" charset="0"/>
                <a:cs typeface="Arial" panose="020B0604020202020204" pitchFamily="34" charset="0"/>
              </a:rPr>
              <a:t>questions and then matched quality indicators. Evaluation </a:t>
            </a:r>
            <a:r>
              <a:rPr lang="en-GB" sz="1900" dirty="0">
                <a:latin typeface="Arial" panose="020B0604020202020204" pitchFamily="34" charset="0"/>
                <a:cs typeface="Arial" panose="020B0604020202020204" pitchFamily="34" charset="0"/>
              </a:rPr>
              <a:t>methods were identified to gather the necessary information</a:t>
            </a:r>
            <a:r>
              <a:rPr lang="en-GB" sz="1900" dirty="0" smtClean="0">
                <a:latin typeface="Arial" panose="020B0604020202020204" pitchFamily="34" charset="0"/>
                <a:cs typeface="Arial" panose="020B0604020202020204" pitchFamily="34" charset="0"/>
              </a:rPr>
              <a:t>:</a:t>
            </a:r>
          </a:p>
          <a:p>
            <a:endParaRPr lang="en-GB" sz="19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sz="1900" dirty="0">
                <a:latin typeface="Arial" panose="020B0604020202020204" pitchFamily="34" charset="0"/>
                <a:cs typeface="Arial" panose="020B0604020202020204" pitchFamily="34" charset="0"/>
              </a:rPr>
              <a:t>How clear and effective are our partnership </a:t>
            </a:r>
            <a:r>
              <a:rPr lang="en-GB" sz="1900" dirty="0" smtClean="0">
                <a:latin typeface="Arial" panose="020B0604020202020204" pitchFamily="34" charset="0"/>
                <a:cs typeface="Arial" panose="020B0604020202020204" pitchFamily="34" charset="0"/>
              </a:rPr>
              <a:t>arrangements   with </a:t>
            </a:r>
            <a:r>
              <a:rPr lang="en-GB" sz="1900" dirty="0">
                <a:latin typeface="Arial" panose="020B0604020202020204" pitchFamily="34" charset="0"/>
                <a:cs typeface="Arial" panose="020B0604020202020204" pitchFamily="34" charset="0"/>
              </a:rPr>
              <a:t>local authorities?</a:t>
            </a:r>
          </a:p>
          <a:p>
            <a:pPr marL="285750" indent="-285750">
              <a:buFont typeface="Wingdings" panose="05000000000000000000" pitchFamily="2" charset="2"/>
              <a:buChar char="Ø"/>
            </a:pPr>
            <a:r>
              <a:rPr lang="en-GB" sz="1900" dirty="0">
                <a:latin typeface="Arial" panose="020B0604020202020204" pitchFamily="34" charset="0"/>
                <a:cs typeface="Arial" panose="020B0604020202020204" pitchFamily="34" charset="0"/>
              </a:rPr>
              <a:t>How well does our partnership work with local authorities to ensure family learning staff are inclusive and engage </a:t>
            </a:r>
            <a:r>
              <a:rPr lang="en-GB" sz="1900" dirty="0" smtClean="0">
                <a:latin typeface="Arial" panose="020B0604020202020204" pitchFamily="34" charset="0"/>
                <a:cs typeface="Arial" panose="020B0604020202020204" pitchFamily="34" charset="0"/>
              </a:rPr>
              <a:t>    families </a:t>
            </a:r>
            <a:r>
              <a:rPr lang="en-GB" sz="1900" dirty="0">
                <a:latin typeface="Arial" panose="020B0604020202020204" pitchFamily="34" charset="0"/>
                <a:cs typeface="Arial" panose="020B0604020202020204" pitchFamily="34" charset="0"/>
              </a:rPr>
              <a:t>who will best benefit from support?</a:t>
            </a:r>
          </a:p>
          <a:p>
            <a:pPr marL="285750" indent="-285750">
              <a:buFont typeface="Wingdings" panose="05000000000000000000" pitchFamily="2" charset="2"/>
              <a:buChar char="Ø"/>
            </a:pPr>
            <a:r>
              <a:rPr lang="en-GB" sz="1900" dirty="0">
                <a:latin typeface="Arial" panose="020B0604020202020204" pitchFamily="34" charset="0"/>
                <a:cs typeface="Arial" panose="020B0604020202020204" pitchFamily="34" charset="0"/>
              </a:rPr>
              <a:t>How is our partnership work with local authorities improving outcomes</a:t>
            </a:r>
            <a:r>
              <a:rPr lang="en-GB" sz="1900" dirty="0" smtClean="0">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endParaRPr lang="en-GB" sz="1900" dirty="0">
              <a:latin typeface="Arial" panose="020B0604020202020204" pitchFamily="34" charset="0"/>
              <a:cs typeface="Arial" panose="020B0604020202020204" pitchFamily="34" charset="0"/>
            </a:endParaRPr>
          </a:p>
          <a:p>
            <a:r>
              <a:rPr lang="en-GB" sz="1900" dirty="0" smtClean="0">
                <a:latin typeface="Arial" panose="020B0604020202020204" pitchFamily="34" charset="0"/>
                <a:cs typeface="Arial" panose="020B0604020202020204" pitchFamily="34" charset="0"/>
              </a:rPr>
              <a:t>Video: Denise Millan PEEPLE Qualifications Coordinator</a:t>
            </a:r>
          </a:p>
          <a:p>
            <a:endParaRPr lang="en-GB" sz="1600" dirty="0" smtClean="0">
              <a:solidFill>
                <a:srgbClr val="0070C0"/>
              </a:solidFill>
            </a:endParaRPr>
          </a:p>
          <a:p>
            <a:r>
              <a:rPr lang="en-GB" sz="1600" b="1" dirty="0">
                <a:solidFill>
                  <a:srgbClr val="0070C0"/>
                </a:solidFill>
                <a:hlinkClick r:id="rId5"/>
              </a:rPr>
              <a:t>https://</a:t>
            </a:r>
            <a:r>
              <a:rPr lang="en-GB" sz="1600" b="1" dirty="0" smtClean="0">
                <a:solidFill>
                  <a:srgbClr val="0070C0"/>
                </a:solidFill>
                <a:hlinkClick r:id="rId5"/>
              </a:rPr>
              <a:t>education.gov.scot/improvement/Pages/fam5-hgiots-partnership-and-family-learning-self-evaluation.aspx</a:t>
            </a:r>
            <a:endParaRPr lang="en-GB" sz="1600" b="1" dirty="0" smtClean="0">
              <a:solidFill>
                <a:srgbClr val="0070C0"/>
              </a:solidFill>
            </a:endParaRPr>
          </a:p>
          <a:p>
            <a:endParaRPr lang="en-GB" sz="1600" dirty="0" smtClean="0">
              <a:solidFill>
                <a:srgbClr val="0070C0"/>
              </a:solidFill>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344" y="1628800"/>
            <a:ext cx="1611599" cy="3024336"/>
          </a:xfrm>
          <a:prstGeom prst="rect">
            <a:avLst/>
          </a:prstGeom>
        </p:spPr>
      </p:pic>
    </p:spTree>
    <p:extLst>
      <p:ext uri="{BB962C8B-B14F-4D97-AF65-F5344CB8AC3E}">
        <p14:creationId xmlns:p14="http://schemas.microsoft.com/office/powerpoint/2010/main" val="15603819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40020255"/>
              </p:ext>
            </p:extLst>
          </p:nvPr>
        </p:nvGraphicFramePr>
        <p:xfrm>
          <a:off x="323527" y="332656"/>
          <a:ext cx="8568953" cy="6080760"/>
        </p:xfrm>
        <a:graphic>
          <a:graphicData uri="http://schemas.openxmlformats.org/drawingml/2006/table">
            <a:tbl>
              <a:tblPr firstRow="1" firstCol="1" bandRow="1">
                <a:tableStyleId>{5C22544A-7EE6-4342-B048-85BDC9FD1C3A}</a:tableStyleId>
              </a:tblPr>
              <a:tblGrid>
                <a:gridCol w="1497509"/>
                <a:gridCol w="965020"/>
                <a:gridCol w="877234"/>
                <a:gridCol w="5229190"/>
              </a:tblGrid>
              <a:tr h="61108">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Overarching Questions</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u="sng" dirty="0">
                          <a:solidFill>
                            <a:srgbClr val="080808"/>
                          </a:solidFill>
                          <a:effectLst/>
                          <a:latin typeface="Arial" panose="020B0604020202020204" pitchFamily="34" charset="0"/>
                          <a:cs typeface="Arial" panose="020B0604020202020204" pitchFamily="34" charset="0"/>
                        </a:rPr>
                        <a:t>How Good Is Our Third Sector </a:t>
                      </a:r>
                      <a:r>
                        <a:rPr lang="en-GB" sz="1200" u="sng" dirty="0" smtClean="0">
                          <a:solidFill>
                            <a:srgbClr val="080808"/>
                          </a:solidFill>
                          <a:effectLst/>
                          <a:latin typeface="Arial" panose="020B0604020202020204" pitchFamily="34" charset="0"/>
                          <a:cs typeface="Arial" panose="020B0604020202020204" pitchFamily="34" charset="0"/>
                        </a:rPr>
                        <a:t>Organisation</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How good is our school 4 ?</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00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Challenge Questions</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r>
              <a:tr h="4010433">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How clear and effective are our partnership arrangements with local authorities?</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2.2 Impact on organisations we support</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endParaRPr lang="en-GB" sz="1200" dirty="0" smtClean="0">
                        <a:solidFill>
                          <a:srgbClr val="000000"/>
                        </a:solidFill>
                        <a:effectLst/>
                        <a:latin typeface="Arial" panose="020B0604020202020204" pitchFamily="34" charset="0"/>
                        <a:cs typeface="Arial" panose="020B0604020202020204" pitchFamily="34" charset="0"/>
                      </a:endParaRPr>
                    </a:p>
                    <a:p>
                      <a:pPr>
                        <a:lnSpc>
                          <a:spcPct val="115000"/>
                        </a:lnSpc>
                        <a:spcBef>
                          <a:spcPts val="600"/>
                        </a:spcBef>
                        <a:spcAft>
                          <a:spcPts val="600"/>
                        </a:spcAft>
                      </a:pPr>
                      <a:endParaRPr lang="en-GB" sz="1200" dirty="0" smtClean="0">
                        <a:solidFill>
                          <a:srgbClr val="000000"/>
                        </a:solidFill>
                        <a:effectLst/>
                        <a:latin typeface="Arial" panose="020B0604020202020204" pitchFamily="34" charset="0"/>
                        <a:cs typeface="Arial" panose="020B0604020202020204" pitchFamily="34" charset="0"/>
                      </a:endParaRP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r>
                        <a:rPr lang="en-GB" sz="1200" dirty="0" smtClean="0">
                          <a:solidFill>
                            <a:srgbClr val="000000"/>
                          </a:solidFill>
                          <a:effectLst/>
                          <a:latin typeface="Arial" panose="020B0604020202020204" pitchFamily="34" charset="0"/>
                          <a:cs typeface="Arial" panose="020B0604020202020204" pitchFamily="34" charset="0"/>
                        </a:rPr>
                        <a:t>8.1 </a:t>
                      </a:r>
                      <a:r>
                        <a:rPr lang="en-GB" sz="1200" dirty="0">
                          <a:solidFill>
                            <a:srgbClr val="000000"/>
                          </a:solidFill>
                          <a:effectLst/>
                          <a:latin typeface="Arial" panose="020B0604020202020204" pitchFamily="34" charset="0"/>
                          <a:cs typeface="Arial" panose="020B0604020202020204" pitchFamily="34" charset="0"/>
                        </a:rPr>
                        <a:t>Partnership working</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marL="342900" lvl="0" indent="-342900">
                        <a:lnSpc>
                          <a:spcPct val="100000"/>
                        </a:lnSpc>
                        <a:spcBef>
                          <a:spcPts val="600"/>
                        </a:spcBef>
                        <a:spcAft>
                          <a:spcPts val="600"/>
                        </a:spcAft>
                        <a:buFont typeface="Wingdings" panose="05000000000000000000" pitchFamily="2" charset="2"/>
                        <a:buChar char="q"/>
                      </a:pPr>
                      <a:r>
                        <a:rPr lang="en-GB" sz="1200" dirty="0">
                          <a:solidFill>
                            <a:srgbClr val="000000"/>
                          </a:solidFill>
                          <a:effectLst/>
                          <a:latin typeface="Arial" panose="020B0604020202020204" pitchFamily="34" charset="0"/>
                          <a:cs typeface="Arial" panose="020B0604020202020204" pitchFamily="34" charset="0"/>
                        </a:rPr>
                        <a:t>How well do we support local authorities to be effective, efficient and improve their practice? Does this result in them making positive and sustained impacts of the people they work with? </a:t>
                      </a:r>
                      <a:endParaRPr lang="en-GB" sz="1200" dirty="0" smtClean="0">
                        <a:solidFill>
                          <a:srgbClr val="000000"/>
                        </a:solidFill>
                        <a:effectLst/>
                        <a:latin typeface="Arial" panose="020B0604020202020204" pitchFamily="34" charset="0"/>
                        <a:cs typeface="Arial" panose="020B0604020202020204" pitchFamily="34" charset="0"/>
                      </a:endParaRPr>
                    </a:p>
                    <a:p>
                      <a:pPr marL="342900" lvl="0" indent="-342900">
                        <a:lnSpc>
                          <a:spcPct val="100000"/>
                        </a:lnSpc>
                        <a:spcBef>
                          <a:spcPts val="600"/>
                        </a:spcBef>
                        <a:spcAft>
                          <a:spcPts val="600"/>
                        </a:spcAft>
                        <a:buFont typeface="Wingdings" panose="05000000000000000000" pitchFamily="2" charset="2"/>
                        <a:buChar char="q"/>
                      </a:pPr>
                      <a:r>
                        <a:rPr lang="en-GB" sz="1200" dirty="0" smtClean="0">
                          <a:solidFill>
                            <a:srgbClr val="000000"/>
                          </a:solidFill>
                          <a:effectLst/>
                          <a:latin typeface="Arial" panose="020B0604020202020204" pitchFamily="34" charset="0"/>
                          <a:cs typeface="Arial" panose="020B0604020202020204" pitchFamily="34" charset="0"/>
                        </a:rPr>
                        <a:t>How </a:t>
                      </a:r>
                      <a:r>
                        <a:rPr lang="en-GB" sz="1200" dirty="0">
                          <a:solidFill>
                            <a:srgbClr val="000000"/>
                          </a:solidFill>
                          <a:effectLst/>
                          <a:latin typeface="Arial" panose="020B0604020202020204" pitchFamily="34" charset="0"/>
                          <a:cs typeface="Arial" panose="020B0604020202020204" pitchFamily="34" charset="0"/>
                        </a:rPr>
                        <a:t>well do we increase capacity in local authorities to plan, monitor and evaluate to improve outcomes?</a:t>
                      </a:r>
                    </a:p>
                    <a:p>
                      <a:pPr marL="342900" lvl="0" indent="-342900">
                        <a:lnSpc>
                          <a:spcPct val="100000"/>
                        </a:lnSpc>
                        <a:spcBef>
                          <a:spcPts val="600"/>
                        </a:spcBef>
                        <a:spcAft>
                          <a:spcPts val="600"/>
                        </a:spcAft>
                        <a:buFont typeface="Wingdings" panose="05000000000000000000" pitchFamily="2" charset="2"/>
                        <a:buChar char="q"/>
                      </a:pPr>
                      <a:r>
                        <a:rPr lang="en-GB" sz="1200" dirty="0">
                          <a:solidFill>
                            <a:srgbClr val="000000"/>
                          </a:solidFill>
                          <a:effectLst/>
                          <a:latin typeface="Arial" panose="020B0604020202020204" pitchFamily="34" charset="0"/>
                          <a:cs typeface="Arial" panose="020B0604020202020204" pitchFamily="34" charset="0"/>
                        </a:rPr>
                        <a:t>How well do we communicate with local authorities? Is communication regular and in a format which suits each local authority we support? </a:t>
                      </a:r>
                      <a:endParaRPr lang="en-GB" sz="1200" dirty="0" smtClean="0">
                        <a:solidFill>
                          <a:srgbClr val="000000"/>
                        </a:solidFill>
                        <a:effectLst/>
                        <a:latin typeface="Arial" panose="020B0604020202020204" pitchFamily="34" charset="0"/>
                        <a:cs typeface="Arial" panose="020B0604020202020204" pitchFamily="34" charset="0"/>
                      </a:endParaRPr>
                    </a:p>
                    <a:p>
                      <a:pPr marL="342900" lvl="0" indent="-342900">
                        <a:lnSpc>
                          <a:spcPct val="100000"/>
                        </a:lnSpc>
                        <a:spcBef>
                          <a:spcPts val="600"/>
                        </a:spcBef>
                        <a:spcAft>
                          <a:spcPts val="600"/>
                        </a:spcAft>
                        <a:buFont typeface="Wingdings" panose="05000000000000000000" pitchFamily="2" charset="2"/>
                        <a:buChar char="q"/>
                      </a:pPr>
                      <a:r>
                        <a:rPr lang="en-GB" sz="1200" dirty="0" smtClean="0">
                          <a:solidFill>
                            <a:srgbClr val="000000"/>
                          </a:solidFill>
                          <a:effectLst/>
                          <a:latin typeface="Arial" panose="020B0604020202020204" pitchFamily="34" charset="0"/>
                          <a:cs typeface="Arial" panose="020B0604020202020204" pitchFamily="34" charset="0"/>
                        </a:rPr>
                        <a:t>How </a:t>
                      </a:r>
                      <a:r>
                        <a:rPr lang="en-GB" sz="1200" dirty="0">
                          <a:solidFill>
                            <a:srgbClr val="000000"/>
                          </a:solidFill>
                          <a:effectLst/>
                          <a:latin typeface="Arial" panose="020B0604020202020204" pitchFamily="34" charset="0"/>
                          <a:cs typeface="Arial" panose="020B0604020202020204" pitchFamily="34" charset="0"/>
                        </a:rPr>
                        <a:t>clear are the partnership agreements we enter into? </a:t>
                      </a:r>
                    </a:p>
                    <a:p>
                      <a:pPr marL="342900" lvl="0" indent="-342900">
                        <a:lnSpc>
                          <a:spcPct val="100000"/>
                        </a:lnSpc>
                        <a:spcBef>
                          <a:spcPts val="600"/>
                        </a:spcBef>
                        <a:spcAft>
                          <a:spcPts val="600"/>
                        </a:spcAft>
                        <a:buFont typeface="Wingdings" panose="05000000000000000000" pitchFamily="2" charset="2"/>
                        <a:buChar char="q"/>
                      </a:pPr>
                      <a:r>
                        <a:rPr lang="en-GB" sz="1200" dirty="0">
                          <a:solidFill>
                            <a:srgbClr val="000000"/>
                          </a:solidFill>
                          <a:effectLst/>
                          <a:latin typeface="Arial" panose="020B0604020202020204" pitchFamily="34" charset="0"/>
                          <a:cs typeface="Arial" panose="020B0604020202020204" pitchFamily="34" charset="0"/>
                        </a:rPr>
                        <a:t>How well do we develop and agree shared priorities with local authorities?</a:t>
                      </a:r>
                    </a:p>
                    <a:p>
                      <a:pPr marL="342900" lvl="0" indent="-342900">
                        <a:lnSpc>
                          <a:spcPct val="100000"/>
                        </a:lnSpc>
                        <a:spcBef>
                          <a:spcPts val="600"/>
                        </a:spcBef>
                        <a:spcAft>
                          <a:spcPts val="600"/>
                        </a:spcAft>
                        <a:buFont typeface="Wingdings" panose="05000000000000000000" pitchFamily="2" charset="2"/>
                        <a:buChar char="q"/>
                      </a:pPr>
                      <a:r>
                        <a:rPr lang="en-GB" sz="1200" dirty="0">
                          <a:solidFill>
                            <a:srgbClr val="000000"/>
                          </a:solidFill>
                          <a:effectLst/>
                          <a:latin typeface="Arial" panose="020B0604020202020204" pitchFamily="34" charset="0"/>
                          <a:cs typeface="Arial" panose="020B0604020202020204" pitchFamily="34" charset="0"/>
                        </a:rPr>
                        <a:t>How well do we plan, monitor and evaluate our work with local authorities?</a:t>
                      </a:r>
                    </a:p>
                    <a:p>
                      <a:pPr marL="342900" lvl="0" indent="-342900">
                        <a:lnSpc>
                          <a:spcPct val="100000"/>
                        </a:lnSpc>
                        <a:spcBef>
                          <a:spcPts val="600"/>
                        </a:spcBef>
                        <a:spcAft>
                          <a:spcPts val="600"/>
                        </a:spcAft>
                        <a:buFont typeface="Wingdings" panose="05000000000000000000" pitchFamily="2" charset="2"/>
                        <a:buChar char="q"/>
                      </a:pPr>
                      <a:r>
                        <a:rPr lang="en-GB" sz="1200" dirty="0">
                          <a:solidFill>
                            <a:srgbClr val="000000"/>
                          </a:solidFill>
                          <a:effectLst/>
                          <a:latin typeface="Arial" panose="020B0604020202020204" pitchFamily="34" charset="0"/>
                          <a:cs typeface="Arial" panose="020B0604020202020204" pitchFamily="34" charset="0"/>
                        </a:rPr>
                        <a:t>How clearly have the purposes, aims, roles and responsibilities in our partnership been communicated to staff and volunteers? How do we know?</a:t>
                      </a:r>
                    </a:p>
                    <a:p>
                      <a:pPr marL="342900" lvl="0" indent="-342900">
                        <a:lnSpc>
                          <a:spcPct val="100000"/>
                        </a:lnSpc>
                        <a:spcBef>
                          <a:spcPts val="600"/>
                        </a:spcBef>
                        <a:spcAft>
                          <a:spcPts val="600"/>
                        </a:spcAft>
                        <a:buFont typeface="Wingdings" panose="05000000000000000000" pitchFamily="2" charset="2"/>
                        <a:buChar char="q"/>
                      </a:pPr>
                      <a:r>
                        <a:rPr lang="en-GB" sz="1200" dirty="0">
                          <a:solidFill>
                            <a:srgbClr val="000000"/>
                          </a:solidFill>
                          <a:effectLst/>
                          <a:latin typeface="Arial" panose="020B0604020202020204" pitchFamily="34" charset="0"/>
                          <a:cs typeface="Arial" panose="020B0604020202020204" pitchFamily="34" charset="0"/>
                        </a:rPr>
                        <a:t>Are we clear what added value the partnership brings and what difference it makes to the people we work with?</a:t>
                      </a:r>
                    </a:p>
                    <a:p>
                      <a:pPr marL="342900" lvl="0" indent="-342900">
                        <a:lnSpc>
                          <a:spcPct val="100000"/>
                        </a:lnSpc>
                        <a:spcBef>
                          <a:spcPts val="600"/>
                        </a:spcBef>
                        <a:spcAft>
                          <a:spcPts val="600"/>
                        </a:spcAft>
                        <a:buFont typeface="Wingdings" panose="05000000000000000000" pitchFamily="2" charset="2"/>
                        <a:buChar char="q"/>
                      </a:pPr>
                      <a:r>
                        <a:rPr lang="en-GB" sz="1200" dirty="0">
                          <a:solidFill>
                            <a:srgbClr val="000000"/>
                          </a:solidFill>
                          <a:effectLst/>
                          <a:latin typeface="Arial" panose="020B0604020202020204" pitchFamily="34" charset="0"/>
                          <a:cs typeface="Arial" panose="020B0604020202020204" pitchFamily="34" charset="0"/>
                        </a:rPr>
                        <a:t>How well do we work with local authorities to plan for the future and meet changing and emerging needs</a:t>
                      </a:r>
                      <a:r>
                        <a:rPr lang="en-GB" sz="1200" dirty="0" smtClean="0">
                          <a:solidFill>
                            <a:srgbClr val="000000"/>
                          </a:solidFill>
                          <a:effectLst/>
                          <a:latin typeface="Arial" panose="020B0604020202020204" pitchFamily="34" charset="0"/>
                          <a:cs typeface="Arial" panose="020B0604020202020204" pitchFamily="34" charset="0"/>
                        </a:rPr>
                        <a:t>?   </a:t>
                      </a:r>
                    </a:p>
                    <a:p>
                      <a:pPr marL="342900" lvl="0" indent="-342900">
                        <a:lnSpc>
                          <a:spcPct val="100000"/>
                        </a:lnSpc>
                        <a:spcBef>
                          <a:spcPts val="600"/>
                        </a:spcBef>
                        <a:spcAft>
                          <a:spcPts val="600"/>
                        </a:spcAft>
                        <a:buFont typeface="Wingdings" panose="05000000000000000000" pitchFamily="2" charset="2"/>
                        <a:buChar char="q"/>
                      </a:pP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r>
            </a:tbl>
          </a:graphicData>
        </a:graphic>
      </p:graphicFrame>
    </p:spTree>
    <p:extLst>
      <p:ext uri="{BB962C8B-B14F-4D97-AF65-F5344CB8AC3E}">
        <p14:creationId xmlns:p14="http://schemas.microsoft.com/office/powerpoint/2010/main" val="21127982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45869990"/>
              </p:ext>
            </p:extLst>
          </p:nvPr>
        </p:nvGraphicFramePr>
        <p:xfrm>
          <a:off x="179513" y="116631"/>
          <a:ext cx="8784976" cy="6280733"/>
        </p:xfrm>
        <a:graphic>
          <a:graphicData uri="http://schemas.openxmlformats.org/drawingml/2006/table">
            <a:tbl>
              <a:tblPr firstRow="1" firstCol="1" bandRow="1">
                <a:tableStyleId>{5C22544A-7EE6-4342-B048-85BDC9FD1C3A}</a:tableStyleId>
              </a:tblPr>
              <a:tblGrid>
                <a:gridCol w="1535261"/>
                <a:gridCol w="989349"/>
                <a:gridCol w="899349"/>
                <a:gridCol w="5361017"/>
              </a:tblGrid>
              <a:tr h="1074788">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Overarching Questions</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u="sng" dirty="0">
                          <a:solidFill>
                            <a:srgbClr val="080808"/>
                          </a:solidFill>
                          <a:effectLst/>
                          <a:latin typeface="Arial" panose="020B0604020202020204" pitchFamily="34" charset="0"/>
                          <a:cs typeface="Arial" panose="020B0604020202020204" pitchFamily="34" charset="0"/>
                        </a:rPr>
                        <a:t>How Good Is Our Third Sector </a:t>
                      </a:r>
                      <a:r>
                        <a:rPr lang="en-GB" sz="1200" u="sng" dirty="0" smtClean="0">
                          <a:solidFill>
                            <a:srgbClr val="080808"/>
                          </a:solidFill>
                          <a:effectLst/>
                          <a:latin typeface="Arial" panose="020B0604020202020204" pitchFamily="34" charset="0"/>
                          <a:cs typeface="Arial" panose="020B0604020202020204" pitchFamily="34" charset="0"/>
                        </a:rPr>
                        <a:t>Organisation</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How good is our school 4 ?</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00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Challenge Questions</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r>
              <a:tr h="3389709">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How well does our partnership work with local authorities ensure family learning staff are inclusive and engage families who will best benefit from support? </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r>
                        <a:rPr lang="en-GB" sz="1200" dirty="0" smtClean="0">
                          <a:solidFill>
                            <a:srgbClr val="000000"/>
                          </a:solidFill>
                          <a:effectLst/>
                          <a:latin typeface="Arial" panose="020B0604020202020204" pitchFamily="34" charset="0"/>
                          <a:cs typeface="Arial" panose="020B0604020202020204" pitchFamily="34" charset="0"/>
                        </a:rPr>
                        <a:t>2.2 </a:t>
                      </a:r>
                      <a:r>
                        <a:rPr lang="en-GB" sz="1200" dirty="0">
                          <a:solidFill>
                            <a:srgbClr val="000000"/>
                          </a:solidFill>
                          <a:effectLst/>
                          <a:latin typeface="Arial" panose="020B0604020202020204" pitchFamily="34" charset="0"/>
                          <a:cs typeface="Arial" panose="020B0604020202020204" pitchFamily="34" charset="0"/>
                        </a:rPr>
                        <a:t>Impact on organisations we </a:t>
                      </a:r>
                      <a:r>
                        <a:rPr lang="en-GB" sz="1200" dirty="0" smtClean="0">
                          <a:solidFill>
                            <a:srgbClr val="000000"/>
                          </a:solidFill>
                          <a:effectLst/>
                          <a:latin typeface="Arial" panose="020B0604020202020204" pitchFamily="34" charset="0"/>
                          <a:cs typeface="Arial" panose="020B0604020202020204" pitchFamily="34" charset="0"/>
                        </a:rPr>
                        <a:t>support</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2.5 Family Learning</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marL="342900" lvl="0" indent="-342900">
                        <a:lnSpc>
                          <a:spcPct val="115000"/>
                        </a:lnSpc>
                        <a:spcBef>
                          <a:spcPts val="600"/>
                        </a:spcBef>
                        <a:spcAft>
                          <a:spcPts val="600"/>
                        </a:spcAft>
                        <a:buFont typeface="Symbol"/>
                        <a:buChar char=""/>
                      </a:pPr>
                      <a:r>
                        <a:rPr lang="en-GB" sz="1200" dirty="0">
                          <a:solidFill>
                            <a:srgbClr val="000000"/>
                          </a:solidFill>
                          <a:effectLst/>
                          <a:latin typeface="Arial" panose="020B0604020202020204" pitchFamily="34" charset="0"/>
                          <a:cs typeface="Arial" panose="020B0604020202020204" pitchFamily="34" charset="0"/>
                        </a:rPr>
                        <a:t>How are we ensuring provision is responsive to the needs of families?</a:t>
                      </a:r>
                    </a:p>
                    <a:p>
                      <a:pPr marL="342900" lvl="0" indent="-342900">
                        <a:lnSpc>
                          <a:spcPct val="115000"/>
                        </a:lnSpc>
                        <a:spcBef>
                          <a:spcPts val="600"/>
                        </a:spcBef>
                        <a:spcAft>
                          <a:spcPts val="600"/>
                        </a:spcAft>
                        <a:buFont typeface="Symbol"/>
                        <a:buChar char=""/>
                      </a:pPr>
                      <a:r>
                        <a:rPr lang="en-GB" sz="1200" dirty="0">
                          <a:solidFill>
                            <a:srgbClr val="000000"/>
                          </a:solidFill>
                          <a:effectLst/>
                          <a:latin typeface="Arial" panose="020B0604020202020204" pitchFamily="34" charset="0"/>
                          <a:cs typeface="Arial" panose="020B0604020202020204" pitchFamily="34" charset="0"/>
                        </a:rPr>
                        <a:t>How effectively do we use current available data about levels of poverty in our community to help us target our interventions?</a:t>
                      </a:r>
                    </a:p>
                    <a:p>
                      <a:pPr marL="342900" lvl="0" indent="-342900">
                        <a:lnSpc>
                          <a:spcPct val="115000"/>
                        </a:lnSpc>
                        <a:spcBef>
                          <a:spcPts val="600"/>
                        </a:spcBef>
                        <a:spcAft>
                          <a:spcPts val="600"/>
                        </a:spcAft>
                        <a:buFont typeface="Symbol"/>
                        <a:buChar char=""/>
                      </a:pPr>
                      <a:r>
                        <a:rPr lang="en-GB" sz="1200" dirty="0">
                          <a:solidFill>
                            <a:srgbClr val="000000"/>
                          </a:solidFill>
                          <a:effectLst/>
                          <a:latin typeface="Arial" panose="020B0604020202020204" pitchFamily="34" charset="0"/>
                          <a:cs typeface="Arial" panose="020B0604020202020204" pitchFamily="34" charset="0"/>
                        </a:rPr>
                        <a:t>How are we actively promoting equality, fairness and diversity?</a:t>
                      </a:r>
                    </a:p>
                    <a:p>
                      <a:pPr marL="342900" lvl="0" indent="-342900">
                        <a:lnSpc>
                          <a:spcPct val="115000"/>
                        </a:lnSpc>
                        <a:spcBef>
                          <a:spcPts val="600"/>
                        </a:spcBef>
                        <a:spcAft>
                          <a:spcPts val="600"/>
                        </a:spcAft>
                        <a:buFont typeface="Symbol"/>
                        <a:buChar char=""/>
                      </a:pPr>
                      <a:r>
                        <a:rPr lang="en-GB" sz="1200" dirty="0">
                          <a:solidFill>
                            <a:srgbClr val="000000"/>
                          </a:solidFill>
                          <a:effectLst/>
                          <a:latin typeface="Arial" panose="020B0604020202020204" pitchFamily="34" charset="0"/>
                          <a:cs typeface="Arial" panose="020B0604020202020204" pitchFamily="34" charset="0"/>
                        </a:rPr>
                        <a:t>How effectively do we monitor programmes?</a:t>
                      </a:r>
                    </a:p>
                    <a:p>
                      <a:pPr marL="342900" lvl="0" indent="-342900">
                        <a:lnSpc>
                          <a:spcPct val="115000"/>
                        </a:lnSpc>
                        <a:spcBef>
                          <a:spcPts val="600"/>
                        </a:spcBef>
                        <a:spcAft>
                          <a:spcPts val="600"/>
                        </a:spcAft>
                        <a:buFont typeface="Symbol"/>
                        <a:buChar char=""/>
                      </a:pPr>
                      <a:r>
                        <a:rPr lang="en-GB" sz="1200" dirty="0">
                          <a:solidFill>
                            <a:srgbClr val="000000"/>
                          </a:solidFill>
                          <a:effectLst/>
                          <a:latin typeface="Arial" panose="020B0604020202020204" pitchFamily="34" charset="0"/>
                          <a:cs typeface="Arial" panose="020B0604020202020204" pitchFamily="34" charset="0"/>
                        </a:rPr>
                        <a:t>How well do we match the right programme to the right family?</a:t>
                      </a:r>
                    </a:p>
                    <a:p>
                      <a:pPr marL="342900" lvl="0" indent="-342900">
                        <a:lnSpc>
                          <a:spcPct val="115000"/>
                        </a:lnSpc>
                        <a:spcBef>
                          <a:spcPts val="600"/>
                        </a:spcBef>
                        <a:spcAft>
                          <a:spcPts val="600"/>
                        </a:spcAft>
                        <a:buFont typeface="Symbol"/>
                        <a:buChar char=""/>
                      </a:pPr>
                      <a:r>
                        <a:rPr lang="en-GB" sz="1200" dirty="0">
                          <a:solidFill>
                            <a:srgbClr val="000000"/>
                          </a:solidFill>
                          <a:effectLst/>
                          <a:latin typeface="Arial" panose="020B0604020202020204" pitchFamily="34" charset="0"/>
                          <a:cs typeface="Arial" panose="020B0604020202020204" pitchFamily="34" charset="0"/>
                        </a:rPr>
                        <a:t>To what extent do staff understand GIRFEC, the wellbeing indicators and how these can have a positive impact on children and </a:t>
                      </a:r>
                      <a:r>
                        <a:rPr lang="en-GB" sz="1200" dirty="0" smtClean="0">
                          <a:solidFill>
                            <a:srgbClr val="000000"/>
                          </a:solidFill>
                          <a:effectLst/>
                          <a:latin typeface="Arial" panose="020B0604020202020204" pitchFamily="34" charset="0"/>
                          <a:cs typeface="Arial" panose="020B0604020202020204" pitchFamily="34" charset="0"/>
                        </a:rPr>
                        <a:t>families?</a:t>
                      </a:r>
                    </a:p>
                    <a:p>
                      <a:pPr marL="342900" lvl="0" indent="-342900">
                        <a:lnSpc>
                          <a:spcPct val="115000"/>
                        </a:lnSpc>
                        <a:spcBef>
                          <a:spcPts val="600"/>
                        </a:spcBef>
                        <a:spcAft>
                          <a:spcPts val="600"/>
                        </a:spcAft>
                        <a:buFont typeface="Symbol"/>
                        <a:buChar char=""/>
                      </a:pPr>
                      <a:r>
                        <a:rPr lang="en-GB" sz="1200" dirty="0" smtClean="0">
                          <a:solidFill>
                            <a:srgbClr val="000000"/>
                          </a:solidFill>
                          <a:effectLst/>
                          <a:latin typeface="Arial" panose="020B0604020202020204" pitchFamily="34" charset="0"/>
                          <a:cs typeface="Arial" panose="020B0604020202020204" pitchFamily="34" charset="0"/>
                        </a:rPr>
                        <a:t>How </a:t>
                      </a:r>
                      <a:r>
                        <a:rPr lang="en-GB" sz="1200" dirty="0">
                          <a:solidFill>
                            <a:srgbClr val="000000"/>
                          </a:solidFill>
                          <a:effectLst/>
                          <a:latin typeface="Arial" panose="020B0604020202020204" pitchFamily="34" charset="0"/>
                          <a:cs typeface="Arial" panose="020B0604020202020204" pitchFamily="34" charset="0"/>
                        </a:rPr>
                        <a:t>well do we increase capacity in the organisations we support to promote inclusion, equality and fairness?  </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r>
              <a:tr h="1816236">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How is our partnership work with local authorities improving outcomes? </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2.5 Family Learning</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marL="342900" lvl="0" indent="-342900">
                        <a:lnSpc>
                          <a:spcPct val="115000"/>
                        </a:lnSpc>
                        <a:spcBef>
                          <a:spcPts val="600"/>
                        </a:spcBef>
                        <a:spcAft>
                          <a:spcPts val="600"/>
                        </a:spcAft>
                        <a:buFont typeface="Symbol"/>
                        <a:buChar char=""/>
                      </a:pPr>
                      <a:r>
                        <a:rPr lang="en-GB" sz="1200" dirty="0">
                          <a:solidFill>
                            <a:srgbClr val="000000"/>
                          </a:solidFill>
                          <a:effectLst/>
                          <a:latin typeface="Arial" panose="020B0604020202020204" pitchFamily="34" charset="0"/>
                          <a:cs typeface="Arial" panose="020B0604020202020204" pitchFamily="34" charset="0"/>
                        </a:rPr>
                        <a:t>What evidence do we have that family learning is improving the life chances of families involved? What difference is  peep provision making to the lives of the children and families who take part? </a:t>
                      </a:r>
                    </a:p>
                    <a:p>
                      <a:pPr marL="342900" lvl="0" indent="-342900">
                        <a:lnSpc>
                          <a:spcPct val="115000"/>
                        </a:lnSpc>
                        <a:spcBef>
                          <a:spcPts val="600"/>
                        </a:spcBef>
                        <a:spcAft>
                          <a:spcPts val="600"/>
                        </a:spcAft>
                        <a:buFont typeface="Symbol"/>
                        <a:buChar char=""/>
                      </a:pPr>
                      <a:r>
                        <a:rPr lang="en-GB" sz="1200" dirty="0">
                          <a:solidFill>
                            <a:srgbClr val="000000"/>
                          </a:solidFill>
                          <a:effectLst/>
                          <a:latin typeface="Arial" panose="020B0604020202020204" pitchFamily="34" charset="0"/>
                          <a:cs typeface="Arial" panose="020B0604020202020204" pitchFamily="34" charset="0"/>
                        </a:rPr>
                        <a:t>Are outcomes for children improving as a result of their participation in family learning? How do we know? </a:t>
                      </a:r>
                    </a:p>
                    <a:p>
                      <a:pPr marL="342900" lvl="0" indent="-342900">
                        <a:lnSpc>
                          <a:spcPct val="115000"/>
                        </a:lnSpc>
                        <a:spcBef>
                          <a:spcPts val="600"/>
                        </a:spcBef>
                        <a:spcAft>
                          <a:spcPts val="600"/>
                        </a:spcAft>
                        <a:buFont typeface="Symbol"/>
                        <a:buChar char=""/>
                      </a:pPr>
                      <a:r>
                        <a:rPr lang="en-GB" sz="1200" dirty="0">
                          <a:solidFill>
                            <a:srgbClr val="000000"/>
                          </a:solidFill>
                          <a:effectLst/>
                          <a:latin typeface="Arial" panose="020B0604020202020204" pitchFamily="34" charset="0"/>
                          <a:cs typeface="Arial" panose="020B0604020202020204" pitchFamily="34" charset="0"/>
                        </a:rPr>
                        <a:t>How can we demonstrate that families are feeling included and that they are participating, achieving and progressing?</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r>
            </a:tbl>
          </a:graphicData>
        </a:graphic>
      </p:graphicFrame>
    </p:spTree>
    <p:extLst>
      <p:ext uri="{BB962C8B-B14F-4D97-AF65-F5344CB8AC3E}">
        <p14:creationId xmlns:p14="http://schemas.microsoft.com/office/powerpoint/2010/main" val="6270342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2" name="TextBox 1"/>
          <p:cNvSpPr txBox="1"/>
          <p:nvPr/>
        </p:nvSpPr>
        <p:spPr>
          <a:xfrm>
            <a:off x="589857" y="1164665"/>
            <a:ext cx="8036293" cy="3046988"/>
          </a:xfrm>
          <a:prstGeom prst="rect">
            <a:avLst/>
          </a:prstGeom>
          <a:noFill/>
        </p:spPr>
        <p:txBody>
          <a:bodyPr wrap="square" rtlCol="0">
            <a:spAutoFit/>
          </a:bodyPr>
          <a:lstStyle/>
          <a:p>
            <a:pPr marL="457200" lvl="0" indent="-457200">
              <a:buAutoNum type="arabicPeriod"/>
            </a:pPr>
            <a:r>
              <a:rPr lang="en-GB" sz="2400" dirty="0" smtClean="0">
                <a:latin typeface="Arial" pitchFamily="34" charset="0"/>
                <a:cs typeface="Arial" pitchFamily="34" charset="0"/>
              </a:rPr>
              <a:t>Read </a:t>
            </a:r>
            <a:r>
              <a:rPr lang="en-GB" sz="2400" dirty="0" err="1" smtClean="0">
                <a:latin typeface="Arial" pitchFamily="34" charset="0"/>
                <a:cs typeface="Arial" pitchFamily="34" charset="0"/>
              </a:rPr>
              <a:t>HGIOS</a:t>
            </a:r>
            <a:r>
              <a:rPr lang="en-GB" sz="2400" dirty="0" smtClean="0">
                <a:latin typeface="Arial" pitchFamily="34" charset="0"/>
                <a:cs typeface="Arial" pitchFamily="34" charset="0"/>
              </a:rPr>
              <a:t> QI 2.5</a:t>
            </a:r>
          </a:p>
          <a:p>
            <a:pPr marL="457200" lvl="0" indent="-457200">
              <a:buAutoNum type="arabicPeriod"/>
            </a:pPr>
            <a:endParaRPr lang="en-GB" sz="2400" dirty="0" smtClean="0">
              <a:latin typeface="Arial" pitchFamily="34" charset="0"/>
              <a:cs typeface="Arial" pitchFamily="34" charset="0"/>
            </a:endParaRPr>
          </a:p>
          <a:p>
            <a:pPr marL="457200" lvl="0" indent="-457200">
              <a:buAutoNum type="arabicPeriod"/>
            </a:pPr>
            <a:r>
              <a:rPr lang="en-GB" sz="2400" dirty="0" smtClean="0">
                <a:latin typeface="Arial" pitchFamily="34" charset="0"/>
                <a:cs typeface="Arial" pitchFamily="34" charset="0"/>
              </a:rPr>
              <a:t>In small groups discuss how you could use it to help you plan and deliver family learning</a:t>
            </a:r>
          </a:p>
          <a:p>
            <a:pPr marL="457200" lvl="0" indent="-457200">
              <a:buAutoNum type="arabicPeriod"/>
            </a:pPr>
            <a:endParaRPr lang="en-GB" sz="2400" dirty="0" smtClean="0">
              <a:latin typeface="Arial" pitchFamily="34" charset="0"/>
              <a:cs typeface="Arial" pitchFamily="34" charset="0"/>
            </a:endParaRPr>
          </a:p>
          <a:p>
            <a:pPr marL="457200" lvl="0" indent="-457200">
              <a:buAutoNum type="arabicPeriod"/>
            </a:pPr>
            <a:r>
              <a:rPr lang="en-GB" sz="2400" dirty="0" smtClean="0">
                <a:latin typeface="Arial" pitchFamily="34" charset="0"/>
                <a:cs typeface="Arial" pitchFamily="34" charset="0"/>
              </a:rPr>
              <a:t>Consider what other Quality Indicators you might want to look at to help you and your partners plan, monitor and evaluate family learning programmes </a:t>
            </a:r>
            <a:endParaRPr lang="en-GB" sz="2400" dirty="0">
              <a:solidFill>
                <a:schemeClr val="accent5"/>
              </a:solidFill>
            </a:endParaRPr>
          </a:p>
        </p:txBody>
      </p:sp>
      <p:sp>
        <p:nvSpPr>
          <p:cNvPr id="5" name="TextBox 4"/>
          <p:cNvSpPr txBox="1"/>
          <p:nvPr/>
        </p:nvSpPr>
        <p:spPr>
          <a:xfrm>
            <a:off x="581418" y="260648"/>
            <a:ext cx="7560840" cy="523220"/>
          </a:xfrm>
          <a:prstGeom prst="rect">
            <a:avLst/>
          </a:prstGeom>
          <a:noFill/>
        </p:spPr>
        <p:txBody>
          <a:bodyPr wrap="square" rtlCol="0">
            <a:spAutoFit/>
          </a:bodyPr>
          <a:lstStyle/>
          <a:p>
            <a:r>
              <a:rPr lang="en-GB" sz="2800" b="1" dirty="0" smtClean="0">
                <a:solidFill>
                  <a:schemeClr val="accent5"/>
                </a:solidFill>
                <a:latin typeface="Arial" pitchFamily="34" charset="0"/>
                <a:cs typeface="Arial" pitchFamily="34" charset="0"/>
              </a:rPr>
              <a:t>Group discussion</a:t>
            </a:r>
            <a:endParaRPr lang="en-GB" sz="2800" b="1" dirty="0">
              <a:solidFill>
                <a:schemeClr val="accent5"/>
              </a:solidFill>
              <a:latin typeface="Arial" pitchFamily="34" charset="0"/>
              <a:cs typeface="Arial" pitchFamily="34" charset="0"/>
            </a:endParaRPr>
          </a:p>
        </p:txBody>
      </p:sp>
    </p:spTree>
    <p:extLst>
      <p:ext uri="{BB962C8B-B14F-4D97-AF65-F5344CB8AC3E}">
        <p14:creationId xmlns:p14="http://schemas.microsoft.com/office/powerpoint/2010/main" val="22612366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S_alllogos_colour-01.png"/>
          <p:cNvPicPr>
            <a:picLocks noChangeAspect="1"/>
          </p:cNvPicPr>
          <p:nvPr/>
        </p:nvPicPr>
        <p:blipFill rotWithShape="1">
          <a:blip r:embed="rId3" cstate="print">
            <a:extLst>
              <a:ext uri="{28A0092B-C50C-407E-A947-70E740481C1C}">
                <a14:useLocalDpi xmlns:a14="http://schemas.microsoft.com/office/drawing/2010/main" val="0"/>
              </a:ext>
            </a:extLst>
          </a:blip>
          <a:srcRect l="10041" t="16807" r="10529" b="28484"/>
          <a:stretch/>
        </p:blipFill>
        <p:spPr>
          <a:xfrm>
            <a:off x="6161563" y="245400"/>
            <a:ext cx="2544538" cy="1428664"/>
          </a:xfrm>
          <a:prstGeom prst="rect">
            <a:avLst/>
          </a:prstGeom>
        </p:spPr>
      </p:pic>
      <p:sp>
        <p:nvSpPr>
          <p:cNvPr id="13" name="Rectangle 12"/>
          <p:cNvSpPr/>
          <p:nvPr/>
        </p:nvSpPr>
        <p:spPr>
          <a:xfrm>
            <a:off x="793820" y="2039608"/>
            <a:ext cx="7691643" cy="1077218"/>
          </a:xfrm>
          <a:prstGeom prst="rect">
            <a:avLst/>
          </a:prstGeom>
        </p:spPr>
        <p:txBody>
          <a:bodyPr wrap="square">
            <a:spAutoFit/>
          </a:bodyPr>
          <a:lstStyle/>
          <a:p>
            <a:pPr algn="ctr"/>
            <a:r>
              <a:rPr lang="en-GB" sz="3200" b="1" dirty="0" smtClean="0">
                <a:solidFill>
                  <a:schemeClr val="accent5"/>
                </a:solidFill>
              </a:rPr>
              <a:t>Scottish Attainment Challenge</a:t>
            </a:r>
          </a:p>
          <a:p>
            <a:pPr algn="ctr"/>
            <a:r>
              <a:rPr lang="en-GB" sz="3200" b="1" dirty="0" smtClean="0">
                <a:solidFill>
                  <a:schemeClr val="accent5"/>
                </a:solidFill>
              </a:rPr>
              <a:t>Families and Communities</a:t>
            </a:r>
          </a:p>
        </p:txBody>
      </p:sp>
      <p:sp>
        <p:nvSpPr>
          <p:cNvPr id="14" name="Rectangle 13"/>
          <p:cNvSpPr/>
          <p:nvPr/>
        </p:nvSpPr>
        <p:spPr>
          <a:xfrm>
            <a:off x="591483" y="3393400"/>
            <a:ext cx="7974942" cy="400110"/>
          </a:xfrm>
          <a:prstGeom prst="rect">
            <a:avLst/>
          </a:prstGeom>
        </p:spPr>
        <p:txBody>
          <a:bodyPr wrap="square">
            <a:spAutoFit/>
          </a:bodyPr>
          <a:lstStyle/>
          <a:p>
            <a:pPr algn="ctr"/>
            <a:r>
              <a:rPr lang="en-GB" sz="2000" b="1" dirty="0" smtClean="0">
                <a:solidFill>
                  <a:srgbClr val="00ABB5"/>
                </a:solidFill>
              </a:rPr>
              <a:t>The National Picture</a:t>
            </a:r>
            <a:endParaRPr lang="en-US" sz="2000" b="1" dirty="0">
              <a:solidFill>
                <a:srgbClr val="00ABB5"/>
              </a:solidFill>
            </a:endParaRPr>
          </a:p>
        </p:txBody>
      </p:sp>
      <p:pic>
        <p:nvPicPr>
          <p:cNvPr id="16" name="Picture 15" descr="Image result for the scottish attainment challeng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972" y="256643"/>
            <a:ext cx="1825612" cy="1169387"/>
          </a:xfrm>
          <a:prstGeom prst="rect">
            <a:avLst/>
          </a:prstGeom>
          <a:noFill/>
          <a:ln>
            <a:noFill/>
          </a:ln>
        </p:spPr>
      </p:pic>
      <p:pic>
        <p:nvPicPr>
          <p:cNvPr id="11" name="Picture 10"/>
          <p:cNvPicPr>
            <a:picLocks noChangeAspect="1"/>
          </p:cNvPicPr>
          <p:nvPr/>
        </p:nvPicPr>
        <p:blipFill rotWithShape="1">
          <a:blip r:embed="rId5"/>
          <a:srcRect l="23560" t="23657" r="26010" b="31599"/>
          <a:stretch/>
        </p:blipFill>
        <p:spPr>
          <a:xfrm>
            <a:off x="-34761" y="5828876"/>
            <a:ext cx="9227428" cy="1045598"/>
          </a:xfrm>
          <a:prstGeom prst="rect">
            <a:avLst/>
          </a:prstGeom>
        </p:spPr>
      </p:pic>
      <p:pic>
        <p:nvPicPr>
          <p:cNvPr id="15" name="Picture 14"/>
          <p:cNvPicPr>
            <a:picLocks noChangeAspect="1"/>
          </p:cNvPicPr>
          <p:nvPr/>
        </p:nvPicPr>
        <p:blipFill>
          <a:blip r:embed="rId6"/>
          <a:stretch>
            <a:fillRect/>
          </a:stretch>
        </p:blipFill>
        <p:spPr>
          <a:xfrm>
            <a:off x="6472585" y="6374080"/>
            <a:ext cx="2103260" cy="186956"/>
          </a:xfrm>
          <a:prstGeom prst="rect">
            <a:avLst/>
          </a:prstGeom>
        </p:spPr>
      </p:pic>
      <p:pic>
        <p:nvPicPr>
          <p:cNvPr id="12" name="Picture 2" descr="\\scotland.gov.uk\dc1\DCGroup_LN1\HMIE\HMIE EYFP\Children and Families Team\PE and FL\photos\Templeton Wood\PWP_540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972" y="4158615"/>
            <a:ext cx="3149302" cy="22768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6318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5" name="TextBox 4"/>
          <p:cNvSpPr txBox="1"/>
          <p:nvPr/>
        </p:nvSpPr>
        <p:spPr>
          <a:xfrm>
            <a:off x="1547664" y="1998471"/>
            <a:ext cx="6336704" cy="1569660"/>
          </a:xfrm>
          <a:prstGeom prst="rect">
            <a:avLst/>
          </a:prstGeom>
          <a:noFill/>
        </p:spPr>
        <p:txBody>
          <a:bodyPr wrap="square" rtlCol="0">
            <a:spAutoFit/>
          </a:bodyPr>
          <a:lstStyle/>
          <a:p>
            <a:pPr algn="ctr"/>
            <a:r>
              <a:rPr lang="en-GB" sz="3200" b="1" dirty="0" smtClean="0">
                <a:solidFill>
                  <a:schemeClr val="accent5"/>
                </a:solidFill>
                <a:latin typeface="Arial" pitchFamily="34" charset="0"/>
                <a:cs typeface="Arial" pitchFamily="34" charset="0"/>
              </a:rPr>
              <a:t>Examples of practice </a:t>
            </a:r>
          </a:p>
          <a:p>
            <a:pPr algn="ctr"/>
            <a:r>
              <a:rPr lang="en-GB" sz="3200" b="1" dirty="0" smtClean="0">
                <a:solidFill>
                  <a:schemeClr val="accent5"/>
                </a:solidFill>
                <a:latin typeface="Arial" pitchFamily="34" charset="0"/>
                <a:cs typeface="Arial" pitchFamily="34" charset="0"/>
              </a:rPr>
              <a:t>in the </a:t>
            </a:r>
          </a:p>
          <a:p>
            <a:pPr algn="ctr"/>
            <a:r>
              <a:rPr lang="en-GB" sz="3200" b="1" dirty="0" smtClean="0">
                <a:solidFill>
                  <a:schemeClr val="accent5"/>
                </a:solidFill>
                <a:latin typeface="Arial" pitchFamily="34" charset="0"/>
                <a:cs typeface="Arial" pitchFamily="34" charset="0"/>
              </a:rPr>
              <a:t>South East and Central area </a:t>
            </a:r>
            <a:endParaRPr lang="en-GB" sz="3200" b="1" dirty="0">
              <a:solidFill>
                <a:schemeClr val="accent5"/>
              </a:solidFill>
              <a:latin typeface="Arial" pitchFamily="34" charset="0"/>
              <a:cs typeface="Arial" pitchFamily="34" charset="0"/>
            </a:endParaRPr>
          </a:p>
        </p:txBody>
      </p:sp>
    </p:spTree>
    <p:extLst>
      <p:ext uri="{BB962C8B-B14F-4D97-AF65-F5344CB8AC3E}">
        <p14:creationId xmlns:p14="http://schemas.microsoft.com/office/powerpoint/2010/main" val="17842050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388" y="332656"/>
            <a:ext cx="8287130" cy="782320"/>
          </a:xfrm>
        </p:spPr>
        <p:txBody>
          <a:bodyPr>
            <a:normAutofit/>
          </a:bodyPr>
          <a:lstStyle/>
          <a:p>
            <a:r>
              <a:rPr lang="en-GB" sz="3200" b="1" dirty="0" smtClean="0">
                <a:solidFill>
                  <a:schemeClr val="accent5"/>
                </a:solidFill>
                <a:latin typeface="Arial" panose="020B0604020202020204" pitchFamily="34" charset="0"/>
                <a:cs typeface="Arial" panose="020B0604020202020204" pitchFamily="34" charset="0"/>
              </a:rPr>
              <a:t>Comments and questions</a:t>
            </a:r>
            <a:endParaRPr lang="en-GB" sz="3200" b="1" dirty="0">
              <a:solidFill>
                <a:schemeClr val="accent5"/>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0" name="Picture 9"/>
          <p:cNvPicPr>
            <a:picLocks noChangeAspect="1"/>
          </p:cNvPicPr>
          <p:nvPr/>
        </p:nvPicPr>
        <p:blipFill>
          <a:blip r:embed="rId4"/>
          <a:stretch>
            <a:fillRect/>
          </a:stretch>
        </p:blipFill>
        <p:spPr>
          <a:xfrm>
            <a:off x="6472585" y="6374080"/>
            <a:ext cx="2103260" cy="186956"/>
          </a:xfrm>
          <a:prstGeom prst="rect">
            <a:avLst/>
          </a:prstGeom>
        </p:spPr>
      </p:pic>
      <p:pic>
        <p:nvPicPr>
          <p:cNvPr id="11" name="Picture 4" descr="\\scotland.gov.uk\dc1\DCGroup_LN1\HMIE\HMIE EYFP\Children and Families Team\photos\Trinity High School Cookery Class\PWP_770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83" t="5079" r="28341"/>
          <a:stretch/>
        </p:blipFill>
        <p:spPr bwMode="auto">
          <a:xfrm>
            <a:off x="3410328" y="2132856"/>
            <a:ext cx="2337250" cy="2442230"/>
          </a:xfrm>
          <a:prstGeom prst="rect">
            <a:avLst/>
          </a:prstGeom>
          <a:noFill/>
          <a:ln>
            <a:solidFill>
              <a:srgbClr val="08080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2843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0" y="5828876"/>
            <a:ext cx="9227428" cy="1045598"/>
          </a:xfrm>
          <a:prstGeom prst="rect">
            <a:avLst/>
          </a:prstGeom>
        </p:spPr>
      </p:pic>
      <p:sp>
        <p:nvSpPr>
          <p:cNvPr id="2" name="Title 1"/>
          <p:cNvSpPr>
            <a:spLocks noGrp="1"/>
          </p:cNvSpPr>
          <p:nvPr>
            <p:ph type="title"/>
          </p:nvPr>
        </p:nvSpPr>
        <p:spPr>
          <a:xfrm>
            <a:off x="458851" y="385173"/>
            <a:ext cx="8287130" cy="782320"/>
          </a:xfrm>
        </p:spPr>
        <p:txBody>
          <a:bodyPr/>
          <a:lstStyle/>
          <a:p>
            <a:r>
              <a:rPr lang="en-GB" dirty="0" smtClean="0">
                <a:solidFill>
                  <a:schemeClr val="accent5"/>
                </a:solidFill>
              </a:rPr>
              <a:t>Contact Details</a:t>
            </a:r>
            <a:endParaRPr lang="en-GB" dirty="0">
              <a:solidFill>
                <a:schemeClr val="accent5"/>
              </a:solidFill>
            </a:endParaRPr>
          </a:p>
        </p:txBody>
      </p:sp>
      <p:sp>
        <p:nvSpPr>
          <p:cNvPr id="3" name="Content Placeholder 2"/>
          <p:cNvSpPr>
            <a:spLocks noGrp="1"/>
          </p:cNvSpPr>
          <p:nvPr>
            <p:ph idx="1"/>
          </p:nvPr>
        </p:nvSpPr>
        <p:spPr>
          <a:xfrm>
            <a:off x="764634" y="1507441"/>
            <a:ext cx="7890969" cy="3937783"/>
          </a:xfrm>
        </p:spPr>
        <p:txBody>
          <a:bodyPr/>
          <a:lstStyle/>
          <a:p>
            <a:pPr algn="ctr"/>
            <a:r>
              <a:rPr lang="en-GB" dirty="0" smtClean="0">
                <a:solidFill>
                  <a:srgbClr val="00ABB5"/>
                </a:solidFill>
                <a:hlinkClick r:id="rId4"/>
              </a:rPr>
              <a:t>Alona.Murray@educationscotland.gsi.gov.uk</a:t>
            </a:r>
          </a:p>
          <a:p>
            <a:pPr algn="ctr"/>
            <a:endParaRPr lang="en-GB" dirty="0" smtClean="0">
              <a:solidFill>
                <a:srgbClr val="00ABB5"/>
              </a:solidFill>
              <a:hlinkClick r:id="rId4"/>
            </a:endParaRPr>
          </a:p>
          <a:p>
            <a:pPr algn="ctr"/>
            <a:r>
              <a:rPr lang="en-GB" dirty="0" smtClean="0">
                <a:solidFill>
                  <a:srgbClr val="00ABB5"/>
                </a:solidFill>
                <a:hlinkClick r:id="rId4"/>
              </a:rPr>
              <a:t>Mandy.Toogood@educationscotland.gsi.gov.uk</a:t>
            </a:r>
            <a:endParaRPr lang="en-GB" dirty="0" smtClean="0">
              <a:solidFill>
                <a:srgbClr val="00ABB5"/>
              </a:solidFill>
            </a:endParaRPr>
          </a:p>
          <a:p>
            <a:pPr algn="ctr"/>
            <a:endParaRPr lang="en-GB" dirty="0" smtClean="0">
              <a:solidFill>
                <a:srgbClr val="00ABB5"/>
              </a:solidFill>
            </a:endParaRPr>
          </a:p>
          <a:p>
            <a:pPr algn="ctr"/>
            <a:r>
              <a:rPr lang="en-GB" dirty="0" smtClean="0">
                <a:solidFill>
                  <a:srgbClr val="00ABB5"/>
                </a:solidFill>
                <a:hlinkClick r:id="rId5"/>
              </a:rPr>
              <a:t>Mhairi.MacRaild@educationscotland.gsi.gov.uk</a:t>
            </a:r>
            <a:endParaRPr lang="en-GB" dirty="0" smtClean="0">
              <a:solidFill>
                <a:srgbClr val="00ABB5"/>
              </a:solidFill>
            </a:endParaRPr>
          </a:p>
          <a:p>
            <a:pPr algn="ctr"/>
            <a:endParaRPr lang="en-GB" dirty="0" smtClean="0">
              <a:solidFill>
                <a:srgbClr val="00ABB5"/>
              </a:solidFill>
            </a:endParaRPr>
          </a:p>
          <a:p>
            <a:pPr algn="ctr"/>
            <a:r>
              <a:rPr lang="en-GB" dirty="0" smtClean="0">
                <a:solidFill>
                  <a:srgbClr val="00ABB5"/>
                </a:solidFill>
                <a:hlinkClick r:id=""/>
              </a:rPr>
              <a:t>beverley.ferguson@educationscotland.gsi.gov.uk</a:t>
            </a:r>
            <a:endParaRPr lang="en-GB" dirty="0">
              <a:solidFill>
                <a:srgbClr val="00ABB5"/>
              </a:solidFill>
            </a:endParaRPr>
          </a:p>
          <a:p>
            <a:pPr>
              <a:buClr>
                <a:srgbClr val="00ABB5"/>
              </a:buClr>
            </a:pPr>
            <a:endParaRPr lang="en-GB" b="1" dirty="0" smtClean="0">
              <a:solidFill>
                <a:srgbClr val="00ABB5"/>
              </a:solidFill>
            </a:endParaRPr>
          </a:p>
          <a:p>
            <a:pPr>
              <a:buClr>
                <a:srgbClr val="00ABB5"/>
              </a:buClr>
            </a:pPr>
            <a:endParaRPr lang="en-GB" dirty="0" smtClean="0">
              <a:solidFill>
                <a:srgbClr val="00ABB5"/>
              </a:solidFill>
              <a:hlinkClick r:id=""/>
            </a:endParaRPr>
          </a:p>
          <a:p>
            <a:pPr algn="ctr">
              <a:buClr>
                <a:srgbClr val="00ABB5"/>
              </a:buClr>
            </a:pPr>
            <a:r>
              <a:rPr lang="en-GB" dirty="0" smtClean="0">
                <a:solidFill>
                  <a:srgbClr val="00ABB5"/>
                </a:solidFill>
                <a:hlinkClick r:id=""/>
              </a:rPr>
              <a:t>parentzone@educationscotland.gsi.gov.uk</a:t>
            </a:r>
            <a:endParaRPr lang="en-GB" dirty="0">
              <a:solidFill>
                <a:srgbClr val="00ABB5"/>
              </a:solidFill>
            </a:endParaRPr>
          </a:p>
        </p:txBody>
      </p:sp>
      <p:pic>
        <p:nvPicPr>
          <p:cNvPr id="6" name="Picture 5"/>
          <p:cNvPicPr>
            <a:picLocks noChangeAspect="1"/>
          </p:cNvPicPr>
          <p:nvPr/>
        </p:nvPicPr>
        <p:blipFill>
          <a:blip r:embed="rId6"/>
          <a:stretch>
            <a:fillRect/>
          </a:stretch>
        </p:blipFill>
        <p:spPr>
          <a:xfrm>
            <a:off x="6472587" y="6374080"/>
            <a:ext cx="2103259" cy="186956"/>
          </a:xfrm>
          <a:prstGeom prst="rect">
            <a:avLst/>
          </a:prstGeom>
        </p:spPr>
      </p:pic>
    </p:spTree>
    <p:extLst>
      <p:ext uri="{BB962C8B-B14F-4D97-AF65-F5344CB8AC3E}">
        <p14:creationId xmlns:p14="http://schemas.microsoft.com/office/powerpoint/2010/main" val="19848681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0" y="5828876"/>
            <a:ext cx="9227428" cy="1045598"/>
          </a:xfrm>
          <a:prstGeom prst="rect">
            <a:avLst/>
          </a:prstGeom>
        </p:spPr>
      </p:pic>
      <p:sp>
        <p:nvSpPr>
          <p:cNvPr id="2" name="Title 1"/>
          <p:cNvSpPr>
            <a:spLocks noGrp="1"/>
          </p:cNvSpPr>
          <p:nvPr>
            <p:ph type="title"/>
          </p:nvPr>
        </p:nvSpPr>
        <p:spPr>
          <a:xfrm>
            <a:off x="336753" y="218706"/>
            <a:ext cx="8525893" cy="782320"/>
          </a:xfrm>
        </p:spPr>
        <p:txBody>
          <a:bodyPr/>
          <a:lstStyle/>
          <a:p>
            <a:r>
              <a:rPr lang="en-GB" dirty="0" smtClean="0"/>
              <a:t>Vision</a:t>
            </a:r>
            <a:endParaRPr lang="en-GB" dirty="0">
              <a:solidFill>
                <a:srgbClr val="00ABB5"/>
              </a:solidFill>
            </a:endParaRPr>
          </a:p>
        </p:txBody>
      </p:sp>
      <p:pic>
        <p:nvPicPr>
          <p:cNvPr id="6" name="Picture 5"/>
          <p:cNvPicPr>
            <a:picLocks noChangeAspect="1"/>
          </p:cNvPicPr>
          <p:nvPr/>
        </p:nvPicPr>
        <p:blipFill>
          <a:blip r:embed="rId4"/>
          <a:stretch>
            <a:fillRect/>
          </a:stretch>
        </p:blipFill>
        <p:spPr>
          <a:xfrm>
            <a:off x="6472587" y="6374080"/>
            <a:ext cx="2103259" cy="186956"/>
          </a:xfrm>
          <a:prstGeom prst="rect">
            <a:avLst/>
          </a:prstGeom>
        </p:spPr>
      </p:pic>
      <p:sp>
        <p:nvSpPr>
          <p:cNvPr id="1031" name="TextBox 1030"/>
          <p:cNvSpPr txBox="1"/>
          <p:nvPr/>
        </p:nvSpPr>
        <p:spPr>
          <a:xfrm>
            <a:off x="2737686" y="5102356"/>
            <a:ext cx="184731" cy="646331"/>
          </a:xfrm>
          <a:prstGeom prst="rect">
            <a:avLst/>
          </a:prstGeom>
          <a:noFill/>
        </p:spPr>
        <p:txBody>
          <a:bodyPr wrap="none" rtlCol="0">
            <a:spAutoFit/>
          </a:bodyPr>
          <a:lstStyle/>
          <a:p>
            <a:pPr>
              <a:buClr>
                <a:srgbClr val="00ABB5"/>
              </a:buClr>
            </a:pPr>
            <a:endParaRPr lang="en-GB" b="1" dirty="0">
              <a:solidFill>
                <a:prstClr val="black"/>
              </a:solidFill>
            </a:endParaRPr>
          </a:p>
          <a:p>
            <a:endParaRPr lang="en-GB" dirty="0">
              <a:solidFill>
                <a:prstClr val="black"/>
              </a:solidFill>
            </a:endParaRPr>
          </a:p>
        </p:txBody>
      </p:sp>
      <p:sp>
        <p:nvSpPr>
          <p:cNvPr id="1032" name="TextBox 1031"/>
          <p:cNvSpPr txBox="1"/>
          <p:nvPr/>
        </p:nvSpPr>
        <p:spPr>
          <a:xfrm>
            <a:off x="336754" y="1076963"/>
            <a:ext cx="8413352" cy="3170099"/>
          </a:xfrm>
          <a:prstGeom prst="rect">
            <a:avLst/>
          </a:prstGeom>
          <a:noFill/>
        </p:spPr>
        <p:txBody>
          <a:bodyPr wrap="square" rtlCol="0">
            <a:spAutoFit/>
          </a:bodyPr>
          <a:lstStyle/>
          <a:p>
            <a:r>
              <a:rPr lang="en-GB" sz="2000" dirty="0" smtClean="0">
                <a:solidFill>
                  <a:prstClr val="black"/>
                </a:solidFill>
                <a:cs typeface="Arial" pitchFamily="34" charset="0"/>
              </a:rPr>
              <a:t>The vision </a:t>
            </a:r>
            <a:r>
              <a:rPr lang="en-GB" sz="2000" dirty="0">
                <a:solidFill>
                  <a:prstClr val="black"/>
                </a:solidFill>
                <a:cs typeface="Arial" pitchFamily="34" charset="0"/>
              </a:rPr>
              <a:t>for education is to deliver both excellence and </a:t>
            </a:r>
            <a:r>
              <a:rPr lang="en-GB" sz="2000" dirty="0" smtClean="0">
                <a:solidFill>
                  <a:prstClr val="black"/>
                </a:solidFill>
                <a:cs typeface="Arial" pitchFamily="34" charset="0"/>
              </a:rPr>
              <a:t>equity:</a:t>
            </a:r>
            <a:endParaRPr lang="en-GB" sz="2000" dirty="0">
              <a:solidFill>
                <a:prstClr val="black"/>
              </a:solidFill>
              <a:cs typeface="Arial" pitchFamily="34" charset="0"/>
            </a:endParaRPr>
          </a:p>
          <a:p>
            <a:endParaRPr lang="en-GB" sz="2000" dirty="0">
              <a:solidFill>
                <a:prstClr val="black"/>
              </a:solidFill>
              <a:cs typeface="Arial" pitchFamily="34" charset="0"/>
            </a:endParaRPr>
          </a:p>
          <a:p>
            <a:pPr marL="342900" indent="-342900">
              <a:buClr>
                <a:srgbClr val="4BACC6">
                  <a:lumMod val="75000"/>
                </a:srgbClr>
              </a:buClr>
              <a:buSzPct val="120000"/>
              <a:buFont typeface="Arial" panose="020B0604020202020204" pitchFamily="34" charset="0"/>
              <a:buChar char="•"/>
            </a:pPr>
            <a:r>
              <a:rPr lang="en-GB" sz="2000" b="1" dirty="0">
                <a:solidFill>
                  <a:prstClr val="black"/>
                </a:solidFill>
                <a:cs typeface="Arial" pitchFamily="34" charset="0"/>
              </a:rPr>
              <a:t>Excellence through raising attainment:</a:t>
            </a:r>
            <a:r>
              <a:rPr lang="en-GB" sz="2000" dirty="0">
                <a:solidFill>
                  <a:prstClr val="black"/>
                </a:solidFill>
                <a:cs typeface="Arial" pitchFamily="34" charset="0"/>
              </a:rPr>
              <a:t>  ensuring that every child achieves the highest standards in literacy and numeracy, set out within Curriculum for Excellence levels, and the right range of skills, qualifications and achievements to allow them to succeed; and</a:t>
            </a:r>
          </a:p>
          <a:p>
            <a:endParaRPr lang="en-GB" sz="2000" dirty="0">
              <a:solidFill>
                <a:prstClr val="black"/>
              </a:solidFill>
              <a:cs typeface="Arial" pitchFamily="34" charset="0"/>
            </a:endParaRPr>
          </a:p>
          <a:p>
            <a:pPr marL="342900" indent="-342900">
              <a:buClr>
                <a:srgbClr val="4BACC6">
                  <a:lumMod val="75000"/>
                </a:srgbClr>
              </a:buClr>
              <a:buSzPct val="120000"/>
              <a:buFont typeface="Arial" panose="020B0604020202020204" pitchFamily="34" charset="0"/>
              <a:buChar char="•"/>
            </a:pPr>
            <a:r>
              <a:rPr lang="en-GB" sz="2000" b="1" dirty="0">
                <a:solidFill>
                  <a:prstClr val="black"/>
                </a:solidFill>
                <a:cs typeface="Arial" pitchFamily="34" charset="0"/>
              </a:rPr>
              <a:t>Achieving equity:  </a:t>
            </a:r>
            <a:r>
              <a:rPr lang="en-GB" sz="2000" dirty="0">
                <a:solidFill>
                  <a:prstClr val="black"/>
                </a:solidFill>
                <a:cs typeface="Arial" pitchFamily="34" charset="0"/>
              </a:rPr>
              <a:t>ensuring every child has the same opportunity to succeed, with a particular focus on closing the poverty-related attainment gap.</a:t>
            </a:r>
          </a:p>
        </p:txBody>
      </p:sp>
      <p:pic>
        <p:nvPicPr>
          <p:cNvPr id="19" name="Picture 2" descr="\\scotland.gov.uk\dc1\DCGroup_LN1\HMIE\HMIE EYFP\Children and Families Team\PE and FL\photos\Templeton Wood\PWP_543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2722" b="15738"/>
          <a:stretch/>
        </p:blipFill>
        <p:spPr bwMode="auto">
          <a:xfrm>
            <a:off x="3111322" y="4247059"/>
            <a:ext cx="2448318" cy="19300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065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0" y="5828876"/>
            <a:ext cx="9227428" cy="1045598"/>
          </a:xfrm>
          <a:prstGeom prst="rect">
            <a:avLst/>
          </a:prstGeom>
        </p:spPr>
      </p:pic>
      <p:sp>
        <p:nvSpPr>
          <p:cNvPr id="2" name="Title 1"/>
          <p:cNvSpPr>
            <a:spLocks noGrp="1"/>
          </p:cNvSpPr>
          <p:nvPr>
            <p:ph type="title"/>
          </p:nvPr>
        </p:nvSpPr>
        <p:spPr>
          <a:xfrm>
            <a:off x="251520" y="126400"/>
            <a:ext cx="8712967" cy="782320"/>
          </a:xfrm>
        </p:spPr>
        <p:txBody>
          <a:bodyPr/>
          <a:lstStyle/>
          <a:p>
            <a:r>
              <a:rPr lang="en-GB" sz="2800" dirty="0" smtClean="0"/>
              <a:t>Families </a:t>
            </a:r>
            <a:r>
              <a:rPr lang="en-GB" sz="2800" dirty="0" smtClean="0">
                <a:solidFill>
                  <a:schemeClr val="accent5"/>
                </a:solidFill>
              </a:rPr>
              <a:t>and</a:t>
            </a:r>
            <a:r>
              <a:rPr lang="en-GB" sz="2800" dirty="0" smtClean="0"/>
              <a:t> Communities – Current Milestones</a:t>
            </a:r>
            <a:endParaRPr lang="en-GB" sz="2800" dirty="0">
              <a:solidFill>
                <a:srgbClr val="00ABB5"/>
              </a:solidFill>
            </a:endParaRPr>
          </a:p>
        </p:txBody>
      </p:sp>
      <p:sp>
        <p:nvSpPr>
          <p:cNvPr id="3" name="Content Placeholder 2"/>
          <p:cNvSpPr>
            <a:spLocks noGrp="1"/>
          </p:cNvSpPr>
          <p:nvPr>
            <p:ph idx="1"/>
          </p:nvPr>
        </p:nvSpPr>
        <p:spPr>
          <a:xfrm>
            <a:off x="553617" y="1108858"/>
            <a:ext cx="8022227" cy="5573299"/>
          </a:xfrm>
        </p:spPr>
        <p:txBody>
          <a:bodyPr/>
          <a:lstStyle/>
          <a:p>
            <a:pPr marL="342900" indent="-342900">
              <a:buClr>
                <a:srgbClr val="00ABB5"/>
              </a:buClr>
              <a:buFont typeface="Arial" panose="020B0604020202020204" pitchFamily="34" charset="0"/>
              <a:buChar char="•"/>
            </a:pPr>
            <a:r>
              <a:rPr lang="en-GB" dirty="0" smtClean="0">
                <a:solidFill>
                  <a:schemeClr val="tx1"/>
                </a:solidFill>
              </a:rPr>
              <a:t>Provide </a:t>
            </a:r>
            <a:r>
              <a:rPr lang="en-GB" dirty="0">
                <a:solidFill>
                  <a:schemeClr val="tx1"/>
                </a:solidFill>
              </a:rPr>
              <a:t>direct support to Local </a:t>
            </a:r>
            <a:r>
              <a:rPr lang="en-GB" dirty="0" smtClean="0">
                <a:solidFill>
                  <a:schemeClr val="tx1"/>
                </a:solidFill>
              </a:rPr>
              <a:t>authorities / </a:t>
            </a:r>
            <a:r>
              <a:rPr lang="en-GB" dirty="0">
                <a:solidFill>
                  <a:schemeClr val="tx1"/>
                </a:solidFill>
              </a:rPr>
              <a:t>schools to influence and improve understanding locally around opportunities to strengthen links with </a:t>
            </a:r>
            <a:r>
              <a:rPr lang="en-GB" dirty="0" smtClean="0">
                <a:solidFill>
                  <a:schemeClr val="tx1"/>
                </a:solidFill>
              </a:rPr>
              <a:t>Community Learning and Development, </a:t>
            </a:r>
            <a:r>
              <a:rPr lang="en-GB" dirty="0">
                <a:solidFill>
                  <a:schemeClr val="tx1"/>
                </a:solidFill>
              </a:rPr>
              <a:t>Communities and Family learning</a:t>
            </a:r>
            <a:r>
              <a:rPr lang="en-GB" dirty="0" smtClean="0">
                <a:solidFill>
                  <a:schemeClr val="tx1"/>
                </a:solidFill>
              </a:rPr>
              <a:t>.</a:t>
            </a:r>
          </a:p>
          <a:p>
            <a:pPr marL="342900" indent="-342900">
              <a:buClr>
                <a:srgbClr val="00ABB5"/>
              </a:buClr>
              <a:buFont typeface="Arial" panose="020B0604020202020204" pitchFamily="34" charset="0"/>
              <a:buChar char="•"/>
            </a:pPr>
            <a:endParaRPr lang="en-GB" dirty="0" smtClean="0">
              <a:solidFill>
                <a:schemeClr val="tx1"/>
              </a:solidFill>
            </a:endParaRPr>
          </a:p>
          <a:p>
            <a:pPr marL="342900" indent="-342900">
              <a:buClr>
                <a:srgbClr val="00ABB5"/>
              </a:buClr>
              <a:buFont typeface="Arial" panose="020B0604020202020204" pitchFamily="34" charset="0"/>
              <a:buChar char="•"/>
            </a:pPr>
            <a:r>
              <a:rPr lang="en-GB" dirty="0" smtClean="0">
                <a:solidFill>
                  <a:schemeClr val="tx1"/>
                </a:solidFill>
              </a:rPr>
              <a:t>Development </a:t>
            </a:r>
            <a:r>
              <a:rPr lang="en-GB" dirty="0">
                <a:solidFill>
                  <a:schemeClr val="tx1"/>
                </a:solidFill>
              </a:rPr>
              <a:t>of </a:t>
            </a:r>
            <a:r>
              <a:rPr lang="en-GB" dirty="0" smtClean="0">
                <a:solidFill>
                  <a:schemeClr val="tx1"/>
                </a:solidFill>
              </a:rPr>
              <a:t>Community Learning and Development Families and Communities Hub </a:t>
            </a:r>
            <a:r>
              <a:rPr lang="en-GB" dirty="0">
                <a:solidFill>
                  <a:schemeClr val="tx1"/>
                </a:solidFill>
              </a:rPr>
              <a:t>Resources and Case Studies for </a:t>
            </a:r>
            <a:r>
              <a:rPr lang="en-GB" dirty="0" smtClean="0">
                <a:solidFill>
                  <a:schemeClr val="tx1"/>
                </a:solidFill>
              </a:rPr>
              <a:t>Scottish Attainment Challenge.</a:t>
            </a:r>
          </a:p>
          <a:p>
            <a:pPr marL="342900" indent="-342900">
              <a:buClr>
                <a:srgbClr val="00ABB5"/>
              </a:buClr>
              <a:buFont typeface="Arial" panose="020B0604020202020204" pitchFamily="34" charset="0"/>
              <a:buChar char="•"/>
            </a:pPr>
            <a:endParaRPr lang="en-GB" dirty="0" smtClean="0">
              <a:solidFill>
                <a:schemeClr val="tx1"/>
              </a:solidFill>
            </a:endParaRPr>
          </a:p>
          <a:p>
            <a:pPr marL="342900" indent="-342900">
              <a:buClr>
                <a:srgbClr val="00ABB5"/>
              </a:buClr>
              <a:buFont typeface="Arial" panose="020B0604020202020204" pitchFamily="34" charset="0"/>
              <a:buChar char="•"/>
            </a:pPr>
            <a:r>
              <a:rPr lang="en-GB" dirty="0" smtClean="0">
                <a:solidFill>
                  <a:schemeClr val="tx1"/>
                </a:solidFill>
              </a:rPr>
              <a:t>Publish </a:t>
            </a:r>
            <a:r>
              <a:rPr lang="en-GB" dirty="0">
                <a:solidFill>
                  <a:schemeClr val="tx1"/>
                </a:solidFill>
              </a:rPr>
              <a:t>examples of good practice in working with families and communities on </a:t>
            </a:r>
            <a:r>
              <a:rPr lang="en-GB" dirty="0" smtClean="0">
                <a:solidFill>
                  <a:schemeClr val="tx1"/>
                </a:solidFill>
              </a:rPr>
              <a:t>Community Learning and Development.</a:t>
            </a:r>
          </a:p>
          <a:p>
            <a:pPr marL="342900" indent="-342900">
              <a:buClr>
                <a:srgbClr val="00ABB5"/>
              </a:buClr>
              <a:buFont typeface="Arial" panose="020B0604020202020204" pitchFamily="34" charset="0"/>
              <a:buChar char="•"/>
            </a:pPr>
            <a:endParaRPr lang="en-GB" dirty="0" smtClean="0">
              <a:solidFill>
                <a:schemeClr val="tx1"/>
              </a:solidFill>
            </a:endParaRPr>
          </a:p>
          <a:p>
            <a:pPr marL="342900" indent="-342900">
              <a:buClr>
                <a:srgbClr val="00ABB5"/>
              </a:buClr>
              <a:buFont typeface="Arial" panose="020B0604020202020204" pitchFamily="34" charset="0"/>
              <a:buChar char="•"/>
            </a:pPr>
            <a:r>
              <a:rPr lang="en-GB" dirty="0">
                <a:solidFill>
                  <a:schemeClr val="tx1"/>
                </a:solidFill>
              </a:rPr>
              <a:t>Deliver workshops at the national Curriculum for Excellence leadership conferences on contribution of Families and Communities to reducing inequity</a:t>
            </a:r>
            <a:r>
              <a:rPr lang="en-GB" dirty="0" smtClean="0">
                <a:solidFill>
                  <a:schemeClr val="tx1"/>
                </a:solidFill>
              </a:rPr>
              <a:t>.</a:t>
            </a:r>
            <a:endParaRPr lang="en-GB" dirty="0">
              <a:solidFill>
                <a:schemeClr val="tx1"/>
              </a:solidFill>
            </a:endParaRPr>
          </a:p>
        </p:txBody>
      </p:sp>
      <p:pic>
        <p:nvPicPr>
          <p:cNvPr id="6" name="Picture 5"/>
          <p:cNvPicPr>
            <a:picLocks noChangeAspect="1"/>
          </p:cNvPicPr>
          <p:nvPr/>
        </p:nvPicPr>
        <p:blipFill>
          <a:blip r:embed="rId4"/>
          <a:stretch>
            <a:fillRect/>
          </a:stretch>
        </p:blipFill>
        <p:spPr>
          <a:xfrm>
            <a:off x="6472587" y="6374080"/>
            <a:ext cx="2103259" cy="186956"/>
          </a:xfrm>
          <a:prstGeom prst="rect">
            <a:avLst/>
          </a:prstGeom>
        </p:spPr>
      </p:pic>
    </p:spTree>
    <p:extLst>
      <p:ext uri="{BB962C8B-B14F-4D97-AF65-F5344CB8AC3E}">
        <p14:creationId xmlns:p14="http://schemas.microsoft.com/office/powerpoint/2010/main" val="32939164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0" y="5828876"/>
            <a:ext cx="9227428" cy="1045598"/>
          </a:xfrm>
          <a:prstGeom prst="rect">
            <a:avLst/>
          </a:prstGeom>
        </p:spPr>
      </p:pic>
      <p:sp>
        <p:nvSpPr>
          <p:cNvPr id="2" name="Title 1"/>
          <p:cNvSpPr>
            <a:spLocks noGrp="1"/>
          </p:cNvSpPr>
          <p:nvPr>
            <p:ph type="title"/>
          </p:nvPr>
        </p:nvSpPr>
        <p:spPr>
          <a:xfrm>
            <a:off x="458851" y="244497"/>
            <a:ext cx="8287130" cy="782320"/>
          </a:xfrm>
        </p:spPr>
        <p:txBody>
          <a:bodyPr/>
          <a:lstStyle/>
          <a:p>
            <a:r>
              <a:rPr lang="en-GB" dirty="0" smtClean="0">
                <a:solidFill>
                  <a:schemeClr val="accent5"/>
                </a:solidFill>
              </a:rPr>
              <a:t>Current Milestones (Cont.)</a:t>
            </a:r>
            <a:endParaRPr lang="en-GB" dirty="0">
              <a:solidFill>
                <a:schemeClr val="accent5"/>
              </a:solidFill>
            </a:endParaRPr>
          </a:p>
        </p:txBody>
      </p:sp>
      <p:sp>
        <p:nvSpPr>
          <p:cNvPr id="3" name="Content Placeholder 2"/>
          <p:cNvSpPr>
            <a:spLocks noGrp="1"/>
          </p:cNvSpPr>
          <p:nvPr>
            <p:ph idx="1"/>
          </p:nvPr>
        </p:nvSpPr>
        <p:spPr>
          <a:xfrm>
            <a:off x="553617" y="1108858"/>
            <a:ext cx="8022227" cy="5573299"/>
          </a:xfrm>
        </p:spPr>
        <p:txBody>
          <a:bodyPr/>
          <a:lstStyle/>
          <a:p>
            <a:pPr marL="342900" indent="-342900">
              <a:buClr>
                <a:srgbClr val="00ABB5"/>
              </a:buClr>
              <a:buFont typeface="Arial" panose="020B0604020202020204" pitchFamily="34" charset="0"/>
              <a:buChar char="•"/>
            </a:pPr>
            <a:r>
              <a:rPr lang="en-GB" dirty="0" smtClean="0">
                <a:solidFill>
                  <a:schemeClr val="tx1"/>
                </a:solidFill>
              </a:rPr>
              <a:t>Work with Scottish Attainment Challenge authorities to develop </a:t>
            </a:r>
            <a:r>
              <a:rPr lang="en-GB" dirty="0">
                <a:solidFill>
                  <a:schemeClr val="tx1"/>
                </a:solidFill>
              </a:rPr>
              <a:t>progressive family learning programmes, taking full account of the </a:t>
            </a:r>
            <a:r>
              <a:rPr lang="en-GB" dirty="0" smtClean="0">
                <a:solidFill>
                  <a:schemeClr val="tx1"/>
                </a:solidFill>
              </a:rPr>
              <a:t>Review </a:t>
            </a:r>
            <a:r>
              <a:rPr lang="en-GB" dirty="0">
                <a:solidFill>
                  <a:schemeClr val="tx1"/>
                </a:solidFill>
              </a:rPr>
              <a:t>of Family Learning </a:t>
            </a:r>
            <a:r>
              <a:rPr lang="en-GB" dirty="0" smtClean="0">
                <a:solidFill>
                  <a:schemeClr val="tx1"/>
                </a:solidFill>
              </a:rPr>
              <a:t>(2016).</a:t>
            </a:r>
          </a:p>
          <a:p>
            <a:pPr marL="342900" indent="-342900">
              <a:buClr>
                <a:srgbClr val="00ABB5"/>
              </a:buClr>
              <a:buFont typeface="Arial" panose="020B0604020202020204" pitchFamily="34" charset="0"/>
              <a:buChar char="•"/>
            </a:pPr>
            <a:endParaRPr lang="en-GB" dirty="0" smtClean="0">
              <a:solidFill>
                <a:schemeClr val="tx1"/>
              </a:solidFill>
            </a:endParaRPr>
          </a:p>
          <a:p>
            <a:pPr marL="342900" indent="-342900">
              <a:buClr>
                <a:srgbClr val="00ABB5"/>
              </a:buClr>
              <a:buFont typeface="Arial" panose="020B0604020202020204" pitchFamily="34" charset="0"/>
              <a:buChar char="•"/>
            </a:pPr>
            <a:r>
              <a:rPr lang="en-GB" dirty="0" smtClean="0">
                <a:solidFill>
                  <a:schemeClr val="tx1"/>
                </a:solidFill>
              </a:rPr>
              <a:t>Publish </a:t>
            </a:r>
            <a:r>
              <a:rPr lang="en-GB" dirty="0">
                <a:solidFill>
                  <a:schemeClr val="tx1"/>
                </a:solidFill>
              </a:rPr>
              <a:t>Framework for Family Learning to support effective </a:t>
            </a:r>
            <a:r>
              <a:rPr lang="en-GB" dirty="0" smtClean="0">
                <a:solidFill>
                  <a:schemeClr val="tx1"/>
                </a:solidFill>
              </a:rPr>
              <a:t>practice.</a:t>
            </a:r>
          </a:p>
          <a:p>
            <a:pPr marL="342900" indent="-342900">
              <a:buClr>
                <a:srgbClr val="00ABB5"/>
              </a:buClr>
              <a:buFont typeface="Arial" panose="020B0604020202020204" pitchFamily="34" charset="0"/>
              <a:buChar char="•"/>
            </a:pPr>
            <a:endParaRPr lang="en-GB" dirty="0" smtClean="0">
              <a:solidFill>
                <a:schemeClr val="tx1"/>
              </a:solidFill>
            </a:endParaRPr>
          </a:p>
          <a:p>
            <a:pPr marL="342900" indent="-342900">
              <a:buClr>
                <a:srgbClr val="00ABB5"/>
              </a:buClr>
              <a:buFont typeface="Arial" panose="020B0604020202020204" pitchFamily="34" charset="0"/>
              <a:buChar char="•"/>
            </a:pPr>
            <a:r>
              <a:rPr lang="en-GB" dirty="0" smtClean="0">
                <a:solidFill>
                  <a:schemeClr val="tx1"/>
                </a:solidFill>
              </a:rPr>
              <a:t>Publish report on 2016/17 intelligence gathered through inspection on Family Learning.</a:t>
            </a:r>
            <a:r>
              <a:rPr lang="en-GB" dirty="0">
                <a:solidFill>
                  <a:schemeClr val="tx1"/>
                </a:solidFill>
              </a:rPr>
              <a:t/>
            </a:r>
            <a:br>
              <a:rPr lang="en-GB" dirty="0">
                <a:solidFill>
                  <a:schemeClr val="tx1"/>
                </a:solidFill>
              </a:rPr>
            </a:br>
            <a:endParaRPr lang="en-GB" dirty="0">
              <a:solidFill>
                <a:schemeClr val="tx1"/>
              </a:solidFill>
            </a:endParaRPr>
          </a:p>
        </p:txBody>
      </p:sp>
      <p:pic>
        <p:nvPicPr>
          <p:cNvPr id="6" name="Picture 5"/>
          <p:cNvPicPr>
            <a:picLocks noChangeAspect="1"/>
          </p:cNvPicPr>
          <p:nvPr/>
        </p:nvPicPr>
        <p:blipFill>
          <a:blip r:embed="rId4"/>
          <a:stretch>
            <a:fillRect/>
          </a:stretch>
        </p:blipFill>
        <p:spPr>
          <a:xfrm>
            <a:off x="6472587" y="6374080"/>
            <a:ext cx="2103259" cy="186956"/>
          </a:xfrm>
          <a:prstGeom prst="rect">
            <a:avLst/>
          </a:prstGeom>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9700" y="4285621"/>
            <a:ext cx="2541637" cy="1774183"/>
          </a:xfrm>
          <a:prstGeom prst="rect">
            <a:avLst/>
          </a:prstGeom>
          <a:noFill/>
          <a:ln w="9525">
            <a:solidFill>
              <a:srgbClr val="080808"/>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78736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0" y="5828876"/>
            <a:ext cx="9227428" cy="1045598"/>
          </a:xfrm>
          <a:prstGeom prst="rect">
            <a:avLst/>
          </a:prstGeom>
        </p:spPr>
      </p:pic>
      <p:sp>
        <p:nvSpPr>
          <p:cNvPr id="2" name="Title 1"/>
          <p:cNvSpPr>
            <a:spLocks noGrp="1"/>
          </p:cNvSpPr>
          <p:nvPr>
            <p:ph type="title"/>
          </p:nvPr>
        </p:nvSpPr>
        <p:spPr>
          <a:xfrm>
            <a:off x="361743" y="-27384"/>
            <a:ext cx="8384239" cy="1021595"/>
          </a:xfrm>
        </p:spPr>
        <p:txBody>
          <a:bodyPr/>
          <a:lstStyle/>
          <a:p>
            <a:r>
              <a:rPr lang="en-GB" dirty="0" smtClean="0">
                <a:solidFill>
                  <a:schemeClr val="accent5"/>
                </a:solidFill>
              </a:rPr>
              <a:t>Interventions for Equity</a:t>
            </a:r>
            <a:endParaRPr lang="en-GB" dirty="0">
              <a:solidFill>
                <a:schemeClr val="accent5"/>
              </a:solidFill>
            </a:endParaRPr>
          </a:p>
        </p:txBody>
      </p:sp>
      <p:pic>
        <p:nvPicPr>
          <p:cNvPr id="6" name="Picture 5"/>
          <p:cNvPicPr>
            <a:picLocks noChangeAspect="1"/>
          </p:cNvPicPr>
          <p:nvPr/>
        </p:nvPicPr>
        <p:blipFill>
          <a:blip r:embed="rId4"/>
          <a:stretch>
            <a:fillRect/>
          </a:stretch>
        </p:blipFill>
        <p:spPr>
          <a:xfrm>
            <a:off x="6472587" y="6374080"/>
            <a:ext cx="2103259" cy="186956"/>
          </a:xfrm>
          <a:prstGeom prst="rect">
            <a:avLst/>
          </a:prstGeom>
        </p:spPr>
      </p:pic>
      <p:pic>
        <p:nvPicPr>
          <p:cNvPr id="9" name="Picture 2" descr="C:\Users\u440022\Pictures\Images\DYW images\Interventions for Equity.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731637" y="1196752"/>
            <a:ext cx="5716327" cy="4652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471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srcRect l="23724" t="23521" r="26011" b="31464"/>
          <a:stretch/>
        </p:blipFill>
        <p:spPr>
          <a:xfrm>
            <a:off x="-13904" y="5840541"/>
            <a:ext cx="9197879" cy="1026730"/>
          </a:xfrm>
          <a:prstGeom prst="rect">
            <a:avLst/>
          </a:prstGeom>
        </p:spPr>
      </p:pic>
      <p:sp>
        <p:nvSpPr>
          <p:cNvPr id="2" name="Title 1"/>
          <p:cNvSpPr>
            <a:spLocks noGrp="1"/>
          </p:cNvSpPr>
          <p:nvPr>
            <p:ph type="title"/>
          </p:nvPr>
        </p:nvSpPr>
        <p:spPr>
          <a:xfrm>
            <a:off x="441470" y="404664"/>
            <a:ext cx="8287130" cy="782320"/>
          </a:xfrm>
        </p:spPr>
        <p:txBody>
          <a:bodyPr>
            <a:normAutofit/>
          </a:bodyPr>
          <a:lstStyle/>
          <a:p>
            <a:r>
              <a:rPr lang="en-GB" sz="3200" b="1" dirty="0" smtClean="0">
                <a:solidFill>
                  <a:srgbClr val="00ABB5"/>
                </a:solidFill>
                <a:latin typeface="Arial" panose="020B0604020202020204" pitchFamily="34" charset="0"/>
                <a:cs typeface="Arial" panose="020B0604020202020204" pitchFamily="34" charset="0"/>
              </a:rPr>
              <a:t>Defining Family Learning</a:t>
            </a:r>
            <a:endParaRPr lang="en-GB" sz="3200" b="1" dirty="0">
              <a:solidFill>
                <a:srgbClr val="00ABB5"/>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6472585" y="6374080"/>
            <a:ext cx="2103260" cy="18695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34" y="85167"/>
            <a:ext cx="8994932" cy="6710155"/>
          </a:xfrm>
          <a:prstGeom prst="rect">
            <a:avLst/>
          </a:prstGeom>
        </p:spPr>
      </p:pic>
    </p:spTree>
    <p:extLst>
      <p:ext uri="{BB962C8B-B14F-4D97-AF65-F5344CB8AC3E}">
        <p14:creationId xmlns:p14="http://schemas.microsoft.com/office/powerpoint/2010/main" val="5146114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 Education Scotland Powerpoint Final">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C8A5"/>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FFFFFF"/>
        </a:dk1>
        <a:lt1>
          <a:srgbClr val="FFFFFF"/>
        </a:lt1>
        <a:dk2>
          <a:srgbClr val="FFFFFF"/>
        </a:dk2>
        <a:lt2>
          <a:srgbClr val="808080"/>
        </a:lt2>
        <a:accent1>
          <a:srgbClr val="009BAA"/>
        </a:accent1>
        <a:accent2>
          <a:srgbClr val="B2D235"/>
        </a:accent2>
        <a:accent3>
          <a:srgbClr val="FFFFFF"/>
        </a:accent3>
        <a:accent4>
          <a:srgbClr val="DADADA"/>
        </a:accent4>
        <a:accent5>
          <a:srgbClr val="AACBD2"/>
        </a:accent5>
        <a:accent6>
          <a:srgbClr val="A1BE2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965</TotalTime>
  <Words>2962</Words>
  <Application>Microsoft Office PowerPoint</Application>
  <PresentationFormat>On-screen Show (4:3)</PresentationFormat>
  <Paragraphs>404</Paragraphs>
  <Slides>42</Slides>
  <Notes>42</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Office Theme</vt:lpstr>
      <vt:lpstr>3. Education Scotland Powerpoint Final</vt:lpstr>
      <vt:lpstr>PowerPoint Presentation</vt:lpstr>
      <vt:lpstr>PowerPoint Presentation</vt:lpstr>
      <vt:lpstr>Session outline</vt:lpstr>
      <vt:lpstr>PowerPoint Presentation</vt:lpstr>
      <vt:lpstr>Vision</vt:lpstr>
      <vt:lpstr>Families and Communities – Current Milestones</vt:lpstr>
      <vt:lpstr>Current Milestones (Cont.)</vt:lpstr>
      <vt:lpstr>Interventions for Equity</vt:lpstr>
      <vt:lpstr>Defining Family Learning</vt:lpstr>
      <vt:lpstr>PowerPoint Presentation</vt:lpstr>
      <vt:lpstr>Recent Developments in Family Learning</vt:lpstr>
      <vt:lpstr>Legislation / Policies</vt:lpstr>
      <vt:lpstr>Family Learning Resource - I am a Scientist</vt:lpstr>
      <vt:lpstr>Family Learning Resource - I am a Mathematician</vt:lpstr>
      <vt:lpstr>Question</vt:lpstr>
      <vt:lpstr>Websites / Blogs</vt:lpstr>
      <vt:lpstr>Governance Review - Next Steps</vt:lpstr>
      <vt:lpstr>The National Picture  Inspection</vt:lpstr>
      <vt:lpstr>Community Learning and Development</vt:lpstr>
      <vt:lpstr>Community Learning and Development</vt:lpstr>
      <vt:lpstr>Schools</vt:lpstr>
      <vt:lpstr>Schools – Choice Quality Indicator</vt:lpstr>
      <vt:lpstr>Schools – Choice Quality Indicator (Cont.)</vt:lpstr>
      <vt:lpstr>Comments and questions</vt:lpstr>
      <vt:lpstr>Planning</vt:lpstr>
      <vt:lpstr>Planning</vt:lpstr>
      <vt:lpstr>Engagement</vt:lpstr>
      <vt:lpstr>Programme Delivery</vt:lpstr>
      <vt:lpstr>Evaluation</vt:lpstr>
      <vt:lpstr>Evaluation   </vt:lpstr>
      <vt:lpstr>Using the How good is our…..frameworks</vt:lpstr>
      <vt:lpstr>They support practitioners to undertake the core process of self-evaluation and engage in the virtuous cycle of improvement </vt:lpstr>
      <vt:lpstr>How good is ….. ?</vt:lpstr>
      <vt:lpstr>Challenge questions from HGIOS4? 2.5</vt:lpstr>
      <vt:lpstr>Challenge questions - partnership</vt:lpstr>
      <vt:lpstr>Case Study  </vt:lpstr>
      <vt:lpstr>PowerPoint Presentation</vt:lpstr>
      <vt:lpstr>PowerPoint Presentation</vt:lpstr>
      <vt:lpstr>PowerPoint Presentation</vt:lpstr>
      <vt:lpstr>PowerPoint Presentation</vt:lpstr>
      <vt:lpstr>Comments and questions</vt:lpstr>
      <vt:lpstr>Contact Details</vt:lpstr>
    </vt:vector>
  </TitlesOfParts>
  <Company>Scottish Government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u417612</dc:creator>
  <cp:lastModifiedBy>Catto, Derek</cp:lastModifiedBy>
  <cp:revision>63</cp:revision>
  <cp:lastPrinted>2017-11-03T15:44:20Z</cp:lastPrinted>
  <dcterms:created xsi:type="dcterms:W3CDTF">2017-09-15T08:42:10Z</dcterms:created>
  <dcterms:modified xsi:type="dcterms:W3CDTF">2017-11-28T10:53:29Z</dcterms:modified>
</cp:coreProperties>
</file>